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7" r:id="rId3"/>
    <p:sldId id="257" r:id="rId4"/>
    <p:sldId id="260" r:id="rId5"/>
    <p:sldId id="268" r:id="rId6"/>
    <p:sldId id="258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50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Состав</a:t>
            </a:r>
            <a:r>
              <a:rPr lang="ru-RU" baseline="0" dirty="0" smtClean="0"/>
              <a:t> экспертных групп по ведомствам</a:t>
            </a:r>
            <a:endParaRPr lang="ru-RU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9.92930549155355E-2"/>
          <c:w val="0.62069143700787399"/>
          <c:h val="0.865550697247127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ЭГ МОиН РБ- 139</c:v>
                </c:pt>
                <c:pt idx="1">
                  <c:v>ЭГ МОиН РБ (северные районы)-81</c:v>
                </c:pt>
                <c:pt idx="2">
                  <c:v>ЭГ Министерства культуры РБ-46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139</c:v>
                </c:pt>
                <c:pt idx="1">
                  <c:v>81</c:v>
                </c:pt>
                <c:pt idx="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94-494F-AD28-E87FA91CE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11146480"/>
        <c:axId val="311144184"/>
      </c:barChart>
      <c:valAx>
        <c:axId val="3111441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11146480"/>
        <c:crosses val="autoZero"/>
        <c:crossBetween val="between"/>
      </c:valAx>
      <c:catAx>
        <c:axId val="3111464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1114418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Качественный</a:t>
            </a:r>
            <a:r>
              <a:rPr lang="ru-RU" baseline="0" dirty="0" smtClean="0"/>
              <a:t> состав ЭГ</a:t>
            </a:r>
            <a:endParaRPr lang="ru-RU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4.8258984813332094E-2"/>
          <c:y val="9.2261805348068077E-2"/>
          <c:w val="0.51117415733276739"/>
          <c:h val="0.9077381946519319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Лист1!$A$2:$A$10</c:f>
              <c:strCache>
                <c:ptCount val="9"/>
                <c:pt idx="0">
                  <c:v>Доктор наук-2</c:v>
                </c:pt>
                <c:pt idx="1">
                  <c:v>Кандидат наук-35</c:v>
                </c:pt>
                <c:pt idx="2">
                  <c:v>Доцент-23</c:v>
                </c:pt>
                <c:pt idx="3">
                  <c:v>Заведующий кафедрой-9</c:v>
                </c:pt>
                <c:pt idx="4">
                  <c:v>Директор ОО-8</c:v>
                </c:pt>
                <c:pt idx="5">
                  <c:v>Заместитель директора ОО-22</c:v>
                </c:pt>
                <c:pt idx="6">
                  <c:v>Методист-9</c:v>
                </c:pt>
                <c:pt idx="7">
                  <c:v>Ассоциации пед.работников-4</c:v>
                </c:pt>
                <c:pt idx="8">
                  <c:v>Педагогические работники ОО-88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</c:v>
                </c:pt>
                <c:pt idx="1">
                  <c:v>35</c:v>
                </c:pt>
                <c:pt idx="2">
                  <c:v>23</c:v>
                </c:pt>
                <c:pt idx="3">
                  <c:v>9</c:v>
                </c:pt>
                <c:pt idx="4">
                  <c:v>8</c:v>
                </c:pt>
                <c:pt idx="5">
                  <c:v>22</c:v>
                </c:pt>
                <c:pt idx="6">
                  <c:v>9</c:v>
                </c:pt>
                <c:pt idx="7">
                  <c:v>4</c:v>
                </c:pt>
                <c:pt idx="8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A3-475D-B84D-EBE7C5961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94499448579259"/>
          <c:y val="0.13530338734600225"/>
          <c:w val="0.40273197709857167"/>
          <c:h val="0.81227984668554087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892-4D4D-8E1F-64B3B7CDA7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892-4D4D-8E1F-64B3B7CDA7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034-4F2F-8077-E627334D2D9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34-4F2F-8077-E627334D2D9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892-4D4D-8E1F-64B3B7CDA77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892-4D4D-8E1F-64B3B7CDA77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892-4D4D-8E1F-64B3B7CDA77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892-4D4D-8E1F-64B3B7CDA776}"/>
              </c:ext>
            </c:extLst>
          </c:dPt>
          <c:dLbls>
            <c:dLbl>
              <c:idx val="2"/>
              <c:layout>
                <c:manualLayout>
                  <c:x val="-8.2315584078540172E-2"/>
                  <c:y val="-8.482326003793921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34-4F2F-8077-E627334D2D9B}"/>
                </c:ext>
              </c:extLst>
            </c:dLbl>
            <c:dLbl>
              <c:idx val="3"/>
              <c:layout>
                <c:manualLayout>
                  <c:x val="-0.14811163225092783"/>
                  <c:y val="-0.1831413519228991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34-4F2F-8077-E627334D2D9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БРИОП-17</c:v>
                </c:pt>
                <c:pt idx="1">
                  <c:v>БГУ-19</c:v>
                </c:pt>
                <c:pt idx="2">
                  <c:v>БГСХА-2</c:v>
                </c:pt>
                <c:pt idx="3">
                  <c:v>ВСГУТУ-1</c:v>
                </c:pt>
                <c:pt idx="4">
                  <c:v>СПО-6</c:v>
                </c:pt>
                <c:pt idx="5">
                  <c:v>ГОУ-9</c:v>
                </c:pt>
                <c:pt idx="6">
                  <c:v>МОУ-53</c:v>
                </c:pt>
                <c:pt idx="7">
                  <c:v>Другие ведомства-6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17</c:v>
                </c:pt>
                <c:pt idx="1">
                  <c:v>19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9</c:v>
                </c:pt>
                <c:pt idx="6">
                  <c:v>53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34-4F2F-8077-E627334D2D9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400151275091116"/>
          <c:y val="0.12389929109871485"/>
          <c:w val="0.28886180947374307"/>
          <c:h val="0.7756387318135622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79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15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492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123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47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249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51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284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53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474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07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1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89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90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72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807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27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FB1F12F-E9F7-4265-8201-DAACF043CBF0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D91867E-A27B-407E-8887-7038F3253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759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36143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n-lt"/>
                <a:cs typeface="Times New Roman" panose="02020603050405020304" pitchFamily="18" charset="0"/>
              </a:rPr>
              <a:t>Анализ состава экспертных групп 2018-2019 </a:t>
            </a:r>
            <a:r>
              <a:rPr lang="ru-RU" b="1" dirty="0" err="1" smtClean="0">
                <a:latin typeface="+mn-lt"/>
                <a:cs typeface="Times New Roman" panose="02020603050405020304" pitchFamily="18" charset="0"/>
              </a:rPr>
              <a:t>уч.г</a:t>
            </a:r>
            <a:r>
              <a:rPr lang="ru-RU" b="1" dirty="0" smtClean="0">
                <a:latin typeface="+mn-lt"/>
                <a:cs typeface="Times New Roman" panose="02020603050405020304" pitchFamily="18" charset="0"/>
              </a:rPr>
              <a:t>.</a:t>
            </a:r>
            <a:endParaRPr lang="ru-RU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0" y="5338618"/>
            <a:ext cx="37160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К.А. Корнилова,</a:t>
            </a:r>
          </a:p>
          <a:p>
            <a:r>
              <a:rPr lang="ru-RU" dirty="0">
                <a:solidFill>
                  <a:schemeClr val="bg1"/>
                </a:solidFill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едущий специалист </a:t>
            </a:r>
            <a:r>
              <a:rPr lang="ru-RU" dirty="0" err="1" smtClean="0">
                <a:solidFill>
                  <a:schemeClr val="bg1"/>
                </a:solidFill>
              </a:rPr>
              <a:t>ОАиРПК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89527" y="482193"/>
            <a:ext cx="1653309" cy="1346607"/>
            <a:chOff x="421506" y="519831"/>
            <a:chExt cx="2458813" cy="241794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142836" y="609600"/>
            <a:ext cx="962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ГАУ ДПО РБ «Бурятский республиканский институт образовательной политики»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69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Член экспертной группы обязан: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030282" cy="388966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профессионально </a:t>
            </a:r>
            <a:r>
              <a:rPr lang="ru-RU" sz="2000" b="1" dirty="0"/>
              <a:t>и добросовестно выполнять возложенные на него функции;</a:t>
            </a:r>
          </a:p>
          <a:p>
            <a:r>
              <a:rPr lang="ru-RU" sz="2000" b="1" dirty="0" smtClean="0"/>
              <a:t>объективно </a:t>
            </a:r>
            <a:r>
              <a:rPr lang="ru-RU" sz="2000" b="1" dirty="0"/>
              <a:t>проводить экспертизу и оценивание профессиональной деятельности педагогического работника в соответствии с критериями, предусмотренными пунктами 36,37 Порядка проведения аттестации;</a:t>
            </a:r>
          </a:p>
          <a:p>
            <a:r>
              <a:rPr lang="ru-RU" sz="2000" b="1" dirty="0" smtClean="0"/>
              <a:t>соблюдать </a:t>
            </a:r>
            <a:r>
              <a:rPr lang="ru-RU" sz="2000" b="1" dirty="0"/>
              <a:t>этические и моральные нормы, конфиденциальность и установленный порядок обеспечения информационной безопасности;</a:t>
            </a:r>
          </a:p>
          <a:p>
            <a:r>
              <a:rPr lang="ru-RU" sz="2000" b="1" dirty="0" smtClean="0"/>
              <a:t>информировать </a:t>
            </a:r>
            <a:r>
              <a:rPr lang="ru-RU" sz="2000" b="1" dirty="0"/>
              <a:t>председателя экспертной группы о проблемах, возникающих при проведении экспертизы.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55789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Член экспертной группы может быть исключен из состава экспертной группы в следующих случаях: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475345"/>
            <a:ext cx="8946541" cy="3773054"/>
          </a:xfrm>
        </p:spPr>
        <p:txBody>
          <a:bodyPr/>
          <a:lstStyle/>
          <a:p>
            <a:r>
              <a:rPr lang="ru-RU" sz="2000" b="1" dirty="0" smtClean="0"/>
              <a:t>неисполнения </a:t>
            </a:r>
            <a:r>
              <a:rPr lang="ru-RU" sz="2000" b="1" dirty="0"/>
              <a:t>или ненадлежащего исполнения возложенных на них обязанностей;</a:t>
            </a:r>
          </a:p>
          <a:p>
            <a:r>
              <a:rPr lang="ru-RU" sz="2000" b="1" dirty="0" smtClean="0"/>
              <a:t>несоблюдения </a:t>
            </a:r>
            <a:r>
              <a:rPr lang="ru-RU" sz="2000" b="1" dirty="0"/>
              <a:t>требований нормативных правовых актов по проведению аттестации педагогических работников;</a:t>
            </a:r>
          </a:p>
          <a:p>
            <a:r>
              <a:rPr lang="ru-RU" sz="2000" b="1" dirty="0" smtClean="0"/>
              <a:t>нарушения </a:t>
            </a:r>
            <a:r>
              <a:rPr lang="ru-RU" sz="2000" b="1" dirty="0"/>
              <a:t>требований конфиденциальности и информационной безопасности;</a:t>
            </a:r>
          </a:p>
          <a:p>
            <a:r>
              <a:rPr lang="ru-RU" sz="2000" b="1" dirty="0" smtClean="0"/>
              <a:t>злоупотребления </a:t>
            </a:r>
            <a:r>
              <a:rPr lang="ru-RU" sz="2000" b="1" dirty="0"/>
              <a:t>установленными полномочиями, совершенными из корыстной или иной личной заинтересованности.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929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838200" y="2054268"/>
            <a:ext cx="10515600" cy="236742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94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73" y="9236"/>
            <a:ext cx="967970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7275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634862956"/>
              </p:ext>
            </p:extLst>
          </p:nvPr>
        </p:nvGraphicFramePr>
        <p:xfrm>
          <a:off x="1089892" y="744718"/>
          <a:ext cx="9782700" cy="539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4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83302912"/>
              </p:ext>
            </p:extLst>
          </p:nvPr>
        </p:nvGraphicFramePr>
        <p:xfrm>
          <a:off x="413359" y="719666"/>
          <a:ext cx="1113563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864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26330920"/>
              </p:ext>
            </p:extLst>
          </p:nvPr>
        </p:nvGraphicFramePr>
        <p:xfrm>
          <a:off x="794327" y="719666"/>
          <a:ext cx="10677237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8325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382" y="240144"/>
            <a:ext cx="8432800" cy="6617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605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Требования к квалификации членов экспертных групп: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/>
              <a:t>высшее </a:t>
            </a:r>
            <a:r>
              <a:rPr lang="ru-RU" sz="2400" b="1" dirty="0"/>
              <a:t>образование;</a:t>
            </a:r>
          </a:p>
          <a:p>
            <a:r>
              <a:rPr lang="ru-RU" sz="2400" b="1" dirty="0" smtClean="0"/>
              <a:t>опыт </a:t>
            </a:r>
            <a:r>
              <a:rPr lang="ru-RU" sz="2400" b="1" dirty="0"/>
              <a:t>работы в организациях, осуществляющих образовательную деятельность, не менее 5 лет;</a:t>
            </a:r>
          </a:p>
          <a:p>
            <a:r>
              <a:rPr lang="ru-RU" sz="2400" b="1" dirty="0" smtClean="0"/>
              <a:t>стаж </a:t>
            </a:r>
            <a:r>
              <a:rPr lang="ru-RU" sz="2400" b="1" dirty="0"/>
              <a:t>педагогической работы не менее 5 лет (для экспертов из числа педагогических работников);</a:t>
            </a:r>
          </a:p>
          <a:p>
            <a:r>
              <a:rPr lang="ru-RU" sz="2400" b="1" dirty="0" smtClean="0"/>
              <a:t>квалификационная </a:t>
            </a:r>
            <a:r>
              <a:rPr lang="ru-RU" sz="2400" b="1" dirty="0"/>
              <a:t>категория не ниже той, на которую претендует педагогический работник (для экспертов из числа педагогических работников).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378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Члены экспертных групп должны знать: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/>
              <a:t>способы </a:t>
            </a:r>
            <a:r>
              <a:rPr lang="ru-RU" sz="2000" b="1" dirty="0"/>
              <a:t>и методы работы с конфиденциальной информацией и персональными данными;</a:t>
            </a:r>
          </a:p>
          <a:p>
            <a:r>
              <a:rPr lang="ru-RU" sz="2000" b="1" dirty="0" smtClean="0"/>
              <a:t>критерии </a:t>
            </a:r>
            <a:r>
              <a:rPr lang="ru-RU" sz="2000" b="1" dirty="0"/>
              <a:t>оценки профессиональной деятельности педагогических работников для установления соответствия квалификационной категории (первой или высшей), предусмотренные пунктами 36, 37 Порядка проведения аттестации;</a:t>
            </a:r>
          </a:p>
          <a:p>
            <a:r>
              <a:rPr lang="ru-RU" sz="2000" b="1" dirty="0" smtClean="0"/>
              <a:t>требования </a:t>
            </a:r>
            <a:r>
              <a:rPr lang="ru-RU" sz="2000" b="1" dirty="0"/>
              <a:t>к содержанию и оформлению экспертного заключения профессиональной деятельности педагогических работников, аттестуемых на квалификационную категорию.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357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Члены экспертных групп должны уметь: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2161309"/>
            <a:ext cx="10982037" cy="4599708"/>
          </a:xfrm>
        </p:spPr>
        <p:txBody>
          <a:bodyPr>
            <a:normAutofit fontScale="92500" lnSpcReduction="10000"/>
          </a:bodyPr>
          <a:lstStyle/>
          <a:p>
            <a:r>
              <a:rPr lang="ru-RU" sz="1900" b="1" dirty="0" smtClean="0"/>
              <a:t>проводить </a:t>
            </a:r>
            <a:r>
              <a:rPr lang="ru-RU" sz="1900" b="1" dirty="0"/>
              <a:t>анализ, систематизировать и обобщать информацию о профессиональной деятельности педагогического работника за </a:t>
            </a:r>
            <a:r>
              <a:rPr lang="ru-RU" sz="1900" b="1" dirty="0" err="1"/>
              <a:t>межаттестационный</a:t>
            </a:r>
            <a:r>
              <a:rPr lang="ru-RU" sz="1900" b="1" dirty="0"/>
              <a:t> период;</a:t>
            </a:r>
          </a:p>
          <a:p>
            <a:r>
              <a:rPr lang="ru-RU" sz="1900" b="1" dirty="0" smtClean="0"/>
              <a:t>проводить </a:t>
            </a:r>
            <a:r>
              <a:rPr lang="ru-RU" sz="1900" b="1" dirty="0"/>
              <a:t>анализ результатов освоения обучающимися образовательных программ;</a:t>
            </a:r>
          </a:p>
          <a:p>
            <a:r>
              <a:rPr lang="ru-RU" sz="1900" b="1" dirty="0" smtClean="0"/>
              <a:t>оформлять </a:t>
            </a:r>
            <a:r>
              <a:rPr lang="ru-RU" sz="1900" b="1" dirty="0"/>
              <a:t>экспертное заключение профессиональной деятельности педагогических работников, аттестуемых на квалификационную категорию (первую или высшую), в том числе с использованием средств компьютерной техники и информационных технологий;</a:t>
            </a:r>
          </a:p>
          <a:p>
            <a:r>
              <a:rPr lang="ru-RU" sz="1900" b="1" dirty="0" smtClean="0"/>
              <a:t>получать </a:t>
            </a:r>
            <a:r>
              <a:rPr lang="ru-RU" sz="1900" b="1" dirty="0"/>
              <a:t>инструкции по организации работы, обсуждать с председателем экспертной группы, экспертами процедурные вопросы проведения аттестации педагогических работников;</a:t>
            </a:r>
          </a:p>
          <a:p>
            <a:r>
              <a:rPr lang="ru-RU" sz="1900" b="1" dirty="0" smtClean="0"/>
              <a:t>принимать </a:t>
            </a:r>
            <a:r>
              <a:rPr lang="ru-RU" sz="1900" b="1" dirty="0"/>
              <a:t>участие в обсуждении экспертного заключения по результатам проведения экспертизы, вносить предложения;</a:t>
            </a:r>
          </a:p>
          <a:p>
            <a:r>
              <a:rPr lang="ru-RU" sz="1900" b="1" dirty="0" smtClean="0"/>
              <a:t>присутствовать </a:t>
            </a:r>
            <a:r>
              <a:rPr lang="ru-RU" sz="1900" b="1" dirty="0"/>
              <a:t>на заседаниях Аттестационной комиссии для представления экспертных заключений в случае отсутствия председателя экспертной группы по уважительным причинам.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1651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508</TotalTime>
  <Words>376</Words>
  <Application>Microsoft Office PowerPoint</Application>
  <PresentationFormat>Широкоэкранный</PresentationFormat>
  <Paragraphs>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Совет директоров</vt:lpstr>
      <vt:lpstr>Анализ состава экспертных групп 2018-2019 уч.г.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к квалификации членов экспертных групп:</vt:lpstr>
      <vt:lpstr>Члены экспертных групп должны знать: </vt:lpstr>
      <vt:lpstr>Члены экспертных групп должны уметь:</vt:lpstr>
      <vt:lpstr>Член экспертной группы обязан: </vt:lpstr>
      <vt:lpstr>Член экспертной группы может быть исключен из состава экспертной группы в следующих случаях: </vt:lpstr>
      <vt:lpstr>                                 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состава экспертных групп 2018-2019 уч.г.</dc:title>
  <dc:creator>Пользователь</dc:creator>
  <cp:lastModifiedBy>att-cat</cp:lastModifiedBy>
  <cp:revision>22</cp:revision>
  <cp:lastPrinted>2018-09-11T02:41:58Z</cp:lastPrinted>
  <dcterms:created xsi:type="dcterms:W3CDTF">2018-09-10T03:33:00Z</dcterms:created>
  <dcterms:modified xsi:type="dcterms:W3CDTF">2018-09-14T03:22:33Z</dcterms:modified>
</cp:coreProperties>
</file>