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50"/>
  </p:notesMasterIdLst>
  <p:sldIdLst>
    <p:sldId id="333" r:id="rId2"/>
    <p:sldId id="405" r:id="rId3"/>
    <p:sldId id="406" r:id="rId4"/>
    <p:sldId id="407" r:id="rId5"/>
    <p:sldId id="370" r:id="rId6"/>
    <p:sldId id="384" r:id="rId7"/>
    <p:sldId id="386" r:id="rId8"/>
    <p:sldId id="387" r:id="rId9"/>
    <p:sldId id="372" r:id="rId10"/>
    <p:sldId id="376" r:id="rId11"/>
    <p:sldId id="378" r:id="rId12"/>
    <p:sldId id="380" r:id="rId13"/>
    <p:sldId id="382" r:id="rId14"/>
    <p:sldId id="408" r:id="rId15"/>
    <p:sldId id="340" r:id="rId16"/>
    <p:sldId id="341" r:id="rId17"/>
    <p:sldId id="353" r:id="rId18"/>
    <p:sldId id="359" r:id="rId19"/>
    <p:sldId id="354" r:id="rId20"/>
    <p:sldId id="355" r:id="rId21"/>
    <p:sldId id="356" r:id="rId22"/>
    <p:sldId id="342" r:id="rId23"/>
    <p:sldId id="336" r:id="rId24"/>
    <p:sldId id="338" r:id="rId25"/>
    <p:sldId id="346" r:id="rId26"/>
    <p:sldId id="345" r:id="rId27"/>
    <p:sldId id="350" r:id="rId28"/>
    <p:sldId id="343" r:id="rId29"/>
    <p:sldId id="362" r:id="rId30"/>
    <p:sldId id="363" r:id="rId31"/>
    <p:sldId id="365" r:id="rId32"/>
    <p:sldId id="316" r:id="rId33"/>
    <p:sldId id="317" r:id="rId34"/>
    <p:sldId id="318" r:id="rId35"/>
    <p:sldId id="320" r:id="rId36"/>
    <p:sldId id="322" r:id="rId37"/>
    <p:sldId id="324" r:id="rId38"/>
    <p:sldId id="326" r:id="rId39"/>
    <p:sldId id="327" r:id="rId40"/>
    <p:sldId id="329" r:id="rId41"/>
    <p:sldId id="331" r:id="rId42"/>
    <p:sldId id="297" r:id="rId43"/>
    <p:sldId id="388" r:id="rId44"/>
    <p:sldId id="400" r:id="rId45"/>
    <p:sldId id="401" r:id="rId46"/>
    <p:sldId id="402" r:id="rId47"/>
    <p:sldId id="403" r:id="rId48"/>
    <p:sldId id="404" r:id="rId49"/>
  </p:sldIdLst>
  <p:sldSz cx="9144000" cy="6858000" type="screen4x3"/>
  <p:notesSz cx="6808788" cy="98234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A84E73-9208-4153-9DC4-32C5325991B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70555AC-10DF-4A68-BE9C-9EA659FDAB2C}">
      <dgm:prSet/>
      <dgm:spPr/>
      <dgm:t>
        <a:bodyPr/>
        <a:lstStyle/>
        <a:p>
          <a:pPr rtl="0"/>
          <a:r>
            <a:rPr lang="ru-RU" b="1" dirty="0" smtClean="0"/>
            <a:t>относительно комплексная и многоаспектная </a:t>
          </a:r>
          <a:r>
            <a:rPr lang="ru-RU" dirty="0" smtClean="0"/>
            <a:t>(слабо представлены: элементы личностно-ориентированный модели  с  курсы по выбору, профильный уровень )</a:t>
          </a:r>
          <a:endParaRPr lang="ru-RU" dirty="0"/>
        </a:p>
      </dgm:t>
    </dgm:pt>
    <dgm:pt modelId="{D5A4DCDF-9570-4EA3-BFCF-FEEAB1D8EDE2}" type="parTrans" cxnId="{7915128D-B276-4B43-976D-726A39B7DB61}">
      <dgm:prSet/>
      <dgm:spPr/>
      <dgm:t>
        <a:bodyPr/>
        <a:lstStyle/>
        <a:p>
          <a:endParaRPr lang="ru-RU"/>
        </a:p>
      </dgm:t>
    </dgm:pt>
    <dgm:pt modelId="{D674B642-8A2B-42DA-BC22-701838FCD6C0}" type="sibTrans" cxnId="{7915128D-B276-4B43-976D-726A39B7DB61}">
      <dgm:prSet/>
      <dgm:spPr/>
      <dgm:t>
        <a:bodyPr/>
        <a:lstStyle/>
        <a:p>
          <a:endParaRPr lang="ru-RU"/>
        </a:p>
      </dgm:t>
    </dgm:pt>
    <dgm:pt modelId="{608DC8C5-AD39-43F6-8697-168A33AF423C}">
      <dgm:prSet/>
      <dgm:spPr/>
      <dgm:t>
        <a:bodyPr/>
        <a:lstStyle/>
        <a:p>
          <a:pPr rtl="0"/>
          <a:r>
            <a:rPr lang="ru-RU" b="1" dirty="0" smtClean="0"/>
            <a:t>Репродуктивная </a:t>
          </a:r>
          <a:r>
            <a:rPr lang="ru-RU" dirty="0" smtClean="0"/>
            <a:t>(характер деятельности учителя и учащихся; тип учебника и его роль в образовательном процессе; предметные результаты доминируют над личными; формат итоговой аттестации и др.)</a:t>
          </a:r>
          <a:endParaRPr lang="ru-RU" b="1" dirty="0"/>
        </a:p>
      </dgm:t>
    </dgm:pt>
    <dgm:pt modelId="{9B452606-919C-40A7-9840-4A3D44DB08FD}" type="sibTrans" cxnId="{17FF2CB1-2D44-41A7-9AF7-02286588176B}">
      <dgm:prSet/>
      <dgm:spPr/>
      <dgm:t>
        <a:bodyPr/>
        <a:lstStyle/>
        <a:p>
          <a:endParaRPr lang="ru-RU"/>
        </a:p>
      </dgm:t>
    </dgm:pt>
    <dgm:pt modelId="{60CF8EA1-7D8B-47D7-9692-0DA57ADBACA8}" type="parTrans" cxnId="{17FF2CB1-2D44-41A7-9AF7-02286588176B}">
      <dgm:prSet/>
      <dgm:spPr/>
      <dgm:t>
        <a:bodyPr/>
        <a:lstStyle/>
        <a:p>
          <a:endParaRPr lang="ru-RU"/>
        </a:p>
      </dgm:t>
    </dgm:pt>
    <dgm:pt modelId="{76D5B386-2E46-4718-B157-EE546D3A2BB3}">
      <dgm:prSet/>
      <dgm:spPr/>
      <dgm:t>
        <a:bodyPr/>
        <a:lstStyle/>
        <a:p>
          <a:pPr rtl="0"/>
          <a:r>
            <a:rPr lang="ru-RU" b="1" dirty="0" smtClean="0"/>
            <a:t>Академическая </a:t>
          </a:r>
          <a:r>
            <a:rPr lang="ru-RU" dirty="0" smtClean="0"/>
            <a:t>(педагогическая модель исторической науки; цель – «получить знания…»)</a:t>
          </a:r>
          <a:endParaRPr lang="ru-RU" dirty="0"/>
        </a:p>
      </dgm:t>
    </dgm:pt>
    <dgm:pt modelId="{C7D7B4C3-530B-4445-88BA-D0F1098AE674}" type="sibTrans" cxnId="{EBBE6016-773C-43BC-8027-7F6F19D64E8D}">
      <dgm:prSet/>
      <dgm:spPr/>
      <dgm:t>
        <a:bodyPr/>
        <a:lstStyle/>
        <a:p>
          <a:endParaRPr lang="ru-RU"/>
        </a:p>
      </dgm:t>
    </dgm:pt>
    <dgm:pt modelId="{54606254-ED37-4A27-B85B-1CD334EEC40E}" type="parTrans" cxnId="{EBBE6016-773C-43BC-8027-7F6F19D64E8D}">
      <dgm:prSet/>
      <dgm:spPr/>
      <dgm:t>
        <a:bodyPr/>
        <a:lstStyle/>
        <a:p>
          <a:endParaRPr lang="ru-RU"/>
        </a:p>
      </dgm:t>
    </dgm:pt>
    <dgm:pt modelId="{E975A1E0-4B04-4DB1-BC88-D86B1F4534E6}" type="pres">
      <dgm:prSet presAssocID="{50A84E73-9208-4153-9DC4-32C5325991B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9172BC-C1B9-411E-A156-11DA713DEB18}" type="pres">
      <dgm:prSet presAssocID="{76D5B386-2E46-4718-B157-EE546D3A2BB3}" presName="circle1" presStyleLbl="node1" presStyleIdx="0" presStyleCnt="3"/>
      <dgm:spPr/>
    </dgm:pt>
    <dgm:pt modelId="{AAB7DB60-B1DA-47BD-A05A-97B79C547209}" type="pres">
      <dgm:prSet presAssocID="{76D5B386-2E46-4718-B157-EE546D3A2BB3}" presName="space" presStyleCnt="0"/>
      <dgm:spPr/>
    </dgm:pt>
    <dgm:pt modelId="{CB37865C-755B-4A3C-B873-CE79ABFED157}" type="pres">
      <dgm:prSet presAssocID="{76D5B386-2E46-4718-B157-EE546D3A2BB3}" presName="rect1" presStyleLbl="alignAcc1" presStyleIdx="0" presStyleCnt="3"/>
      <dgm:spPr/>
      <dgm:t>
        <a:bodyPr/>
        <a:lstStyle/>
        <a:p>
          <a:endParaRPr lang="ru-RU"/>
        </a:p>
      </dgm:t>
    </dgm:pt>
    <dgm:pt modelId="{93AB73E6-A50F-44F2-872D-7E4B31E43CCD}" type="pres">
      <dgm:prSet presAssocID="{608DC8C5-AD39-43F6-8697-168A33AF423C}" presName="vertSpace2" presStyleLbl="node1" presStyleIdx="0" presStyleCnt="3"/>
      <dgm:spPr/>
    </dgm:pt>
    <dgm:pt modelId="{C6BF6807-B47E-4D18-881C-DC6355A4404A}" type="pres">
      <dgm:prSet presAssocID="{608DC8C5-AD39-43F6-8697-168A33AF423C}" presName="circle2" presStyleLbl="node1" presStyleIdx="1" presStyleCnt="3"/>
      <dgm:spPr/>
    </dgm:pt>
    <dgm:pt modelId="{016826CF-495E-45DA-9330-E85C73DE3E4A}" type="pres">
      <dgm:prSet presAssocID="{608DC8C5-AD39-43F6-8697-168A33AF423C}" presName="rect2" presStyleLbl="alignAcc1" presStyleIdx="1" presStyleCnt="3"/>
      <dgm:spPr/>
      <dgm:t>
        <a:bodyPr/>
        <a:lstStyle/>
        <a:p>
          <a:endParaRPr lang="ru-RU"/>
        </a:p>
      </dgm:t>
    </dgm:pt>
    <dgm:pt modelId="{D15B4CE5-D07A-4542-B7F8-1C95B5E4EA98}" type="pres">
      <dgm:prSet presAssocID="{870555AC-10DF-4A68-BE9C-9EA659FDAB2C}" presName="vertSpace3" presStyleLbl="node1" presStyleIdx="1" presStyleCnt="3"/>
      <dgm:spPr/>
    </dgm:pt>
    <dgm:pt modelId="{D7057C2F-4BF4-471F-84AC-03B120AB5647}" type="pres">
      <dgm:prSet presAssocID="{870555AC-10DF-4A68-BE9C-9EA659FDAB2C}" presName="circle3" presStyleLbl="node1" presStyleIdx="2" presStyleCnt="3"/>
      <dgm:spPr/>
    </dgm:pt>
    <dgm:pt modelId="{32751C6D-B15C-4476-81B8-F0DF854CEDD6}" type="pres">
      <dgm:prSet presAssocID="{870555AC-10DF-4A68-BE9C-9EA659FDAB2C}" presName="rect3" presStyleLbl="alignAcc1" presStyleIdx="2" presStyleCnt="3"/>
      <dgm:spPr/>
      <dgm:t>
        <a:bodyPr/>
        <a:lstStyle/>
        <a:p>
          <a:endParaRPr lang="ru-RU"/>
        </a:p>
      </dgm:t>
    </dgm:pt>
    <dgm:pt modelId="{D30484D1-5ED2-40AF-9283-24BAF63C1E20}" type="pres">
      <dgm:prSet presAssocID="{76D5B386-2E46-4718-B157-EE546D3A2BB3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BFDDF-26CD-4B78-A1D4-E05ACC6A11A5}" type="pres">
      <dgm:prSet presAssocID="{608DC8C5-AD39-43F6-8697-168A33AF423C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C0A109-3086-436A-B2BF-2E2F1011630E}" type="pres">
      <dgm:prSet presAssocID="{870555AC-10DF-4A68-BE9C-9EA659FDAB2C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BE6016-773C-43BC-8027-7F6F19D64E8D}" srcId="{50A84E73-9208-4153-9DC4-32C5325991BC}" destId="{76D5B386-2E46-4718-B157-EE546D3A2BB3}" srcOrd="0" destOrd="0" parTransId="{54606254-ED37-4A27-B85B-1CD334EEC40E}" sibTransId="{C7D7B4C3-530B-4445-88BA-D0F1098AE674}"/>
    <dgm:cxn modelId="{F530D913-3048-45D4-B634-15CDAA1BE58A}" type="presOf" srcId="{608DC8C5-AD39-43F6-8697-168A33AF423C}" destId="{A06BFDDF-26CD-4B78-A1D4-E05ACC6A11A5}" srcOrd="1" destOrd="0" presId="urn:microsoft.com/office/officeart/2005/8/layout/target3"/>
    <dgm:cxn modelId="{C83ECB06-C26C-4C19-9F3B-97867AB62DBD}" type="presOf" srcId="{870555AC-10DF-4A68-BE9C-9EA659FDAB2C}" destId="{32751C6D-B15C-4476-81B8-F0DF854CEDD6}" srcOrd="0" destOrd="0" presId="urn:microsoft.com/office/officeart/2005/8/layout/target3"/>
    <dgm:cxn modelId="{617623D7-54CE-4196-BE6F-F21E4AFED039}" type="presOf" srcId="{870555AC-10DF-4A68-BE9C-9EA659FDAB2C}" destId="{BEC0A109-3086-436A-B2BF-2E2F1011630E}" srcOrd="1" destOrd="0" presId="urn:microsoft.com/office/officeart/2005/8/layout/target3"/>
    <dgm:cxn modelId="{17FF2CB1-2D44-41A7-9AF7-02286588176B}" srcId="{50A84E73-9208-4153-9DC4-32C5325991BC}" destId="{608DC8C5-AD39-43F6-8697-168A33AF423C}" srcOrd="1" destOrd="0" parTransId="{60CF8EA1-7D8B-47D7-9692-0DA57ADBACA8}" sibTransId="{9B452606-919C-40A7-9840-4A3D44DB08FD}"/>
    <dgm:cxn modelId="{7989F723-1360-4B5F-8FD5-9609DFC897EB}" type="presOf" srcId="{608DC8C5-AD39-43F6-8697-168A33AF423C}" destId="{016826CF-495E-45DA-9330-E85C73DE3E4A}" srcOrd="0" destOrd="0" presId="urn:microsoft.com/office/officeart/2005/8/layout/target3"/>
    <dgm:cxn modelId="{203DC90F-85C5-4CDF-8252-B959F693A8A3}" type="presOf" srcId="{50A84E73-9208-4153-9DC4-32C5325991BC}" destId="{E975A1E0-4B04-4DB1-BC88-D86B1F4534E6}" srcOrd="0" destOrd="0" presId="urn:microsoft.com/office/officeart/2005/8/layout/target3"/>
    <dgm:cxn modelId="{211DE072-AF9F-4B97-9100-4B6DC8453CA4}" type="presOf" srcId="{76D5B386-2E46-4718-B157-EE546D3A2BB3}" destId="{CB37865C-755B-4A3C-B873-CE79ABFED157}" srcOrd="0" destOrd="0" presId="urn:microsoft.com/office/officeart/2005/8/layout/target3"/>
    <dgm:cxn modelId="{7D344BF5-D9E3-4CD5-8E1F-686969A62D11}" type="presOf" srcId="{76D5B386-2E46-4718-B157-EE546D3A2BB3}" destId="{D30484D1-5ED2-40AF-9283-24BAF63C1E20}" srcOrd="1" destOrd="0" presId="urn:microsoft.com/office/officeart/2005/8/layout/target3"/>
    <dgm:cxn modelId="{7915128D-B276-4B43-976D-726A39B7DB61}" srcId="{50A84E73-9208-4153-9DC4-32C5325991BC}" destId="{870555AC-10DF-4A68-BE9C-9EA659FDAB2C}" srcOrd="2" destOrd="0" parTransId="{D5A4DCDF-9570-4EA3-BFCF-FEEAB1D8EDE2}" sibTransId="{D674B642-8A2B-42DA-BC22-701838FCD6C0}"/>
    <dgm:cxn modelId="{4633087F-65EA-416B-98D4-F7BDE61FC296}" type="presParOf" srcId="{E975A1E0-4B04-4DB1-BC88-D86B1F4534E6}" destId="{879172BC-C1B9-411E-A156-11DA713DEB18}" srcOrd="0" destOrd="0" presId="urn:microsoft.com/office/officeart/2005/8/layout/target3"/>
    <dgm:cxn modelId="{E877071E-ECE3-4FC6-BA8D-468157CE0651}" type="presParOf" srcId="{E975A1E0-4B04-4DB1-BC88-D86B1F4534E6}" destId="{AAB7DB60-B1DA-47BD-A05A-97B79C547209}" srcOrd="1" destOrd="0" presId="urn:microsoft.com/office/officeart/2005/8/layout/target3"/>
    <dgm:cxn modelId="{098535F9-CD9A-44E1-A7CC-7FF8E6E702FC}" type="presParOf" srcId="{E975A1E0-4B04-4DB1-BC88-D86B1F4534E6}" destId="{CB37865C-755B-4A3C-B873-CE79ABFED157}" srcOrd="2" destOrd="0" presId="urn:microsoft.com/office/officeart/2005/8/layout/target3"/>
    <dgm:cxn modelId="{D42996EE-6B2A-47E4-AA53-1171C43EE045}" type="presParOf" srcId="{E975A1E0-4B04-4DB1-BC88-D86B1F4534E6}" destId="{93AB73E6-A50F-44F2-872D-7E4B31E43CCD}" srcOrd="3" destOrd="0" presId="urn:microsoft.com/office/officeart/2005/8/layout/target3"/>
    <dgm:cxn modelId="{915D5E7D-019B-4235-9556-E3904F1177B6}" type="presParOf" srcId="{E975A1E0-4B04-4DB1-BC88-D86B1F4534E6}" destId="{C6BF6807-B47E-4D18-881C-DC6355A4404A}" srcOrd="4" destOrd="0" presId="urn:microsoft.com/office/officeart/2005/8/layout/target3"/>
    <dgm:cxn modelId="{9BF1722E-16C3-4C35-AED4-9FDAA3AA4B07}" type="presParOf" srcId="{E975A1E0-4B04-4DB1-BC88-D86B1F4534E6}" destId="{016826CF-495E-45DA-9330-E85C73DE3E4A}" srcOrd="5" destOrd="0" presId="urn:microsoft.com/office/officeart/2005/8/layout/target3"/>
    <dgm:cxn modelId="{0C3DA809-BCA0-4F71-9B4C-8052572A7F27}" type="presParOf" srcId="{E975A1E0-4B04-4DB1-BC88-D86B1F4534E6}" destId="{D15B4CE5-D07A-4542-B7F8-1C95B5E4EA98}" srcOrd="6" destOrd="0" presId="urn:microsoft.com/office/officeart/2005/8/layout/target3"/>
    <dgm:cxn modelId="{4C0C92F3-EECA-4ED0-9350-29E5783D9420}" type="presParOf" srcId="{E975A1E0-4B04-4DB1-BC88-D86B1F4534E6}" destId="{D7057C2F-4BF4-471F-84AC-03B120AB5647}" srcOrd="7" destOrd="0" presId="urn:microsoft.com/office/officeart/2005/8/layout/target3"/>
    <dgm:cxn modelId="{2C3F5CB6-B367-47BB-8D60-6F5E14B99CA1}" type="presParOf" srcId="{E975A1E0-4B04-4DB1-BC88-D86B1F4534E6}" destId="{32751C6D-B15C-4476-81B8-F0DF854CEDD6}" srcOrd="8" destOrd="0" presId="urn:microsoft.com/office/officeart/2005/8/layout/target3"/>
    <dgm:cxn modelId="{5A52C63C-C309-4FE4-8D4C-3E207A338809}" type="presParOf" srcId="{E975A1E0-4B04-4DB1-BC88-D86B1F4534E6}" destId="{D30484D1-5ED2-40AF-9283-24BAF63C1E20}" srcOrd="9" destOrd="0" presId="urn:microsoft.com/office/officeart/2005/8/layout/target3"/>
    <dgm:cxn modelId="{76625012-26AE-4E16-9800-529DB8C578BB}" type="presParOf" srcId="{E975A1E0-4B04-4DB1-BC88-D86B1F4534E6}" destId="{A06BFDDF-26CD-4B78-A1D4-E05ACC6A11A5}" srcOrd="10" destOrd="0" presId="urn:microsoft.com/office/officeart/2005/8/layout/target3"/>
    <dgm:cxn modelId="{B06592B6-8EAD-4A8A-A245-664E376028CA}" type="presParOf" srcId="{E975A1E0-4B04-4DB1-BC88-D86B1F4534E6}" destId="{BEC0A109-3086-436A-B2BF-2E2F1011630E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8A801D-AED1-4CFE-8BEE-B70AEA45C9AB}" type="doc">
      <dgm:prSet loTypeId="urn:microsoft.com/office/officeart/2005/8/layout/hList1" loCatId="list" qsTypeId="urn:microsoft.com/office/officeart/2005/8/quickstyle/3d9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1FE48FF-C0F8-4CE1-9ADF-53FC84867C67}">
      <dgm:prSet/>
      <dgm:spPr/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</a:rPr>
            <a:t>Вторая тенденция</a:t>
          </a:r>
          <a:r>
            <a:rPr lang="ru-RU" dirty="0" smtClean="0"/>
            <a:t>       -</a:t>
          </a:r>
          <a:endParaRPr lang="ru-RU" dirty="0"/>
        </a:p>
      </dgm:t>
    </dgm:pt>
    <dgm:pt modelId="{06AD678F-894D-4543-9B9E-25095C2D374C}" type="parTrans" cxnId="{0571BE4D-2AF0-4D31-A012-42B038667F4F}">
      <dgm:prSet/>
      <dgm:spPr/>
      <dgm:t>
        <a:bodyPr/>
        <a:lstStyle/>
        <a:p>
          <a:endParaRPr lang="ru-RU"/>
        </a:p>
      </dgm:t>
    </dgm:pt>
    <dgm:pt modelId="{F0AE699A-1F3D-4D6C-ACE5-8762C204A9DB}" type="sibTrans" cxnId="{0571BE4D-2AF0-4D31-A012-42B038667F4F}">
      <dgm:prSet/>
      <dgm:spPr/>
      <dgm:t>
        <a:bodyPr/>
        <a:lstStyle/>
        <a:p>
          <a:endParaRPr lang="ru-RU"/>
        </a:p>
      </dgm:t>
    </dgm:pt>
    <dgm:pt modelId="{E1D664A3-0C7C-4388-BDC1-8E466656A10F}">
      <dgm:prSet/>
      <dgm:spPr/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</a:rPr>
            <a:t>Первая тенденция – </a:t>
          </a:r>
          <a:endParaRPr lang="ru-RU" dirty="0">
            <a:solidFill>
              <a:schemeClr val="bg1"/>
            </a:solidFill>
          </a:endParaRPr>
        </a:p>
      </dgm:t>
    </dgm:pt>
    <dgm:pt modelId="{F279723E-47A3-4D89-81D6-622B328BB2F3}" type="parTrans" cxnId="{1803E470-BA03-419F-9ED2-5043C01D0AD5}">
      <dgm:prSet/>
      <dgm:spPr/>
      <dgm:t>
        <a:bodyPr/>
        <a:lstStyle/>
        <a:p>
          <a:endParaRPr lang="ru-RU"/>
        </a:p>
      </dgm:t>
    </dgm:pt>
    <dgm:pt modelId="{6654FBAC-56DD-4621-8291-E1449629D120}" type="sibTrans" cxnId="{1803E470-BA03-419F-9ED2-5043C01D0AD5}">
      <dgm:prSet/>
      <dgm:spPr/>
      <dgm:t>
        <a:bodyPr/>
        <a:lstStyle/>
        <a:p>
          <a:endParaRPr lang="ru-RU"/>
        </a:p>
      </dgm:t>
    </dgm:pt>
    <dgm:pt modelId="{42445747-C81E-4595-98BB-8D170FC75653}">
      <dgm:prSet/>
      <dgm:spPr/>
      <dgm:t>
        <a:bodyPr/>
        <a:lstStyle/>
        <a:p>
          <a:r>
            <a:rPr lang="ru-RU" b="1" dirty="0" err="1" smtClean="0"/>
            <a:t>компетентностная</a:t>
          </a:r>
          <a:r>
            <a:rPr lang="ru-RU" b="1" dirty="0" smtClean="0"/>
            <a:t> модель общего образования</a:t>
          </a:r>
          <a:endParaRPr lang="ru-RU" b="1" dirty="0"/>
        </a:p>
      </dgm:t>
    </dgm:pt>
    <dgm:pt modelId="{2EB45137-6E42-431A-9400-DE42F3D49240}" type="parTrans" cxnId="{800B45BA-FB6B-4A2D-9E7C-3B557716C244}">
      <dgm:prSet/>
      <dgm:spPr/>
      <dgm:t>
        <a:bodyPr/>
        <a:lstStyle/>
        <a:p>
          <a:endParaRPr lang="ru-RU"/>
        </a:p>
      </dgm:t>
    </dgm:pt>
    <dgm:pt modelId="{52BA285E-C10B-4DBF-A25D-2A5EBA74EE9D}" type="sibTrans" cxnId="{800B45BA-FB6B-4A2D-9E7C-3B557716C244}">
      <dgm:prSet/>
      <dgm:spPr/>
      <dgm:t>
        <a:bodyPr/>
        <a:lstStyle/>
        <a:p>
          <a:endParaRPr lang="ru-RU"/>
        </a:p>
      </dgm:t>
    </dgm:pt>
    <dgm:pt modelId="{3652B310-3872-493D-9059-89FF09AAA112}">
      <dgm:prSet/>
      <dgm:spPr/>
      <dgm:t>
        <a:bodyPr/>
        <a:lstStyle/>
        <a:p>
          <a:r>
            <a:rPr lang="ru-RU" b="1" dirty="0" err="1" smtClean="0"/>
            <a:t>знание-центристская</a:t>
          </a:r>
          <a:r>
            <a:rPr lang="ru-RU" b="1" dirty="0" smtClean="0"/>
            <a:t> модель общего образования</a:t>
          </a:r>
          <a:endParaRPr lang="ru-RU" b="1" dirty="0"/>
        </a:p>
      </dgm:t>
    </dgm:pt>
    <dgm:pt modelId="{8D5192B4-4AED-4D9B-86FD-17C7D661E014}" type="parTrans" cxnId="{E051CF6F-1728-4C13-85AC-6601212E100B}">
      <dgm:prSet/>
      <dgm:spPr/>
      <dgm:t>
        <a:bodyPr/>
        <a:lstStyle/>
        <a:p>
          <a:endParaRPr lang="ru-RU"/>
        </a:p>
      </dgm:t>
    </dgm:pt>
    <dgm:pt modelId="{5FA895A0-8A30-43F1-88F8-08321F8E6126}" type="sibTrans" cxnId="{E051CF6F-1728-4C13-85AC-6601212E100B}">
      <dgm:prSet/>
      <dgm:spPr/>
      <dgm:t>
        <a:bodyPr/>
        <a:lstStyle/>
        <a:p>
          <a:endParaRPr lang="ru-RU"/>
        </a:p>
      </dgm:t>
    </dgm:pt>
    <dgm:pt modelId="{3B790802-C7EC-45E0-A5C5-B0AE5F672DAC}" type="pres">
      <dgm:prSet presAssocID="{7F8A801D-AED1-4CFE-8BEE-B70AEA45C9A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2204DE-8C8C-4E89-BA51-D3B60D1CF536}" type="pres">
      <dgm:prSet presAssocID="{81FE48FF-C0F8-4CE1-9ADF-53FC84867C67}" presName="composite" presStyleCnt="0"/>
      <dgm:spPr/>
    </dgm:pt>
    <dgm:pt modelId="{39EBB0F6-BEE8-405E-A764-0B15972323C3}" type="pres">
      <dgm:prSet presAssocID="{81FE48FF-C0F8-4CE1-9ADF-53FC84867C6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7E0168-1D85-43F7-B61E-48517DE47619}" type="pres">
      <dgm:prSet presAssocID="{81FE48FF-C0F8-4CE1-9ADF-53FC84867C67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C82690-F180-48BC-8889-82E8C1639F63}" type="pres">
      <dgm:prSet presAssocID="{F0AE699A-1F3D-4D6C-ACE5-8762C204A9DB}" presName="space" presStyleCnt="0"/>
      <dgm:spPr/>
    </dgm:pt>
    <dgm:pt modelId="{D11BC7EF-1440-42A5-91FA-074D56AF9BE7}" type="pres">
      <dgm:prSet presAssocID="{E1D664A3-0C7C-4388-BDC1-8E466656A10F}" presName="composite" presStyleCnt="0"/>
      <dgm:spPr/>
    </dgm:pt>
    <dgm:pt modelId="{B072D750-D97E-4769-A47E-DF138C6E4869}" type="pres">
      <dgm:prSet presAssocID="{E1D664A3-0C7C-4388-BDC1-8E466656A10F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97027-4EC1-4E24-857F-AD174F27F51D}" type="pres">
      <dgm:prSet presAssocID="{E1D664A3-0C7C-4388-BDC1-8E466656A10F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0B45BA-FB6B-4A2D-9E7C-3B557716C244}" srcId="{81FE48FF-C0F8-4CE1-9ADF-53FC84867C67}" destId="{42445747-C81E-4595-98BB-8D170FC75653}" srcOrd="0" destOrd="0" parTransId="{2EB45137-6E42-431A-9400-DE42F3D49240}" sibTransId="{52BA285E-C10B-4DBF-A25D-2A5EBA74EE9D}"/>
    <dgm:cxn modelId="{E051CF6F-1728-4C13-85AC-6601212E100B}" srcId="{E1D664A3-0C7C-4388-BDC1-8E466656A10F}" destId="{3652B310-3872-493D-9059-89FF09AAA112}" srcOrd="0" destOrd="0" parTransId="{8D5192B4-4AED-4D9B-86FD-17C7D661E014}" sibTransId="{5FA895A0-8A30-43F1-88F8-08321F8E6126}"/>
    <dgm:cxn modelId="{1803E470-BA03-419F-9ED2-5043C01D0AD5}" srcId="{7F8A801D-AED1-4CFE-8BEE-B70AEA45C9AB}" destId="{E1D664A3-0C7C-4388-BDC1-8E466656A10F}" srcOrd="1" destOrd="0" parTransId="{F279723E-47A3-4D89-81D6-622B328BB2F3}" sibTransId="{6654FBAC-56DD-4621-8291-E1449629D120}"/>
    <dgm:cxn modelId="{9E9F50D9-7275-437F-9E3E-FA6A940BEE2A}" type="presOf" srcId="{7F8A801D-AED1-4CFE-8BEE-B70AEA45C9AB}" destId="{3B790802-C7EC-45E0-A5C5-B0AE5F672DAC}" srcOrd="0" destOrd="0" presId="urn:microsoft.com/office/officeart/2005/8/layout/hList1"/>
    <dgm:cxn modelId="{2F375584-5E5D-493E-9CF9-807367F666CD}" type="presOf" srcId="{E1D664A3-0C7C-4388-BDC1-8E466656A10F}" destId="{B072D750-D97E-4769-A47E-DF138C6E4869}" srcOrd="0" destOrd="0" presId="urn:microsoft.com/office/officeart/2005/8/layout/hList1"/>
    <dgm:cxn modelId="{0571BE4D-2AF0-4D31-A012-42B038667F4F}" srcId="{7F8A801D-AED1-4CFE-8BEE-B70AEA45C9AB}" destId="{81FE48FF-C0F8-4CE1-9ADF-53FC84867C67}" srcOrd="0" destOrd="0" parTransId="{06AD678F-894D-4543-9B9E-25095C2D374C}" sibTransId="{F0AE699A-1F3D-4D6C-ACE5-8762C204A9DB}"/>
    <dgm:cxn modelId="{718DDEF8-C8FD-48BB-8638-66042F461E34}" type="presOf" srcId="{81FE48FF-C0F8-4CE1-9ADF-53FC84867C67}" destId="{39EBB0F6-BEE8-405E-A764-0B15972323C3}" srcOrd="0" destOrd="0" presId="urn:microsoft.com/office/officeart/2005/8/layout/hList1"/>
    <dgm:cxn modelId="{E202AC55-A440-4326-9AC9-5DCC91441692}" type="presOf" srcId="{42445747-C81E-4595-98BB-8D170FC75653}" destId="{827E0168-1D85-43F7-B61E-48517DE47619}" srcOrd="0" destOrd="0" presId="urn:microsoft.com/office/officeart/2005/8/layout/hList1"/>
    <dgm:cxn modelId="{45B618A1-B66C-4AC8-A70A-F0861FBF519C}" type="presOf" srcId="{3652B310-3872-493D-9059-89FF09AAA112}" destId="{AC197027-4EC1-4E24-857F-AD174F27F51D}" srcOrd="0" destOrd="0" presId="urn:microsoft.com/office/officeart/2005/8/layout/hList1"/>
    <dgm:cxn modelId="{386E014C-EDBC-4804-AD8B-4A5B7C4A2DD3}" type="presParOf" srcId="{3B790802-C7EC-45E0-A5C5-B0AE5F672DAC}" destId="{A22204DE-8C8C-4E89-BA51-D3B60D1CF536}" srcOrd="0" destOrd="0" presId="urn:microsoft.com/office/officeart/2005/8/layout/hList1"/>
    <dgm:cxn modelId="{135F8A42-619F-45F2-83C5-EF28710E0715}" type="presParOf" srcId="{A22204DE-8C8C-4E89-BA51-D3B60D1CF536}" destId="{39EBB0F6-BEE8-405E-A764-0B15972323C3}" srcOrd="0" destOrd="0" presId="urn:microsoft.com/office/officeart/2005/8/layout/hList1"/>
    <dgm:cxn modelId="{078EBB7B-4085-461F-B624-FCC6905FC19C}" type="presParOf" srcId="{A22204DE-8C8C-4E89-BA51-D3B60D1CF536}" destId="{827E0168-1D85-43F7-B61E-48517DE47619}" srcOrd="1" destOrd="0" presId="urn:microsoft.com/office/officeart/2005/8/layout/hList1"/>
    <dgm:cxn modelId="{9201BAC6-4D99-47B3-86BF-713DC4B1C48B}" type="presParOf" srcId="{3B790802-C7EC-45E0-A5C5-B0AE5F672DAC}" destId="{7AC82690-F180-48BC-8889-82E8C1639F63}" srcOrd="1" destOrd="0" presId="urn:microsoft.com/office/officeart/2005/8/layout/hList1"/>
    <dgm:cxn modelId="{91140534-42E1-46E7-9192-3CA49A979891}" type="presParOf" srcId="{3B790802-C7EC-45E0-A5C5-B0AE5F672DAC}" destId="{D11BC7EF-1440-42A5-91FA-074D56AF9BE7}" srcOrd="2" destOrd="0" presId="urn:microsoft.com/office/officeart/2005/8/layout/hList1"/>
    <dgm:cxn modelId="{FE5ABD3E-1E40-4BCD-8A37-D3296B9FB6F8}" type="presParOf" srcId="{D11BC7EF-1440-42A5-91FA-074D56AF9BE7}" destId="{B072D750-D97E-4769-A47E-DF138C6E4869}" srcOrd="0" destOrd="0" presId="urn:microsoft.com/office/officeart/2005/8/layout/hList1"/>
    <dgm:cxn modelId="{8CA4B033-9017-41F6-97CB-C5B141429186}" type="presParOf" srcId="{D11BC7EF-1440-42A5-91FA-074D56AF9BE7}" destId="{AC197027-4EC1-4E24-857F-AD174F27F51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9172BC-C1B9-411E-A156-11DA713DEB18}">
      <dsp:nvSpPr>
        <dsp:cNvPr id="0" name=""/>
        <dsp:cNvSpPr/>
      </dsp:nvSpPr>
      <dsp:spPr>
        <a:xfrm>
          <a:off x="0" y="0"/>
          <a:ext cx="4876800" cy="48768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37865C-755B-4A3C-B873-CE79ABFED157}">
      <dsp:nvSpPr>
        <dsp:cNvPr id="0" name=""/>
        <dsp:cNvSpPr/>
      </dsp:nvSpPr>
      <dsp:spPr>
        <a:xfrm>
          <a:off x="2438400" y="0"/>
          <a:ext cx="5791200" cy="487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Академическая </a:t>
          </a:r>
          <a:r>
            <a:rPr lang="ru-RU" sz="1900" kern="1200" dirty="0" smtClean="0"/>
            <a:t>(педагогическая модель исторической науки; цель – «получить знания…»)</a:t>
          </a:r>
          <a:endParaRPr lang="ru-RU" sz="1900" kern="1200" dirty="0"/>
        </a:p>
      </dsp:txBody>
      <dsp:txXfrm>
        <a:off x="2438400" y="0"/>
        <a:ext cx="5791200" cy="1463043"/>
      </dsp:txXfrm>
    </dsp:sp>
    <dsp:sp modelId="{C6BF6807-B47E-4D18-881C-DC6355A4404A}">
      <dsp:nvSpPr>
        <dsp:cNvPr id="0" name=""/>
        <dsp:cNvSpPr/>
      </dsp:nvSpPr>
      <dsp:spPr>
        <a:xfrm>
          <a:off x="853441" y="1463043"/>
          <a:ext cx="3169916" cy="316991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6826CF-495E-45DA-9330-E85C73DE3E4A}">
      <dsp:nvSpPr>
        <dsp:cNvPr id="0" name=""/>
        <dsp:cNvSpPr/>
      </dsp:nvSpPr>
      <dsp:spPr>
        <a:xfrm>
          <a:off x="2438400" y="1463043"/>
          <a:ext cx="5791200" cy="316991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Репродуктивная </a:t>
          </a:r>
          <a:r>
            <a:rPr lang="ru-RU" sz="1900" kern="1200" dirty="0" smtClean="0"/>
            <a:t>(характер деятельности учителя и учащихся; тип учебника и его роль в образовательном процессе; предметные результаты доминируют над личными; формат итоговой аттестации и др.)</a:t>
          </a:r>
          <a:endParaRPr lang="ru-RU" sz="1900" b="1" kern="1200" dirty="0"/>
        </a:p>
      </dsp:txBody>
      <dsp:txXfrm>
        <a:off x="2438400" y="1463043"/>
        <a:ext cx="5791200" cy="1463038"/>
      </dsp:txXfrm>
    </dsp:sp>
    <dsp:sp modelId="{D7057C2F-4BF4-471F-84AC-03B120AB5647}">
      <dsp:nvSpPr>
        <dsp:cNvPr id="0" name=""/>
        <dsp:cNvSpPr/>
      </dsp:nvSpPr>
      <dsp:spPr>
        <a:xfrm>
          <a:off x="1706880" y="2926081"/>
          <a:ext cx="1463038" cy="146303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751C6D-B15C-4476-81B8-F0DF854CEDD6}">
      <dsp:nvSpPr>
        <dsp:cNvPr id="0" name=""/>
        <dsp:cNvSpPr/>
      </dsp:nvSpPr>
      <dsp:spPr>
        <a:xfrm>
          <a:off x="2438400" y="2926081"/>
          <a:ext cx="5791200" cy="14630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относительно комплексная и многоаспектная </a:t>
          </a:r>
          <a:r>
            <a:rPr lang="ru-RU" sz="1900" kern="1200" dirty="0" smtClean="0"/>
            <a:t>(слабо представлены: элементы личностно-ориентированный модели  с  курсы по выбору, профильный уровень )</a:t>
          </a:r>
          <a:endParaRPr lang="ru-RU" sz="1900" kern="1200" dirty="0"/>
        </a:p>
      </dsp:txBody>
      <dsp:txXfrm>
        <a:off x="2438400" y="2926081"/>
        <a:ext cx="5791200" cy="14630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BB0F6-BEE8-405E-A764-0B15972323C3}">
      <dsp:nvSpPr>
        <dsp:cNvPr id="0" name=""/>
        <dsp:cNvSpPr/>
      </dsp:nvSpPr>
      <dsp:spPr>
        <a:xfrm>
          <a:off x="40" y="1073196"/>
          <a:ext cx="3845569" cy="94615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  <a:sp3d extrusionH="28000" prstMaterial="matte"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</a:rPr>
            <a:t>Вторая тенденция</a:t>
          </a:r>
          <a:r>
            <a:rPr lang="ru-RU" sz="2600" kern="1200" dirty="0" smtClean="0"/>
            <a:t>       -</a:t>
          </a:r>
          <a:endParaRPr lang="ru-RU" sz="2600" kern="1200" dirty="0"/>
        </a:p>
      </dsp:txBody>
      <dsp:txXfrm>
        <a:off x="40" y="1073196"/>
        <a:ext cx="3845569" cy="946156"/>
      </dsp:txXfrm>
    </dsp:sp>
    <dsp:sp modelId="{827E0168-1D85-43F7-B61E-48517DE47619}">
      <dsp:nvSpPr>
        <dsp:cNvPr id="0" name=""/>
        <dsp:cNvSpPr/>
      </dsp:nvSpPr>
      <dsp:spPr>
        <a:xfrm>
          <a:off x="40" y="2019353"/>
          <a:ext cx="3845569" cy="178424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err="1" smtClean="0"/>
            <a:t>компетентностная</a:t>
          </a:r>
          <a:r>
            <a:rPr lang="ru-RU" sz="2600" b="1" kern="1200" dirty="0" smtClean="0"/>
            <a:t> модель общего образования</a:t>
          </a:r>
          <a:endParaRPr lang="ru-RU" sz="2600" b="1" kern="1200" dirty="0"/>
        </a:p>
      </dsp:txBody>
      <dsp:txXfrm>
        <a:off x="40" y="2019353"/>
        <a:ext cx="3845569" cy="1784249"/>
      </dsp:txXfrm>
    </dsp:sp>
    <dsp:sp modelId="{B072D750-D97E-4769-A47E-DF138C6E4869}">
      <dsp:nvSpPr>
        <dsp:cNvPr id="0" name=""/>
        <dsp:cNvSpPr/>
      </dsp:nvSpPr>
      <dsp:spPr>
        <a:xfrm>
          <a:off x="4383989" y="1073196"/>
          <a:ext cx="3845569" cy="946156"/>
        </a:xfrm>
        <a:prstGeom prst="rect">
          <a:avLst/>
        </a:prstGeom>
        <a:solidFill>
          <a:schemeClr val="accent3">
            <a:hueOff val="0"/>
            <a:satOff val="-11842"/>
            <a:lumOff val="15294"/>
            <a:alphaOff val="0"/>
          </a:schemeClr>
        </a:solidFill>
        <a:ln w="9525" cap="flat" cmpd="sng" algn="ctr">
          <a:solidFill>
            <a:schemeClr val="accent3">
              <a:hueOff val="0"/>
              <a:satOff val="-11842"/>
              <a:lumOff val="1529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  <a:sp3d extrusionH="28000" prstMaterial="matte"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bg1"/>
              </a:solidFill>
            </a:rPr>
            <a:t>Первая тенденция – </a:t>
          </a:r>
          <a:endParaRPr lang="ru-RU" sz="2600" kern="1200" dirty="0">
            <a:solidFill>
              <a:schemeClr val="bg1"/>
            </a:solidFill>
          </a:endParaRPr>
        </a:p>
      </dsp:txBody>
      <dsp:txXfrm>
        <a:off x="4383989" y="1073196"/>
        <a:ext cx="3845569" cy="946156"/>
      </dsp:txXfrm>
    </dsp:sp>
    <dsp:sp modelId="{AC197027-4EC1-4E24-857F-AD174F27F51D}">
      <dsp:nvSpPr>
        <dsp:cNvPr id="0" name=""/>
        <dsp:cNvSpPr/>
      </dsp:nvSpPr>
      <dsp:spPr>
        <a:xfrm>
          <a:off x="4383989" y="2019353"/>
          <a:ext cx="3845569" cy="178424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-9919"/>
            <a:lumOff val="488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err="1" smtClean="0"/>
            <a:t>знание-центристская</a:t>
          </a:r>
          <a:r>
            <a:rPr lang="ru-RU" sz="2600" b="1" kern="1200" dirty="0" smtClean="0"/>
            <a:t> модель общего образования</a:t>
          </a:r>
          <a:endParaRPr lang="ru-RU" sz="2600" b="1" kern="1200" dirty="0"/>
        </a:p>
      </dsp:txBody>
      <dsp:txXfrm>
        <a:off x="4383989" y="2019353"/>
        <a:ext cx="3845569" cy="17842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26F799F-3B52-4F04-9F61-D075687F9ACC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9325" y="736600"/>
            <a:ext cx="4910138" cy="368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665663"/>
            <a:ext cx="5446712" cy="442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1325"/>
            <a:ext cx="29511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331325"/>
            <a:ext cx="29511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3D4A1B8-DF5E-4A2B-98C3-78C58871A4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353DF-9135-4CE3-BA1E-AE9A45DF1CA4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F1255-CA93-4E52-95BB-4E4995D701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6490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F12E8-B451-44A8-B99F-70796C750CAD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71C00-2D61-4E18-B91F-2278F7FA5C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4209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527AF-8D54-408A-A3D8-5819A6740E5D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1EC4C-924B-4B02-80DD-422767130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0017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EA373-B5D6-44E9-85EB-3E56C34F8B4B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6CF82-73FA-4AA3-8254-C60328439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4120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91466-1619-44F8-85FB-05E7EBE20CBF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7FBF6-88F5-4AF5-B6F1-11DB006155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2205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34808-AEE8-4F25-8409-2EB0DF59D705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933F8-D80E-4F25-B669-F50D8F0474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1337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DF7B6-2FC8-40D3-98B3-C17D3632E211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75CD0-52AF-4295-B21B-EDD9B52365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2535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8251C-90F7-4100-87C9-BE32D9E12E16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D7A49-CFBB-469D-B39E-046CE57B14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1132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670AC-4829-45D9-AC29-26FDD09A2DF0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4C149-C491-4226-A578-D32E42829A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4818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62963-C551-4E5A-BFF4-3962C76B9EDE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E8183-4B29-4C6F-B263-076E920313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2584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260D4-0CBB-4509-9520-CA5BB44C2244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4F8E8-7F4D-4155-AE40-E14626D508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1593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433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9E212FA-EB38-4F60-8D05-12A4D1B4DE9D}" type="datetime1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A7DA5B3-750C-43BE-84B8-A9853C809C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0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ioe.hse.ru/news/205009612.html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emosurf.com/post/5836" TargetMode="External"/><Relationship Id="rId2" Type="http://schemas.openxmlformats.org/officeDocument/2006/relationships/hyperlink" Target="http://mel.fm/2017/04/19/pis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Вяземский Е.Е., </a:t>
            </a:r>
            <a:r>
              <a:rPr lang="ru-RU" dirty="0" err="1" smtClean="0"/>
              <a:t>д.п.н</a:t>
            </a:r>
            <a:r>
              <a:rPr lang="ru-RU" dirty="0" smtClean="0"/>
              <a:t>., проф.  Заведующий кафедрой методики преподавания истории МПГУ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>
                <a:effectLst/>
              </a:rPr>
              <a:t>Приоритеты, проблемы и тенденции развития исторического образования в современной российской школе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2. Вызов 2.</a:t>
            </a:r>
            <a:r>
              <a:rPr lang="ru-RU" dirty="0">
                <a:effectLst/>
              </a:rPr>
              <a:t> П</a:t>
            </a:r>
            <a:r>
              <a:rPr lang="ru-RU" dirty="0" smtClean="0">
                <a:effectLst/>
              </a:rPr>
              <a:t>роект </a:t>
            </a:r>
            <a:r>
              <a:rPr lang="ru-RU" dirty="0">
                <a:effectLst/>
              </a:rPr>
              <a:t>вместо процесса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Задача- </a:t>
            </a:r>
            <a:r>
              <a:rPr lang="ru-RU" dirty="0" smtClean="0">
                <a:effectLst/>
              </a:rPr>
              <a:t>формировать способность к проектному мышлению.</a:t>
            </a:r>
          </a:p>
          <a:p>
            <a:r>
              <a:rPr lang="ru-RU" dirty="0" smtClean="0">
                <a:effectLst/>
              </a:rPr>
              <a:t>Задача – избегать формальной имитации проектов.</a:t>
            </a:r>
            <a:endParaRPr lang="ru-RU" dirty="0" smtClean="0"/>
          </a:p>
          <a:p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737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</a:t>
            </a:r>
            <a:r>
              <a:rPr lang="ru-RU" dirty="0" smtClean="0"/>
              <a:t>. Вызов 3. Учить учиться с интересом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>Подготовка </a:t>
            </a:r>
            <a:r>
              <a:rPr lang="ru-RU" dirty="0">
                <a:effectLst/>
              </a:rPr>
              <a:t>в условиях жесткой дисциплины к сдаче унифицированного экзамена </a:t>
            </a:r>
            <a:r>
              <a:rPr lang="ru-RU" dirty="0" smtClean="0">
                <a:effectLst/>
              </a:rPr>
              <a:t>отбивает </a:t>
            </a:r>
            <a:r>
              <a:rPr lang="ru-RU" dirty="0">
                <a:effectLst/>
              </a:rPr>
              <a:t>у ребенка живой интерес к учебе. </a:t>
            </a:r>
          </a:p>
          <a:p>
            <a:r>
              <a:rPr lang="ru-RU" dirty="0" smtClean="0">
                <a:effectLst/>
              </a:rPr>
              <a:t>Создание </a:t>
            </a:r>
            <a:r>
              <a:rPr lang="ru-RU" dirty="0">
                <a:effectLst/>
              </a:rPr>
              <a:t>условий для реализации индивидуальных траекторий обучения — вызов для нашей системы образования.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28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/>
              <a:t>Вызов 4</a:t>
            </a:r>
            <a:r>
              <a:rPr lang="ru-RU" dirty="0">
                <a:effectLst/>
              </a:rPr>
              <a:t>: пожизненное 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effectLst/>
            </a:endParaRPr>
          </a:p>
          <a:p>
            <a:r>
              <a:rPr lang="ru-RU" dirty="0">
                <a:effectLst/>
              </a:rPr>
              <a:t>И если раньше высшее образование давало возможность быть успешным на протяжении всей профессиональной жизни, то теперь обязательным условием становится непрерывное обучение.</a:t>
            </a:r>
          </a:p>
          <a:p>
            <a:pPr marL="0" indent="0">
              <a:buNone/>
            </a:pPr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390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</a:t>
            </a:r>
            <a:r>
              <a:rPr lang="ru-RU" dirty="0" smtClean="0"/>
              <a:t>. Вызов 5: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средние — ненужные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Междисциплинарные </a:t>
            </a:r>
            <a:r>
              <a:rPr lang="ru-RU" dirty="0">
                <a:effectLst/>
              </a:rPr>
              <a:t>компетенции будут </a:t>
            </a:r>
            <a:r>
              <a:rPr lang="ru-RU" dirty="0" smtClean="0">
                <a:effectLst/>
              </a:rPr>
              <a:t>нужны </a:t>
            </a:r>
            <a:r>
              <a:rPr lang="ru-RU" dirty="0">
                <a:effectLst/>
              </a:rPr>
              <a:t>как специалистам с высокой квалификацией, так и работникам с базовой подготовкой. «Во всех отраслях во всем мире идет процесс «вымывания среднего»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930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Школьное историческое образование как система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800" dirty="0"/>
              <a:t>комплекс социально обусловленных целей – функций школьного исторического образования. </a:t>
            </a:r>
          </a:p>
          <a:p>
            <a:pPr>
              <a:defRPr/>
            </a:pPr>
            <a:r>
              <a:rPr lang="ru-RU" sz="2800" dirty="0"/>
              <a:t>содержание исторического образования (образовательного процесса).</a:t>
            </a:r>
          </a:p>
          <a:p>
            <a:pPr>
              <a:defRPr/>
            </a:pPr>
            <a:r>
              <a:rPr lang="ru-RU" sz="2800" dirty="0"/>
              <a:t>формы, методы, приемы и средства (способы) преподавания и изучения истории (совместной учебной работы учителя и учащихся); </a:t>
            </a:r>
          </a:p>
          <a:p>
            <a:pPr>
              <a:defRPr/>
            </a:pPr>
            <a:r>
              <a:rPr lang="ru-RU" sz="2800" dirty="0"/>
              <a:t>результаты обучения, воспитания и развития учащихся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7583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effectLst/>
              </a:rPr>
              <a:t>1. Стратегические </a:t>
            </a:r>
            <a:r>
              <a:rPr lang="ru-RU" sz="2400" b="1" dirty="0">
                <a:effectLst/>
              </a:rPr>
              <a:t>приоритеты</a:t>
            </a:r>
            <a:r>
              <a:rPr lang="ru-RU" sz="2400" b="1" dirty="0" smtClean="0">
                <a:effectLst/>
              </a:rPr>
              <a:t>.</a:t>
            </a:r>
            <a:br>
              <a:rPr lang="ru-RU" sz="2400" b="1" dirty="0" smtClean="0">
                <a:effectLst/>
              </a:rPr>
            </a:br>
            <a:r>
              <a:rPr lang="ru-RU" sz="2400" b="1" dirty="0" smtClean="0">
                <a:effectLst/>
              </a:rPr>
              <a:t> </a:t>
            </a:r>
            <a:r>
              <a:rPr lang="ru-RU" sz="2400" b="1" dirty="0">
                <a:effectLst/>
              </a:rPr>
              <a:t>Историческое образование и «цифровая школа»</a:t>
            </a:r>
            <a:endParaRPr lang="ru-RU" sz="24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</a:rPr>
              <a:t>Российская </a:t>
            </a:r>
            <a:r>
              <a:rPr lang="ru-RU" sz="2800" dirty="0">
                <a:effectLst/>
              </a:rPr>
              <a:t>общеобразовательная школа вступает в новую эпоху – информационное общество. 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</a:rPr>
              <a:t>Ведущая тенденция -  развитие </a:t>
            </a:r>
            <a:r>
              <a:rPr lang="ru-RU" sz="2800" dirty="0">
                <a:effectLst/>
              </a:rPr>
              <a:t>«цифровой школы». 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</a:rPr>
              <a:t>Актуальная задача -  </a:t>
            </a:r>
            <a:r>
              <a:rPr lang="ru-RU" sz="2800" dirty="0">
                <a:effectLst/>
              </a:rPr>
              <a:t>разработка научно обоснованной стратегии внедрения цифровой модели в российскую </a:t>
            </a:r>
            <a:r>
              <a:rPr lang="ru-RU" sz="2800" dirty="0" smtClean="0">
                <a:effectLst/>
              </a:rPr>
              <a:t>школу,  что </a:t>
            </a:r>
            <a:r>
              <a:rPr lang="ru-RU" sz="2800" dirty="0">
                <a:effectLst/>
              </a:rPr>
              <a:t>требует решения сложных научно-теоретических и практических задач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022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effectLst/>
              </a:rPr>
              <a:t>2. Информационное </a:t>
            </a:r>
            <a:r>
              <a:rPr lang="ru-RU" sz="2800" b="1" dirty="0">
                <a:effectLst/>
              </a:rPr>
              <a:t>общество и мобильное обучение как  глобальная тенденция</a:t>
            </a:r>
            <a:endParaRPr lang="ru-RU" sz="28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effectLst/>
              </a:rPr>
              <a:t> </a:t>
            </a:r>
            <a:r>
              <a:rPr lang="ru-RU" dirty="0">
                <a:effectLst/>
              </a:rPr>
              <a:t>«Информационное общество как постиндустриальное общество». </a:t>
            </a:r>
          </a:p>
          <a:p>
            <a:r>
              <a:rPr lang="ru-RU" dirty="0">
                <a:effectLst/>
              </a:rPr>
              <a:t>(</a:t>
            </a:r>
            <a:r>
              <a:rPr lang="ru-RU" dirty="0" smtClean="0">
                <a:effectLst/>
              </a:rPr>
              <a:t>японский социолог </a:t>
            </a:r>
            <a:r>
              <a:rPr lang="ru-RU" dirty="0">
                <a:effectLst/>
              </a:rPr>
              <a:t>и  </a:t>
            </a:r>
            <a:r>
              <a:rPr lang="ru-RU" dirty="0" smtClean="0">
                <a:effectLst/>
              </a:rPr>
              <a:t>футуролог  </a:t>
            </a:r>
            <a:r>
              <a:rPr lang="ru-RU" dirty="0" err="1">
                <a:effectLst/>
              </a:rPr>
              <a:t>Ёнедзи</a:t>
            </a:r>
            <a:r>
              <a:rPr lang="ru-RU" dirty="0">
                <a:effectLst/>
              </a:rPr>
              <a:t> </a:t>
            </a:r>
            <a:r>
              <a:rPr lang="ru-RU" dirty="0" err="1" smtClean="0">
                <a:effectLst/>
              </a:rPr>
              <a:t>Масуда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(</a:t>
            </a:r>
            <a:r>
              <a:rPr lang="ru-RU" dirty="0" err="1">
                <a:effectLst/>
              </a:rPr>
              <a:t>Masuda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Yoneji</a:t>
            </a:r>
            <a:r>
              <a:rPr lang="ru-RU" dirty="0">
                <a:effectLst/>
              </a:rPr>
              <a:t>) </a:t>
            </a:r>
            <a:endParaRPr lang="ru-RU" dirty="0" smtClean="0">
              <a:effectLst/>
            </a:endParaRPr>
          </a:p>
          <a:p>
            <a:r>
              <a:rPr lang="ru-RU" dirty="0" smtClean="0">
                <a:effectLst/>
              </a:rPr>
              <a:t>Теория </a:t>
            </a:r>
            <a:r>
              <a:rPr lang="ru-RU" dirty="0">
                <a:effectLst/>
              </a:rPr>
              <a:t>«информационного общества» </a:t>
            </a:r>
            <a:r>
              <a:rPr lang="ru-RU" dirty="0" smtClean="0">
                <a:effectLst/>
              </a:rPr>
              <a:t>- становление </a:t>
            </a:r>
            <a:r>
              <a:rPr lang="ru-RU" dirty="0">
                <a:effectLst/>
              </a:rPr>
              <a:t>технологического 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общества, характерной чертой которого стала возрастающая роль знаний («</a:t>
            </a:r>
            <a:r>
              <a:rPr lang="ru-RU" dirty="0" err="1">
                <a:effectLst/>
              </a:rPr>
              <a:t>the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knowledgeable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society</a:t>
            </a:r>
            <a:r>
              <a:rPr lang="ru-RU" dirty="0">
                <a:effectLst/>
              </a:rPr>
              <a:t>», «</a:t>
            </a:r>
            <a:r>
              <a:rPr lang="ru-RU" dirty="0" err="1">
                <a:effectLst/>
              </a:rPr>
              <a:t>knowledge</a:t>
            </a:r>
            <a:r>
              <a:rPr lang="ru-RU" dirty="0">
                <a:effectLst/>
              </a:rPr>
              <a:t>  </a:t>
            </a:r>
            <a:r>
              <a:rPr lang="ru-RU" dirty="0" err="1">
                <a:effectLst/>
              </a:rPr>
              <a:t>society</a:t>
            </a:r>
            <a:r>
              <a:rPr lang="ru-RU" dirty="0">
                <a:effectLst/>
              </a:rPr>
              <a:t>» или «</a:t>
            </a:r>
            <a:r>
              <a:rPr lang="ru-RU" dirty="0" err="1">
                <a:effectLst/>
              </a:rPr>
              <a:t>knowledge-value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society</a:t>
            </a:r>
            <a:r>
              <a:rPr lang="ru-RU" dirty="0">
                <a:effectLst/>
              </a:rPr>
              <a:t>»).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altLang="ru-RU" dirty="0" smtClean="0"/>
              <a:t>3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6232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3.</a:t>
            </a:r>
            <a:r>
              <a:rPr lang="ru-RU" sz="3200" b="1" dirty="0">
                <a:effectLst/>
              </a:rPr>
              <a:t> «Цифровое поколение» как вызов для системы образования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b="1" dirty="0">
                <a:effectLst/>
              </a:rPr>
              <a:t> </a:t>
            </a:r>
            <a:endParaRPr lang="ru-RU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effectLst/>
              </a:rPr>
              <a:t>Современные </a:t>
            </a:r>
            <a:r>
              <a:rPr lang="ru-RU" sz="2800" dirty="0">
                <a:effectLst/>
              </a:rPr>
              <a:t>дети, которые родились и живут в условиях глобальной интернет-коммуникации, являются </a:t>
            </a:r>
            <a:r>
              <a:rPr lang="ru-RU" sz="2800" i="1" dirty="0">
                <a:effectLst/>
              </a:rPr>
              <a:t>«</a:t>
            </a:r>
            <a:r>
              <a:rPr lang="ru-RU" sz="2800" b="1" dirty="0">
                <a:effectLst/>
              </a:rPr>
              <a:t>цифровым поколением</a:t>
            </a:r>
            <a:r>
              <a:rPr lang="ru-RU" sz="2800" b="1" dirty="0" smtClean="0">
                <a:effectLst/>
              </a:rPr>
              <a:t>».</a:t>
            </a:r>
          </a:p>
          <a:p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У этих детей образная и виртуальная картина мира преобладает над интеллектуальной</a:t>
            </a:r>
            <a:r>
              <a:rPr lang="ru-RU" sz="2800" dirty="0" smtClean="0">
                <a:effectLst/>
              </a:rPr>
              <a:t>.</a:t>
            </a:r>
          </a:p>
          <a:p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Дети и подростки не просто пользуются Интернетом, они живут посредством него. </a:t>
            </a:r>
          </a:p>
          <a:p>
            <a:endParaRPr lang="ru-RU" sz="2800" dirty="0" smtClean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775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«Глобальные дети»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«</a:t>
            </a:r>
            <a:r>
              <a:rPr lang="ru-RU" sz="2800" dirty="0">
                <a:effectLst/>
              </a:rPr>
              <a:t>Цифровое поколение» можно охарактеризовать как «</a:t>
            </a:r>
            <a:r>
              <a:rPr lang="ru-RU" sz="2800" b="1" dirty="0">
                <a:effectLst/>
              </a:rPr>
              <a:t>глобальные дети»</a:t>
            </a:r>
            <a:r>
              <a:rPr lang="ru-RU" sz="2800" dirty="0">
                <a:effectLst/>
              </a:rPr>
              <a:t>, которым доступны неограниченные возможности получения и переработки </a:t>
            </a:r>
            <a:r>
              <a:rPr lang="ru-RU" sz="2800" dirty="0" smtClean="0">
                <a:effectLst/>
              </a:rPr>
              <a:t>информации.</a:t>
            </a:r>
            <a:endParaRPr lang="ru-RU" sz="2800" dirty="0">
              <a:effectLst/>
            </a:endParaRPr>
          </a:p>
          <a:p>
            <a:r>
              <a:rPr lang="ru-RU" sz="2800" dirty="0">
                <a:effectLst/>
              </a:rPr>
              <a:t>Освоение информации с помощью цифровых технологий происходит раньше, чем дети начинают читать и писать — в три-четыре </a:t>
            </a:r>
            <a:r>
              <a:rPr lang="ru-RU" sz="2800" dirty="0" smtClean="0">
                <a:effectLst/>
              </a:rPr>
              <a:t>года   без контроля взрослых. </a:t>
            </a:r>
          </a:p>
          <a:p>
            <a:endParaRPr lang="ru-RU" dirty="0">
              <a:effectLst/>
            </a:endParaRPr>
          </a:p>
          <a:p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770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5</a:t>
            </a:r>
            <a:r>
              <a:rPr lang="ru-RU" sz="2800" dirty="0" smtClean="0"/>
              <a:t>.</a:t>
            </a:r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Перспективы  образования – информационные технологии, онлайн-образование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effectLst/>
              </a:rPr>
              <a:t> </a:t>
            </a:r>
            <a:r>
              <a:rPr lang="ru-RU" dirty="0" smtClean="0">
                <a:effectLst/>
              </a:rPr>
              <a:t>Мировые </a:t>
            </a:r>
            <a:r>
              <a:rPr lang="ru-RU" dirty="0">
                <a:effectLst/>
              </a:rPr>
              <a:t>тенденции развития </a:t>
            </a:r>
            <a:r>
              <a:rPr lang="ru-RU" dirty="0" smtClean="0">
                <a:effectLst/>
              </a:rPr>
              <a:t>образования - бурный </a:t>
            </a:r>
            <a:r>
              <a:rPr lang="ru-RU" dirty="0">
                <a:effectLst/>
              </a:rPr>
              <a:t>рост  информационных образовательных технологий, в частности </a:t>
            </a:r>
            <a:r>
              <a:rPr lang="ru-RU" dirty="0" smtClean="0">
                <a:effectLst/>
              </a:rPr>
              <a:t>онлайн-образования, массовое внедрение онлайн-курсов, постепенная ликвидация заочного образования и переход на </a:t>
            </a:r>
            <a:r>
              <a:rPr lang="ru-RU" dirty="0" err="1" smtClean="0">
                <a:effectLst/>
              </a:rPr>
              <a:t>дистантное</a:t>
            </a:r>
            <a:r>
              <a:rPr lang="ru-RU" dirty="0" smtClean="0">
                <a:effectLst/>
              </a:rPr>
              <a:t> образование.</a:t>
            </a:r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400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Образование в современном мире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Образование сегодня — одна из самых динамично меняющихся отраслей, предоставляющая человеку самые разнообразные решения вне зависимости от места проживания -  в центре мегаполиса, в удаленной местности и предъявляющая современные требования ко всем участникам образовательного процесса.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362941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6</a:t>
            </a:r>
            <a:r>
              <a:rPr lang="ru-RU" sz="2800" b="1" dirty="0" smtClean="0"/>
              <a:t>. Автор </a:t>
            </a:r>
            <a:r>
              <a:rPr lang="en-US" sz="2800" b="1" dirty="0" smtClean="0"/>
              <a:t>PISA </a:t>
            </a:r>
            <a:r>
              <a:rPr lang="ru-RU" sz="2800" b="1" dirty="0" smtClean="0"/>
              <a:t>об обучении в цифровую эпоху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Автор исследования </a:t>
            </a:r>
            <a:r>
              <a:rPr lang="ru-RU" dirty="0" smtClean="0">
                <a:effectLst/>
              </a:rPr>
              <a:t>PISA Андреас </a:t>
            </a:r>
            <a:r>
              <a:rPr lang="ru-RU" dirty="0" err="1" smtClean="0">
                <a:effectLst/>
              </a:rPr>
              <a:t>Шляйхер</a:t>
            </a:r>
            <a:r>
              <a:rPr lang="ru-RU" dirty="0" smtClean="0">
                <a:effectLst/>
              </a:rPr>
              <a:t>: «в </a:t>
            </a:r>
            <a:r>
              <a:rPr lang="ru-RU" dirty="0">
                <a:effectLst/>
              </a:rPr>
              <a:t>цифровую эпоху недостаточно уметь читать и писать. Обучение информационной грамотности - способность «не утонуть» в мире информации и извлекать из нее смыслы - станет важной частью </a:t>
            </a:r>
            <a:r>
              <a:rPr lang="ru-RU" dirty="0" smtClean="0">
                <a:effectLst/>
              </a:rPr>
              <a:t>образования».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26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7. Образование в  </a:t>
            </a:r>
            <a:r>
              <a:rPr lang="ru-RU" dirty="0"/>
              <a:t>цифровую эпоху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 Андреас </a:t>
            </a:r>
            <a:r>
              <a:rPr lang="ru-RU" dirty="0" err="1">
                <a:effectLst/>
              </a:rPr>
              <a:t>Шляйхер</a:t>
            </a:r>
            <a:r>
              <a:rPr lang="ru-RU" dirty="0">
                <a:effectLst/>
              </a:rPr>
              <a:t>: </a:t>
            </a:r>
            <a:r>
              <a:rPr lang="ru-RU" b="1" dirty="0" smtClean="0">
                <a:effectLst/>
              </a:rPr>
              <a:t>«</a:t>
            </a:r>
            <a:r>
              <a:rPr lang="ru-RU" dirty="0">
                <a:effectLst/>
              </a:rPr>
              <a:t>Школьники должны учиться видеть мир с разных ракурсов, с помощью разных ресурсов и через призму разных идей, уметь выбрать правильные ответы из двадцати тысяч, предложенных в поиске </a:t>
            </a:r>
            <a:r>
              <a:rPr lang="ru-RU" dirty="0" err="1">
                <a:effectLst/>
              </a:rPr>
              <a:t>Google</a:t>
            </a:r>
            <a:r>
              <a:rPr lang="ru-RU" dirty="0" smtClean="0">
                <a:effectLst/>
              </a:rPr>
              <a:t>».</a:t>
            </a:r>
          </a:p>
          <a:p>
            <a:r>
              <a:rPr lang="ru-RU" dirty="0" smtClean="0">
                <a:effectLst/>
              </a:rPr>
              <a:t> </a:t>
            </a:r>
            <a:r>
              <a:rPr lang="ru-RU" dirty="0" err="1">
                <a:effectLst/>
              </a:rPr>
              <a:t>Митио</a:t>
            </a:r>
            <a:r>
              <a:rPr lang="ru-RU" dirty="0">
                <a:effectLst/>
              </a:rPr>
              <a:t> </a:t>
            </a:r>
            <a:r>
              <a:rPr lang="ru-RU" dirty="0" err="1" smtClean="0">
                <a:effectLst/>
              </a:rPr>
              <a:t>Каку</a:t>
            </a:r>
            <a:r>
              <a:rPr lang="ru-RU" dirty="0" smtClean="0">
                <a:effectLst/>
              </a:rPr>
              <a:t>: «учёба </a:t>
            </a:r>
            <a:r>
              <a:rPr lang="ru-RU" dirty="0">
                <a:effectLst/>
              </a:rPr>
              <a:t>уже не будет базироваться на </a:t>
            </a:r>
            <a:r>
              <a:rPr lang="ru-RU" dirty="0" smtClean="0">
                <a:effectLst/>
              </a:rPr>
              <a:t>запоминании».-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0592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effectLst/>
              </a:rPr>
              <a:t>8.  Миссия исторического образования - формирования </a:t>
            </a:r>
            <a:r>
              <a:rPr lang="ru-RU" sz="2000" b="1" dirty="0">
                <a:effectLst/>
              </a:rPr>
              <a:t>мировоззренческой, ценностно-смысловой сферы обучающихся  в информационном </a:t>
            </a:r>
            <a:r>
              <a:rPr lang="ru-RU" sz="2000" b="1" dirty="0" smtClean="0">
                <a:effectLst/>
              </a:rPr>
              <a:t>обществе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>
                <a:effectLst/>
              </a:rPr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smtClean="0">
                <a:effectLst/>
              </a:rPr>
              <a:t>В  </a:t>
            </a:r>
            <a:r>
              <a:rPr lang="ru-RU" sz="2400" dirty="0">
                <a:effectLst/>
              </a:rPr>
              <a:t>условиях «века информации» стратегическим приоритетом общего исторического  образования является формирование мировоззренческой, ценностно-смысловой сферы обучающихся, личностных основ российской гражданской, </a:t>
            </a:r>
            <a:r>
              <a:rPr lang="ru-RU" sz="2400" dirty="0" err="1">
                <a:effectLst/>
              </a:rPr>
              <a:t>этнонациональной</a:t>
            </a:r>
            <a:r>
              <a:rPr lang="ru-RU" sz="2400" dirty="0">
                <a:effectLst/>
              </a:rPr>
              <a:t>, социальной, культурной самоидентификации личности обучающихся, </a:t>
            </a:r>
            <a:endParaRPr lang="ru-RU" sz="2400" dirty="0" smtClean="0">
              <a:effectLst/>
            </a:endParaRPr>
          </a:p>
          <a:p>
            <a:r>
              <a:rPr lang="ru-RU" sz="2400" dirty="0" smtClean="0">
                <a:effectLst/>
              </a:rPr>
              <a:t>осмысление обучающимися   опыта российской истории как части мировой истории, усвоение базовых  национальных ценностей современного российского общества.</a:t>
            </a:r>
            <a:r>
              <a:rPr lang="ru-RU" dirty="0">
                <a:effectLst/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730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/>
              <a:t> </a:t>
            </a:r>
            <a:r>
              <a:rPr lang="ru-RU" sz="3600" b="1" dirty="0"/>
              <a:t>9</a:t>
            </a:r>
            <a:r>
              <a:rPr lang="ru-RU" b="1" dirty="0" smtClean="0"/>
              <a:t>.</a:t>
            </a:r>
            <a:r>
              <a:rPr lang="ru-RU" sz="3600" b="1" dirty="0" smtClean="0"/>
              <a:t>Научно-образовательное </a:t>
            </a:r>
            <a:r>
              <a:rPr lang="ru-RU" sz="3600" b="1" dirty="0"/>
              <a:t>пространство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effectLst/>
              </a:rPr>
              <a:t>В современном мире происходит стремительное накопление исторических знаний, развитие исторической науки, социально-гуманитарных наук о человеке и обществе, возрастает общественный интерес к пониманию событий </a:t>
            </a:r>
            <a:r>
              <a:rPr lang="ru-RU" dirty="0" smtClean="0">
                <a:effectLst/>
              </a:rPr>
              <a:t>прошлого…  Необходимы адекватные образовательные технологии.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CDE7A1-4867-447E-8539-FAEC26337705}" type="slidenum">
              <a:rPr lang="ru-RU" altLang="ru-RU"/>
              <a:pPr>
                <a:defRPr/>
              </a:pPr>
              <a:t>23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9220200" cy="1143000"/>
          </a:xfrm>
        </p:spPr>
        <p:txBody>
          <a:bodyPr/>
          <a:lstStyle/>
          <a:p>
            <a:r>
              <a:rPr lang="ru-RU" sz="3200" dirty="0" smtClean="0"/>
              <a:t>10.</a:t>
            </a:r>
            <a:r>
              <a:rPr lang="ru-RU" sz="2800" dirty="0" smtClean="0">
                <a:effectLst/>
              </a:rPr>
              <a:t>Научное </a:t>
            </a:r>
            <a:r>
              <a:rPr lang="ru-RU" sz="2800" dirty="0">
                <a:effectLst/>
              </a:rPr>
              <a:t>сопровождение трансформации системы общего исторического  образования  в информационном обществе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>
              <a:effectLst/>
            </a:endParaRPr>
          </a:p>
          <a:p>
            <a:r>
              <a:rPr lang="ru-RU" b="1" dirty="0">
                <a:effectLst/>
              </a:rPr>
              <a:t> </a:t>
            </a:r>
            <a:r>
              <a:rPr lang="ru-RU" b="1" dirty="0" smtClean="0">
                <a:effectLst/>
              </a:rPr>
              <a:t>К</a:t>
            </a:r>
            <a:r>
              <a:rPr lang="ru-RU" dirty="0" smtClean="0">
                <a:effectLst/>
              </a:rPr>
              <a:t>лючевая проблема </a:t>
            </a:r>
            <a:r>
              <a:rPr lang="ru-RU" dirty="0">
                <a:effectLst/>
              </a:rPr>
              <a:t>в развитии общего исторического образования в современной России </a:t>
            </a:r>
            <a:r>
              <a:rPr lang="ru-RU" dirty="0" smtClean="0">
                <a:effectLst/>
              </a:rPr>
              <a:t> - стремительное </a:t>
            </a:r>
            <a:r>
              <a:rPr lang="ru-RU" dirty="0">
                <a:effectLst/>
              </a:rPr>
              <a:t>развития образовательной практики в эпоху построения цифровой экономики </a:t>
            </a:r>
            <a:r>
              <a:rPr lang="ru-RU" u="sng" dirty="0">
                <a:effectLst/>
              </a:rPr>
              <a:t>опережает</a:t>
            </a:r>
            <a:r>
              <a:rPr lang="ru-RU" dirty="0">
                <a:effectLst/>
              </a:rPr>
              <a:t> темп развития научно-методической мысли. </a:t>
            </a: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pPr marL="0" indent="0">
              <a:buNone/>
            </a:pPr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0C7922-29F5-436C-885C-FB723BB4BB47}" type="slidenum">
              <a:rPr lang="ru-RU" altLang="ru-RU"/>
              <a:pPr>
                <a:defRPr/>
              </a:pPr>
              <a:t>24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11.</a:t>
            </a:r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Информационное общество и содержание образования </a:t>
            </a:r>
            <a:r>
              <a:rPr lang="ru-RU" b="1" dirty="0">
                <a:effectLst/>
              </a:rPr>
              <a:t/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В странах — лидерах развития экономики знаний (Великобритания, Сингапур, Германия)  в последние годы активно идет пересмотр содержания образования со смещением акцентов с получения предметных знаний на развитие универсальных «навыков XXI века</a:t>
            </a:r>
            <a:r>
              <a:rPr lang="ru-RU" dirty="0" smtClean="0">
                <a:effectLst/>
              </a:rPr>
              <a:t>» (ключевых междисциплинарных компетенций).</a:t>
            </a:r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346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12. </a:t>
            </a:r>
            <a:r>
              <a:rPr lang="ru-RU" dirty="0"/>
              <a:t>Цифровая школа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>
                <a:effectLst/>
              </a:rPr>
              <a:t>28 декабря 2017 </a:t>
            </a:r>
            <a:r>
              <a:rPr lang="ru-RU" altLang="ru-RU" dirty="0" smtClean="0">
                <a:effectLst/>
              </a:rPr>
              <a:t>было принято решение о подготовке в РФ приоритетного </a:t>
            </a:r>
            <a:r>
              <a:rPr lang="ru-RU" altLang="ru-RU" dirty="0">
                <a:effectLst/>
              </a:rPr>
              <a:t>проекта “Цифровая школа”. </a:t>
            </a:r>
          </a:p>
          <a:p>
            <a:r>
              <a:rPr lang="ru-RU" altLang="ru-RU" dirty="0">
                <a:effectLst/>
              </a:rPr>
              <a:t>Необходимо: </a:t>
            </a:r>
            <a:r>
              <a:rPr lang="ru-RU" altLang="ru-RU" dirty="0" smtClean="0">
                <a:effectLst/>
              </a:rPr>
              <a:t>провести  мероприятия </a:t>
            </a:r>
            <a:r>
              <a:rPr lang="ru-RU" altLang="ru-RU" dirty="0">
                <a:effectLst/>
              </a:rPr>
              <a:t>по актуализации стандартов образования, образовательных программ и контрольных измерительных материалов.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013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13.</a:t>
            </a:r>
            <a:r>
              <a:rPr lang="ru-RU" sz="3600" dirty="0" smtClean="0">
                <a:effectLst/>
              </a:rPr>
              <a:t> </a:t>
            </a:r>
            <a:r>
              <a:rPr lang="ru-RU" sz="3600" dirty="0">
                <a:effectLst/>
              </a:rPr>
              <a:t>Педагогическая  практика и «цифра»</a:t>
            </a:r>
            <a:br>
              <a:rPr lang="ru-RU" sz="3600" dirty="0">
                <a:effectLst/>
              </a:rPr>
            </a:br>
            <a:r>
              <a:rPr lang="ru-RU" dirty="0">
                <a:effectLst/>
              </a:rPr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>
                <a:effectLst/>
              </a:rPr>
              <a:t>Международный эксперт в сфере образовании </a:t>
            </a:r>
            <a:r>
              <a:rPr lang="ru-RU" sz="2800" b="1" dirty="0">
                <a:effectLst/>
              </a:rPr>
              <a:t>Кен </a:t>
            </a:r>
            <a:r>
              <a:rPr lang="ru-RU" sz="2800" b="1" dirty="0" smtClean="0">
                <a:effectLst/>
              </a:rPr>
              <a:t>Робинсон </a:t>
            </a:r>
            <a:r>
              <a:rPr lang="ru-RU" sz="2800" dirty="0" smtClean="0">
                <a:effectLst/>
              </a:rPr>
              <a:t>(«Образование против таланта»):</a:t>
            </a:r>
          </a:p>
          <a:p>
            <a:pPr marL="0" indent="0">
              <a:buNone/>
            </a:pPr>
            <a:r>
              <a:rPr lang="ru-RU" sz="2800" dirty="0" smtClean="0">
                <a:effectLst/>
              </a:rPr>
              <a:t>«</a:t>
            </a:r>
            <a:r>
              <a:rPr lang="ru-RU" sz="2800" dirty="0">
                <a:effectLst/>
              </a:rPr>
              <a:t>Современная система образования разрабатывалась </a:t>
            </a:r>
            <a:r>
              <a:rPr lang="ru-RU" sz="2800" dirty="0" smtClean="0">
                <a:effectLst/>
              </a:rPr>
              <a:t>для </a:t>
            </a:r>
            <a:r>
              <a:rPr lang="ru-RU" sz="2800" dirty="0">
                <a:effectLst/>
              </a:rPr>
              <a:t>духовной культуры эпохи Просвещения, в экономических условиях </a:t>
            </a:r>
            <a:r>
              <a:rPr lang="ru-RU" sz="2800" dirty="0" smtClean="0">
                <a:effectLst/>
              </a:rPr>
              <a:t>промышленной революции. Но </a:t>
            </a:r>
            <a:r>
              <a:rPr lang="ru-RU" sz="2800" dirty="0">
                <a:effectLst/>
              </a:rPr>
              <a:t>это время давно и безвозвратно прошло…Как бы хорошо ни учили студентов и школьников, их учат тому, что к этому моменту устарело. </a:t>
            </a:r>
            <a:r>
              <a:rPr lang="ru-RU" sz="2800" u="sng" dirty="0">
                <a:effectLst/>
              </a:rPr>
              <a:t>Детей пытаются готовить к будущему, но старыми методами</a:t>
            </a:r>
            <a:r>
              <a:rPr lang="ru-RU" sz="2800" dirty="0" smtClean="0">
                <a:effectLst/>
              </a:rPr>
              <a:t>».</a:t>
            </a:r>
            <a:endParaRPr lang="ru-RU" sz="2800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4956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ru-RU" sz="3600" dirty="0" smtClean="0"/>
              <a:t>14.</a:t>
            </a:r>
            <a:r>
              <a:rPr lang="ru-RU" sz="3600" b="1" dirty="0" smtClean="0">
                <a:effectLst/>
              </a:rPr>
              <a:t> </a:t>
            </a:r>
            <a:r>
              <a:rPr lang="ru-RU" sz="3200" b="1" dirty="0">
                <a:effectLst/>
              </a:rPr>
              <a:t>«Цифровая школа» как российский проект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effectLst/>
              </a:rPr>
              <a:t>Проект “Цифровая </a:t>
            </a:r>
            <a:r>
              <a:rPr lang="ru-RU" dirty="0">
                <a:effectLst/>
              </a:rPr>
              <a:t>школа” </a:t>
            </a:r>
            <a:r>
              <a:rPr lang="ru-RU" dirty="0" smtClean="0">
                <a:effectLst/>
              </a:rPr>
              <a:t>– компонент проекта </a:t>
            </a:r>
            <a:r>
              <a:rPr lang="ru-RU" dirty="0">
                <a:effectLst/>
              </a:rPr>
              <a:t>“Современная цифровая  </a:t>
            </a:r>
            <a:r>
              <a:rPr lang="ru-RU" dirty="0" smtClean="0">
                <a:effectLst/>
              </a:rPr>
              <a:t> образовательная </a:t>
            </a:r>
            <a:r>
              <a:rPr lang="ru-RU" dirty="0">
                <a:effectLst/>
              </a:rPr>
              <a:t>среда</a:t>
            </a:r>
            <a:r>
              <a:rPr lang="ru-RU" dirty="0" smtClean="0">
                <a:effectLst/>
              </a:rPr>
              <a:t>”.</a:t>
            </a:r>
            <a:endParaRPr lang="ru-RU" dirty="0">
              <a:effectLst/>
            </a:endParaRPr>
          </a:p>
          <a:p>
            <a:pPr>
              <a:defRPr/>
            </a:pPr>
            <a:r>
              <a:rPr lang="ru-RU" dirty="0">
                <a:effectLst/>
              </a:rPr>
              <a:t>Контентный ресурс “Цифровой школы” — Российская электронная школа, разработанная на базе Московской электронной </a:t>
            </a:r>
            <a:r>
              <a:rPr lang="ru-RU" dirty="0" smtClean="0">
                <a:effectLst/>
              </a:rPr>
              <a:t>школы.</a:t>
            </a:r>
            <a:endParaRPr lang="ru-RU" dirty="0">
              <a:effectLst/>
            </a:endParaRPr>
          </a:p>
          <a:p>
            <a:pPr>
              <a:defRPr/>
            </a:pPr>
            <a:r>
              <a:rPr lang="ru-RU" sz="2800" dirty="0" smtClean="0">
                <a:effectLst/>
              </a:rPr>
              <a:t>Для реализации проекта необходимо </a:t>
            </a:r>
            <a:r>
              <a:rPr lang="ru-RU" sz="2800" dirty="0">
                <a:effectLst/>
              </a:rPr>
              <a:t>масштабное техническое оснащение </a:t>
            </a:r>
            <a:r>
              <a:rPr lang="ru-RU" sz="2800" dirty="0" smtClean="0">
                <a:effectLst/>
              </a:rPr>
              <a:t>школ.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12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Международное сотрудничество в сфере исторического образования как ресурс для развития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effectLst/>
              </a:rPr>
              <a:t> </a:t>
            </a:r>
            <a:r>
              <a:rPr lang="ru-RU" dirty="0" smtClean="0">
                <a:effectLst/>
              </a:rPr>
              <a:t>Международные  </a:t>
            </a:r>
            <a:r>
              <a:rPr lang="ru-RU" dirty="0">
                <a:effectLst/>
              </a:rPr>
              <a:t>достижения в теории и практике общего исторического образования в настоящее время недостаточно представлены и осмыслены  в </a:t>
            </a:r>
            <a:r>
              <a:rPr lang="ru-RU" dirty="0" err="1" smtClean="0">
                <a:effectLst/>
              </a:rPr>
              <a:t>отечественнойметодической</a:t>
            </a:r>
            <a:r>
              <a:rPr lang="ru-RU" dirty="0" smtClean="0">
                <a:effectLst/>
              </a:rPr>
              <a:t>  </a:t>
            </a:r>
            <a:r>
              <a:rPr lang="ru-RU" dirty="0">
                <a:effectLst/>
              </a:rPr>
              <a:t>науке и тем более в массовом педагогическом сознании.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769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Новые общественные условия  и новые образовательные запросы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lang="ru-RU" sz="2800" dirty="0"/>
              <a:t>Развитие городов и сообществ, появление новых отраслей и профессий, рост числа  поставщиков образовательных решений, создание и внедрение современных  технологий привели к формированию </a:t>
            </a:r>
            <a:r>
              <a:rPr lang="ru-RU" sz="2800" i="1" dirty="0"/>
              <a:t>новых связей между всеми участниками образовательного процесса. Формируется новая образовательная среда и новые образовательные запросы.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77790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effectLst/>
              </a:rPr>
              <a:t> </a:t>
            </a:r>
            <a:r>
              <a:rPr lang="ru-RU" sz="2800" b="1" dirty="0">
                <a:effectLst/>
              </a:rPr>
              <a:t> Международные сравнительные исследованиях уровня и качества образования</a:t>
            </a: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effectLst/>
              </a:rPr>
              <a:t> </a:t>
            </a:r>
            <a:r>
              <a:rPr lang="ru-RU" sz="2800" dirty="0" smtClean="0">
                <a:effectLst/>
              </a:rPr>
              <a:t>Специальных </a:t>
            </a:r>
            <a:r>
              <a:rPr lang="ru-RU" sz="2800" dirty="0">
                <a:effectLst/>
              </a:rPr>
              <a:t>международных исследований качества </a:t>
            </a:r>
            <a:r>
              <a:rPr lang="ru-RU" sz="2800" dirty="0" smtClean="0">
                <a:effectLst/>
              </a:rPr>
              <a:t>исторического образования  </a:t>
            </a:r>
            <a:r>
              <a:rPr lang="ru-RU" sz="2800" dirty="0">
                <a:effectLst/>
              </a:rPr>
              <a:t>не проводилось, но Россия в период с 2007 по 2010 г. и 2016 г. участвовала в международном исследовании качества </a:t>
            </a:r>
            <a:r>
              <a:rPr lang="ru-RU" sz="2800" dirty="0" err="1">
                <a:effectLst/>
              </a:rPr>
              <a:t>граждановедческого</a:t>
            </a:r>
            <a:r>
              <a:rPr lang="ru-RU" sz="2800" dirty="0">
                <a:effectLst/>
              </a:rPr>
              <a:t> образования (мониторинговое исследование, организованное Международной ассоциацией по оценке учебных достижений </a:t>
            </a:r>
            <a:r>
              <a:rPr lang="ru-RU" sz="2800" dirty="0" smtClean="0">
                <a:effectLst/>
              </a:rPr>
              <a:t> -</a:t>
            </a:r>
            <a:r>
              <a:rPr lang="en-US" dirty="0" smtClean="0">
                <a:effectLst/>
              </a:rPr>
              <a:t>IEA </a:t>
            </a:r>
            <a:r>
              <a:rPr lang="en-US" dirty="0">
                <a:effectLst/>
              </a:rPr>
              <a:t>(International Association for the Evaluation of Education Achievement). </a:t>
            </a:r>
            <a:endParaRPr lang="ru-RU" sz="2800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076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effectLst/>
              </a:rPr>
              <a:t>Ведущая  тенденция  эволюции </a:t>
            </a:r>
            <a:r>
              <a:rPr lang="ru-RU" sz="2800" dirty="0">
                <a:effectLst/>
              </a:rPr>
              <a:t>системы общего исторического образования </a:t>
            </a:r>
            <a:r>
              <a:rPr lang="ru-RU" sz="2800" dirty="0" smtClean="0">
                <a:effectLst/>
              </a:rPr>
              <a:t> - формализация </a:t>
            </a:r>
            <a:r>
              <a:rPr lang="ru-RU" sz="2800" dirty="0">
                <a:effectLst/>
              </a:rPr>
              <a:t>требований к работе учителя, нарастание элементов бюрократизации, увлечение вопросами контроля качества предметных образовательных результатов в ущерб результатам личностным, которые не проверяются с помощью КИМ ЕГЭ. Эта тенденция проявляется на фоне внедрения элементов цифровых сервисов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effectLst/>
              </a:rPr>
              <a:t>. </a:t>
            </a:r>
            <a:r>
              <a:rPr lang="ru-RU" sz="2400" b="1" dirty="0" smtClean="0">
                <a:effectLst/>
              </a:rPr>
              <a:t>Ведущие </a:t>
            </a:r>
            <a:r>
              <a:rPr lang="ru-RU" sz="2400" b="1" dirty="0">
                <a:effectLst/>
              </a:rPr>
              <a:t>тенденции развития общего исторического образования в </a:t>
            </a:r>
            <a:r>
              <a:rPr lang="ru-RU" sz="2400" b="1" dirty="0" smtClean="0">
                <a:effectLst/>
              </a:rPr>
              <a:t>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6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Современная модель  общего исторического образования </a:t>
            </a:r>
            <a:br>
              <a:rPr lang="ru-RU" sz="3200" b="1" dirty="0" smtClean="0"/>
            </a:br>
            <a:r>
              <a:rPr lang="ru-RU" sz="3200" b="1" dirty="0" smtClean="0"/>
              <a:t>в контексте ФГОС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6482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несоответствие традиционных целей образования </a:t>
            </a:r>
            <a:r>
              <a:rPr lang="ru-RU" sz="2800" dirty="0" smtClean="0"/>
              <a:t>(познание мира через усвоение научно-организованной информации)  </a:t>
            </a:r>
            <a:r>
              <a:rPr lang="ru-RU" dirty="0" smtClean="0"/>
              <a:t>задачам приобщения человека к основным ценностям культурно-исторического развития общества, социализации и </a:t>
            </a:r>
            <a:r>
              <a:rPr lang="ru-RU" dirty="0" err="1" smtClean="0"/>
              <a:t>инкультурации</a:t>
            </a:r>
            <a:r>
              <a:rPr lang="ru-RU" dirty="0" smtClean="0"/>
              <a:t> личности школьника </a:t>
            </a:r>
            <a:r>
              <a:rPr lang="ru-RU" sz="2800" dirty="0" smtClean="0"/>
              <a:t>(освоению личностью норм и ценностей)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fld id="{676D68CA-5726-474D-A6A8-B6E5CF0B7D1A}" type="slidenum">
              <a:rPr lang="ru-RU" altLang="ru-RU" smtClean="0"/>
              <a:pPr eaLnBrk="1" hangingPunct="1">
                <a:defRPr/>
              </a:pPr>
              <a:t>32</a:t>
            </a:fld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/>
              <a:t>Современная модель общего исторического образования </a:t>
            </a:r>
            <a:br>
              <a:rPr lang="ru-RU" sz="3200" b="1" dirty="0" smtClean="0"/>
            </a:br>
            <a:r>
              <a:rPr lang="ru-RU" sz="3200" b="1" dirty="0" smtClean="0"/>
              <a:t>в контексте ФГОС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3434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несогласованность стратегий решения двух важнейших задач образования: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dirty="0" smtClean="0"/>
              <a:t>       овладение </a:t>
            </a:r>
            <a:r>
              <a:rPr lang="ru-RU" dirty="0" err="1" smtClean="0"/>
              <a:t>социокультурным</a:t>
            </a:r>
            <a:r>
              <a:rPr lang="ru-RU" dirty="0" smtClean="0"/>
              <a:t> опытом предшествующих поколений </a:t>
            </a:r>
          </a:p>
          <a:p>
            <a:pPr>
              <a:buFont typeface="Wingdings" panose="05000000000000000000" pitchFamily="2" charset="2"/>
              <a:buNone/>
              <a:defRPr/>
            </a:pPr>
            <a:r>
              <a:rPr lang="ru-RU" dirty="0" smtClean="0"/>
              <a:t>       и накопление человеком индивидуального опыта жизнедеятельности в обществе</a:t>
            </a:r>
          </a:p>
          <a:p>
            <a:pPr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fld id="{8A0FC535-0FE0-4C1E-997B-B8C551C5C047}" type="slidenum">
              <a:rPr lang="ru-RU" altLang="ru-RU" smtClean="0"/>
              <a:pPr eaLnBrk="1" hangingPunct="1">
                <a:defRPr/>
              </a:pPr>
              <a:t>33</a:t>
            </a:fld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50725422"/>
              </p:ext>
            </p:extLst>
          </p:nvPr>
        </p:nvGraphicFramePr>
        <p:xfrm>
          <a:off x="304800" y="304800"/>
          <a:ext cx="8534400" cy="6836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094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Параметры модели </a:t>
                      </a:r>
                      <a:r>
                        <a:rPr lang="ru-RU" sz="1800" dirty="0" err="1" smtClean="0"/>
                        <a:t>ист.образования</a:t>
                      </a:r>
                      <a:endParaRPr lang="ru-RU" sz="1800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Типологические</a:t>
                      </a:r>
                      <a:r>
                        <a:rPr lang="ru-RU" sz="1800" baseline="0" dirty="0" smtClean="0"/>
                        <a:t> признаки модели</a:t>
                      </a:r>
                      <a:endParaRPr lang="ru-RU" sz="1800" dirty="0"/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59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Личностные</a:t>
                      </a:r>
                      <a:r>
                        <a:rPr lang="ru-RU" sz="1600" b="1" baseline="0" dirty="0" smtClean="0"/>
                        <a:t> – социальные результаты </a:t>
                      </a:r>
                      <a:endParaRPr lang="ru-RU" sz="16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Социально-направленная</a:t>
                      </a:r>
                    </a:p>
                    <a:p>
                      <a:r>
                        <a:rPr lang="ru-RU" sz="1800" dirty="0" smtClean="0"/>
                        <a:t> с элементами 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личностно-ориентированной</a:t>
                      </a:r>
                      <a:endParaRPr lang="ru-RU" sz="18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9299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Главная</a:t>
                      </a:r>
                      <a:r>
                        <a:rPr lang="ru-RU" sz="1600" b="1" baseline="0" dirty="0" smtClean="0"/>
                        <a:t> цель </a:t>
                      </a:r>
                      <a:endParaRPr lang="ru-RU" sz="16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Ориентирована </a:t>
                      </a:r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на создание целостной картины мира (знания)</a:t>
                      </a:r>
                      <a:endParaRPr lang="ru-RU" sz="1800" b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944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Структура</a:t>
                      </a:r>
                      <a:endParaRPr lang="ru-RU" sz="16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Однокомпонентная</a:t>
                      </a:r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(ФГОС)</a:t>
                      </a:r>
                      <a:endParaRPr lang="ru-RU" sz="1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559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Обязательные курсы – </a:t>
                      </a:r>
                      <a:r>
                        <a:rPr lang="ru-RU" sz="1600" b="1" dirty="0" err="1" smtClean="0"/>
                        <a:t>курсы</a:t>
                      </a:r>
                      <a:r>
                        <a:rPr lang="ru-RU" sz="1600" b="1" dirty="0" smtClean="0"/>
                        <a:t> по</a:t>
                      </a:r>
                      <a:r>
                        <a:rPr lang="ru-RU" sz="1600" b="1" baseline="0" dirty="0" smtClean="0"/>
                        <a:t> выбору</a:t>
                      </a:r>
                      <a:endParaRPr lang="ru-RU" sz="16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Четкая регламентация и преобладание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обязательных дисциплин </a:t>
                      </a:r>
                      <a:r>
                        <a:rPr lang="ru-RU" sz="18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над 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предметами по выбору учащихся</a:t>
                      </a:r>
                      <a:endParaRPr lang="ru-RU" sz="1800" b="1" dirty="0">
                        <a:solidFill>
                          <a:schemeClr val="bg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9299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Порядок</a:t>
                      </a:r>
                      <a:r>
                        <a:rPr lang="ru-RU" sz="1400" b="1" baseline="0" dirty="0" smtClean="0"/>
                        <a:t> и логика развертывания содержания</a:t>
                      </a:r>
                      <a:endParaRPr lang="ru-RU" sz="14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Л</a:t>
                      </a:r>
                      <a:r>
                        <a:rPr lang="ru-RU" sz="18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инейная</a:t>
                      </a:r>
                      <a:r>
                        <a:rPr lang="ru-RU" sz="1800" b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структура </a:t>
                      </a:r>
                      <a:endParaRPr lang="ru-RU" sz="1800" dirty="0"/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303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Ведущий элемент (знания</a:t>
                      </a:r>
                      <a:r>
                        <a:rPr lang="ru-RU" sz="1400" b="1" baseline="0" dirty="0" smtClean="0"/>
                        <a:t> – умения – опыт творческой деятельности  – опыт ценностного восприятия)</a:t>
                      </a:r>
                      <a:endParaRPr lang="ru-RU" sz="14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Теоретические знания</a:t>
                      </a:r>
                      <a:endParaRPr lang="ru-RU" sz="18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13286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Доминанта образовательной деятельности </a:t>
                      </a:r>
                      <a:endParaRPr lang="ru-RU" sz="14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Приобретение знаний </a:t>
                      </a:r>
                      <a:r>
                        <a:rPr lang="ru-RU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с элементами </a:t>
                      </a:r>
                      <a:r>
                        <a:rPr lang="ru-RU" sz="1400" b="1" dirty="0" smtClean="0">
                          <a:solidFill>
                            <a:schemeClr val="accent1"/>
                          </a:solidFill>
                        </a:rPr>
                        <a:t>практико-ориентированного и ценностного</a:t>
                      </a:r>
                      <a:r>
                        <a:rPr lang="ru-RU" sz="1400" b="1" baseline="0" dirty="0" smtClean="0">
                          <a:solidFill>
                            <a:schemeClr val="accent1"/>
                          </a:solidFill>
                        </a:rPr>
                        <a:t> подходов</a:t>
                      </a:r>
                      <a:endParaRPr lang="ru-RU" sz="1400" b="1" dirty="0">
                        <a:solidFill>
                          <a:schemeClr val="accent1"/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917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Основной</a:t>
                      </a:r>
                      <a:r>
                        <a:rPr lang="ru-RU" sz="1600" b="1" baseline="0" dirty="0" smtClean="0"/>
                        <a:t> п</a:t>
                      </a:r>
                      <a:r>
                        <a:rPr lang="ru-RU" sz="1600" b="1" dirty="0" smtClean="0"/>
                        <a:t>ринцип познавательной деятельности</a:t>
                      </a:r>
                      <a:endParaRPr lang="ru-RU" sz="1600" b="1" dirty="0"/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Информационно-объяснительный</a:t>
                      </a:r>
                      <a:endParaRPr lang="ru-RU" sz="1600" b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Современная модель исторического образования</a:t>
            </a:r>
            <a:endParaRPr lang="ru-RU" sz="4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9161968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Следствия и проблемы академической модели</a:t>
            </a:r>
            <a:endParaRPr lang="ru-RU" sz="3600" b="1" dirty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высокие требования к </a:t>
            </a:r>
            <a:r>
              <a:rPr lang="ru-RU" sz="2400" u="sng" dirty="0" smtClean="0"/>
              <a:t>предметным результатам </a:t>
            </a:r>
            <a:r>
              <a:rPr lang="ru-RU" sz="2400" dirty="0" smtClean="0"/>
              <a:t> школьников, которые  не предполагают работать  в социально-гуманитарной сфере;</a:t>
            </a:r>
          </a:p>
          <a:p>
            <a:pPr eaLnBrk="1" hangingPunct="1">
              <a:defRPr/>
            </a:pPr>
            <a:r>
              <a:rPr lang="ru-RU" sz="2400" dirty="0" smtClean="0"/>
              <a:t> </a:t>
            </a:r>
            <a:r>
              <a:rPr lang="ru-RU" sz="2400" u="sng" dirty="0" smtClean="0"/>
              <a:t>низкая  мотивация  </a:t>
            </a:r>
            <a:r>
              <a:rPr lang="ru-RU" sz="2400" dirty="0" smtClean="0"/>
              <a:t>школьников к  изучению истории;</a:t>
            </a:r>
          </a:p>
          <a:p>
            <a:pPr eaLnBrk="1" hangingPunct="1">
              <a:defRPr/>
            </a:pPr>
            <a:r>
              <a:rPr lang="ru-RU" sz="2400" dirty="0" smtClean="0"/>
              <a:t>федеральный инвариант </a:t>
            </a:r>
            <a:r>
              <a:rPr lang="ru-RU" sz="2400" u="sng" dirty="0" smtClean="0"/>
              <a:t>не стимулирует </a:t>
            </a:r>
            <a:r>
              <a:rPr lang="ru-RU" sz="2400" dirty="0" smtClean="0"/>
              <a:t>формирование </a:t>
            </a:r>
            <a:r>
              <a:rPr lang="ru-RU" sz="2400" i="1" dirty="0" smtClean="0"/>
              <a:t>личностно значимой образовательной траектории</a:t>
            </a:r>
            <a:r>
              <a:rPr lang="ru-RU" sz="2400" dirty="0"/>
              <a:t>;</a:t>
            </a:r>
            <a:r>
              <a:rPr lang="ru-RU" sz="2400" dirty="0" smtClean="0"/>
              <a:t> </a:t>
            </a:r>
          </a:p>
          <a:p>
            <a:pPr eaLnBrk="1" hangingPunct="1">
              <a:defRPr/>
            </a:pPr>
            <a:r>
              <a:rPr lang="ru-RU" sz="2400" dirty="0" smtClean="0"/>
              <a:t> </a:t>
            </a:r>
            <a:r>
              <a:rPr lang="ru-RU" sz="2400" i="1" dirty="0" smtClean="0"/>
              <a:t>региональный и школьный  компоненты </a:t>
            </a:r>
            <a:r>
              <a:rPr lang="ru-RU" sz="2400" dirty="0" smtClean="0"/>
              <a:t>фактически   </a:t>
            </a:r>
            <a:r>
              <a:rPr lang="ru-RU" sz="2400" u="sng" dirty="0" smtClean="0"/>
              <a:t>упразднены или отнесены к сфере внеурочной деятельности</a:t>
            </a:r>
            <a:r>
              <a:rPr lang="ru-RU" sz="2400" dirty="0" smtClean="0"/>
              <a:t> 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i="1" dirty="0" smtClean="0"/>
              <a:t>Диагностика академической модели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42925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ru-RU" sz="2000" i="1" dirty="0" smtClean="0"/>
              <a:t> </a:t>
            </a:r>
            <a:r>
              <a:rPr lang="ru-RU" sz="2000" i="1" u="sng" dirty="0" smtClean="0">
                <a:solidFill>
                  <a:schemeClr val="bg1"/>
                </a:solidFill>
              </a:rPr>
              <a:t>в целом соответствует </a:t>
            </a:r>
            <a:r>
              <a:rPr lang="ru-RU" sz="2000" dirty="0" smtClean="0">
                <a:solidFill>
                  <a:schemeClr val="bg1"/>
                </a:solidFill>
              </a:rPr>
              <a:t>государственному  и социальному заказам, общественным ожиданиям</a:t>
            </a:r>
            <a:endParaRPr lang="ru-RU" sz="2000" i="1" dirty="0" smtClean="0">
              <a:solidFill>
                <a:schemeClr val="bg1"/>
              </a:solidFill>
            </a:endParaRPr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ей </a:t>
            </a:r>
            <a:r>
              <a:rPr lang="ru-RU" sz="2000" i="1" u="sng" dirty="0" smtClean="0">
                <a:solidFill>
                  <a:schemeClr val="bg1"/>
                </a:solidFill>
              </a:rPr>
              <a:t>органично соответствует </a:t>
            </a:r>
            <a:r>
              <a:rPr lang="ru-RU" sz="2000" dirty="0" smtClean="0">
                <a:solidFill>
                  <a:schemeClr val="bg1"/>
                </a:solidFill>
              </a:rPr>
              <a:t>действующая в России формализованная система оценки образовательных достижений  (ЕГЭ)</a:t>
            </a:r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i="1" u="sng" dirty="0" smtClean="0">
                <a:solidFill>
                  <a:schemeClr val="bg1"/>
                </a:solidFill>
              </a:rPr>
              <a:t>соответствует </a:t>
            </a:r>
            <a:r>
              <a:rPr lang="ru-RU" sz="2000" dirty="0" smtClean="0">
                <a:solidFill>
                  <a:schemeClr val="bg1"/>
                </a:solidFill>
              </a:rPr>
              <a:t>однокомпонентной структуре содержания образования  в ФГОС.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872038" y="1143000"/>
            <a:ext cx="4271962" cy="54292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…</a:t>
            </a:r>
            <a:r>
              <a:rPr lang="ru-RU" sz="2000" i="1" u="sng" dirty="0" smtClean="0">
                <a:solidFill>
                  <a:schemeClr val="bg1"/>
                </a:solidFill>
              </a:rPr>
              <a:t>не отвечает </a:t>
            </a:r>
            <a:r>
              <a:rPr lang="ru-RU" sz="2000" dirty="0" smtClean="0">
                <a:solidFill>
                  <a:schemeClr val="bg1"/>
                </a:solidFill>
              </a:rPr>
              <a:t>массовым социальным реалиям   глобального мира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по результатам международных исследований, </a:t>
            </a:r>
            <a:r>
              <a:rPr lang="ru-RU" sz="2000" u="sng" dirty="0" smtClean="0">
                <a:solidFill>
                  <a:schemeClr val="bg1"/>
                </a:solidFill>
              </a:rPr>
              <a:t>теоретические  знания</a:t>
            </a:r>
            <a:r>
              <a:rPr lang="ru-RU" sz="2000" dirty="0" smtClean="0">
                <a:solidFill>
                  <a:schemeClr val="bg1"/>
                </a:solidFill>
              </a:rPr>
              <a:t> российских школьников </a:t>
            </a:r>
            <a:r>
              <a:rPr lang="ru-RU" sz="2000" u="sng" dirty="0" smtClean="0">
                <a:solidFill>
                  <a:schemeClr val="bg1"/>
                </a:solidFill>
              </a:rPr>
              <a:t>преобладают</a:t>
            </a:r>
            <a:r>
              <a:rPr lang="ru-RU" sz="2000" dirty="0" smtClean="0">
                <a:solidFill>
                  <a:schemeClr val="bg1"/>
                </a:solidFill>
              </a:rPr>
              <a:t>  над практическими умениями</a:t>
            </a:r>
          </a:p>
          <a:p>
            <a:pPr eaLnBrk="1" hangingPunct="1">
              <a:defRPr/>
            </a:pPr>
            <a:r>
              <a:rPr lang="ru-RU" sz="2000" u="sng" dirty="0" smtClean="0">
                <a:solidFill>
                  <a:schemeClr val="bg1"/>
                </a:solidFill>
              </a:rPr>
              <a:t>Необходима  существенная корректировка  </a:t>
            </a:r>
            <a:r>
              <a:rPr lang="ru-RU" sz="2000" dirty="0" smtClean="0">
                <a:solidFill>
                  <a:schemeClr val="bg1"/>
                </a:solidFill>
              </a:rPr>
              <a:t>стратегии развития исторического образования с учетом цифровой среды.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3810000" y="6429375"/>
            <a:ext cx="1428750" cy="4286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Тенденции и модели исторического образования </a:t>
            </a:r>
            <a:br>
              <a:rPr lang="ru-RU" dirty="0" smtClean="0"/>
            </a:br>
            <a:r>
              <a:rPr lang="ru-RU" dirty="0" smtClean="0"/>
              <a:t>в России и мире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6299498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Цели  исторического образования </a:t>
            </a:r>
            <a:br>
              <a:rPr lang="ru-RU" sz="3200" b="1" dirty="0" smtClean="0"/>
            </a:br>
            <a:r>
              <a:rPr lang="ru-RU" sz="3200" b="1" dirty="0" smtClean="0"/>
              <a:t>в мировом контексте</a:t>
            </a:r>
            <a:endParaRPr lang="ru-RU" sz="32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00063" y="1571625"/>
            <a:ext cx="4040187" cy="674688"/>
          </a:xfr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effectLst/>
              </a:rPr>
              <a:t>Вторая  тенденция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2238" cy="3951288"/>
          </a:xfr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rtlCol="0">
            <a:normAutofit fontScale="92500" lnSpcReduction="20000"/>
          </a:bodyPr>
          <a:lstStyle/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effectLst/>
              </a:rPr>
              <a:t>теснее связать обучение истории </a:t>
            </a:r>
            <a:r>
              <a:rPr lang="ru-RU" i="1" dirty="0">
                <a:solidFill>
                  <a:schemeClr val="bg1"/>
                </a:solidFill>
                <a:effectLst/>
              </a:rPr>
              <a:t>с </a:t>
            </a:r>
            <a:r>
              <a:rPr lang="ru-RU" b="1" i="1" dirty="0">
                <a:solidFill>
                  <a:schemeClr val="bg1"/>
                </a:solidFill>
                <a:effectLst/>
              </a:rPr>
              <a:t>развитием личности</a:t>
            </a:r>
            <a:r>
              <a:rPr lang="ru-RU" dirty="0">
                <a:solidFill>
                  <a:schemeClr val="bg1"/>
                </a:solidFill>
                <a:effectLst/>
              </a:rPr>
              <a:t>, с формированием умений самостоятельного творческого критического мышления  и качеств,  позволяющих любому гражданину  делать сознательный выбор жизненной позиции, проектировать свою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траекторию</a:t>
            </a:r>
            <a:endParaRPr lang="ru-RU" dirty="0">
              <a:solidFill>
                <a:schemeClr val="bg1"/>
              </a:solidFill>
              <a:effectLst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1571625"/>
            <a:ext cx="4041775" cy="642938"/>
          </a:xfr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0000"/>
            </a:solidFill>
          </a:ln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Первая  </a:t>
            </a:r>
            <a:r>
              <a:rPr lang="ru-RU" dirty="0">
                <a:solidFill>
                  <a:schemeClr val="bg1"/>
                </a:solidFill>
              </a:rPr>
              <a:t>тенденция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754563" y="2438400"/>
            <a:ext cx="3932237" cy="3951288"/>
          </a:xfr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effectLst/>
              </a:rPr>
              <a:t>на первый план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выдвигаются </a:t>
            </a:r>
            <a:r>
              <a:rPr lang="ru-RU" b="1" dirty="0">
                <a:solidFill>
                  <a:schemeClr val="bg1"/>
                </a:solidFill>
                <a:effectLst/>
              </a:rPr>
              <a:t>«</a:t>
            </a:r>
            <a:r>
              <a:rPr lang="ru-RU" b="1" dirty="0" err="1" smtClean="0">
                <a:solidFill>
                  <a:schemeClr val="bg1"/>
                </a:solidFill>
                <a:effectLst/>
              </a:rPr>
              <a:t>государственни-ческие</a:t>
            </a:r>
            <a:r>
              <a:rPr lang="ru-RU" b="1" dirty="0">
                <a:solidFill>
                  <a:schemeClr val="bg1"/>
                </a:solidFill>
                <a:effectLst/>
              </a:rPr>
              <a:t>» традиции, </a:t>
            </a:r>
            <a:r>
              <a:rPr lang="ru-RU" dirty="0">
                <a:solidFill>
                  <a:schemeClr val="bg1"/>
                </a:solidFill>
                <a:effectLst/>
              </a:rPr>
              <a:t>патриотические ценности  или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национальная исключительность</a:t>
            </a:r>
            <a:r>
              <a:rPr lang="ru-RU" i="1" dirty="0" smtClean="0">
                <a:solidFill>
                  <a:schemeClr val="bg1"/>
                </a:solidFill>
                <a:effectLst/>
              </a:rPr>
              <a:t> (национальная идентичность)</a:t>
            </a:r>
            <a:endParaRPr lang="ru-RU" dirty="0"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Экосистема 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Новая </a:t>
            </a:r>
            <a:r>
              <a:rPr lang="ru-RU" i="1" dirty="0"/>
              <a:t>экосистема образования </a:t>
            </a:r>
            <a:r>
              <a:rPr lang="ru-RU" dirty="0"/>
              <a:t>формируется на основе сложных кооперативных   связей  участников образовательного процесса  как результат современных форм взаимодействия между образовательными учреждениями, бизнесом, учащимися и государством. 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11855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/>
              <a:t>Содержание исторического образования в мировом контексте</a:t>
            </a:r>
            <a:endParaRPr lang="ru-RU" sz="36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4043363" cy="639763"/>
          </a:xfr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Вторая  тенденция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57200" y="2362200"/>
            <a:ext cx="4040188" cy="4267200"/>
          </a:xfr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rtlCol="0">
            <a:normAutofit fontScale="85000" lnSpcReduction="20000"/>
          </a:bodyPr>
          <a:lstStyle/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effectLst/>
              </a:rPr>
              <a:t>сформировалась на основе  вызовов глобализации и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мультикультурализма</a:t>
            </a:r>
            <a:endParaRPr lang="ru-RU" dirty="0" smtClean="0">
              <a:solidFill>
                <a:schemeClr val="bg1"/>
              </a:solidFill>
              <a:effectLst/>
            </a:endParaRPr>
          </a:p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bg1"/>
                </a:solidFill>
                <a:effectLst/>
              </a:rPr>
              <a:t>Цели</a:t>
            </a:r>
            <a:r>
              <a:rPr lang="ru-RU" dirty="0">
                <a:solidFill>
                  <a:schemeClr val="bg1"/>
                </a:solidFill>
                <a:effectLst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: </a:t>
            </a:r>
          </a:p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от </a:t>
            </a:r>
            <a:r>
              <a:rPr lang="ru-RU" dirty="0">
                <a:solidFill>
                  <a:schemeClr val="bg1"/>
                </a:solidFill>
                <a:effectLst/>
              </a:rPr>
              <a:t>«исторической реабилитации» тех, кто долгое время находился за рамками национального </a:t>
            </a:r>
            <a:r>
              <a:rPr lang="ru-RU" dirty="0" err="1" smtClean="0">
                <a:solidFill>
                  <a:schemeClr val="bg1"/>
                </a:solidFill>
                <a:effectLst/>
              </a:rPr>
              <a:t>нарратива</a:t>
            </a:r>
            <a:r>
              <a:rPr lang="ru-RU" dirty="0" smtClean="0">
                <a:solidFill>
                  <a:schemeClr val="bg1"/>
                </a:solidFill>
                <a:effectLst/>
              </a:rPr>
              <a:t> </a:t>
            </a:r>
          </a:p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до </a:t>
            </a:r>
            <a:r>
              <a:rPr lang="ru-RU" dirty="0">
                <a:solidFill>
                  <a:schemeClr val="bg1"/>
                </a:solidFill>
                <a:effectLst/>
              </a:rPr>
              <a:t>создания условий для </a:t>
            </a:r>
            <a:r>
              <a:rPr lang="ru-RU" dirty="0" err="1">
                <a:solidFill>
                  <a:schemeClr val="bg1"/>
                </a:solidFill>
                <a:effectLst/>
              </a:rPr>
              <a:t>многокультурной</a:t>
            </a:r>
            <a:r>
              <a:rPr lang="ru-RU" dirty="0">
                <a:solidFill>
                  <a:schemeClr val="bg1"/>
                </a:solidFill>
                <a:effectLst/>
              </a:rPr>
              <a:t> самоидентификации школьников и обретения ими опыта межкультурного взаимодействия в открытом и поликультурном мире.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3438" y="1676400"/>
            <a:ext cx="4043362" cy="639763"/>
          </a:xfrm>
          <a:solidFill>
            <a:schemeClr val="accent5">
              <a:lumMod val="40000"/>
              <a:lumOff val="60000"/>
            </a:schemeClr>
          </a:solidFill>
          <a:ln w="28575">
            <a:solidFill>
              <a:srgbClr val="FF0000"/>
            </a:solidFill>
          </a:ln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Первая </a:t>
            </a:r>
            <a:r>
              <a:rPr lang="ru-RU" dirty="0"/>
              <a:t>тенденция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648200" y="2362200"/>
            <a:ext cx="4041775" cy="4267200"/>
          </a:xfr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0000"/>
            </a:solidFill>
          </a:ln>
        </p:spPr>
        <p:txBody>
          <a:bodyPr rtlCol="0">
            <a:normAutofit fontScale="77500" lnSpcReduction="20000"/>
          </a:bodyPr>
          <a:lstStyle/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традиционная </a:t>
            </a:r>
            <a:r>
              <a:rPr lang="ru-RU" dirty="0">
                <a:solidFill>
                  <a:schemeClr val="bg1"/>
                </a:solidFill>
                <a:effectLst/>
              </a:rPr>
              <a:t>«</a:t>
            </a:r>
            <a:r>
              <a:rPr lang="ru-RU" dirty="0" smtClean="0">
                <a:solidFill>
                  <a:schemeClr val="bg1"/>
                </a:solidFill>
                <a:effectLst/>
              </a:rPr>
              <a:t>национальная» версия истории (</a:t>
            </a:r>
            <a:r>
              <a:rPr lang="ru-RU" i="1" dirty="0" err="1" smtClean="0">
                <a:solidFill>
                  <a:schemeClr val="bg1"/>
                </a:solidFill>
                <a:effectLst/>
              </a:rPr>
              <a:t>государственнообразующая</a:t>
            </a:r>
            <a:r>
              <a:rPr lang="ru-RU" i="1" dirty="0" smtClean="0">
                <a:solidFill>
                  <a:schemeClr val="bg1"/>
                </a:solidFill>
                <a:effectLst/>
              </a:rPr>
              <a:t>)</a:t>
            </a:r>
            <a:r>
              <a:rPr lang="ru-RU" dirty="0" smtClean="0">
                <a:solidFill>
                  <a:schemeClr val="bg1"/>
                </a:solidFill>
                <a:effectLst/>
              </a:rPr>
              <a:t>.</a:t>
            </a:r>
          </a:p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преобладают </a:t>
            </a:r>
            <a:r>
              <a:rPr lang="ru-RU" dirty="0">
                <a:solidFill>
                  <a:schemeClr val="bg1"/>
                </a:solidFill>
                <a:effectLst/>
              </a:rPr>
              <a:t>политические аспекты прошлого, история «господствующего» большинства (доминирующего этноса / религиозной / политической или социальной общности и т.п.). </a:t>
            </a:r>
            <a:endParaRPr lang="ru-RU" dirty="0" smtClean="0">
              <a:solidFill>
                <a:schemeClr val="bg1"/>
              </a:solidFill>
              <a:effectLst/>
            </a:endParaRPr>
          </a:p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bg1"/>
                </a:solidFill>
                <a:effectLst/>
              </a:rPr>
              <a:t>Цель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– </a:t>
            </a:r>
            <a:r>
              <a:rPr lang="ru-RU" dirty="0">
                <a:solidFill>
                  <a:schemeClr val="bg1"/>
                </a:solidFill>
                <a:effectLst/>
              </a:rPr>
              <a:t>консолидация общества / нации на основе «единого» исторического прошлого и его мобилизация на решение новых социально-политических задач и планов.</a:t>
            </a:r>
          </a:p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/>
              <a:t>Парадигма исторического образования в ХХ1 в мировом контексте</a:t>
            </a:r>
            <a:endParaRPr lang="ru-RU" sz="32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4043363" cy="639763"/>
          </a:xfrm>
          <a:solidFill>
            <a:schemeClr val="bg2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Вторая тенденция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57200" y="2362200"/>
            <a:ext cx="4040188" cy="4267200"/>
          </a:xfr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rtlCol="0">
            <a:normAutofit fontScale="85000" lnSpcReduction="10000"/>
          </a:bodyPr>
          <a:lstStyle/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  <a:effectLst/>
              </a:rPr>
              <a:t>Мировой опыт свидетельствует, что при последовательной реализации </a:t>
            </a:r>
            <a:r>
              <a:rPr lang="ru-RU" b="1" i="1" dirty="0" err="1">
                <a:solidFill>
                  <a:schemeClr val="bg1"/>
                </a:solidFill>
                <a:effectLst/>
              </a:rPr>
              <a:t>деятельностного</a:t>
            </a:r>
            <a:r>
              <a:rPr lang="ru-RU" b="1" i="1" dirty="0">
                <a:solidFill>
                  <a:schemeClr val="bg1"/>
                </a:solidFill>
                <a:effectLst/>
              </a:rPr>
              <a:t> метода</a:t>
            </a:r>
            <a:r>
              <a:rPr lang="ru-RU" dirty="0">
                <a:solidFill>
                  <a:schemeClr val="bg1"/>
                </a:solidFill>
                <a:effectLst/>
              </a:rPr>
              <a:t>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содержание </a:t>
            </a:r>
            <a:r>
              <a:rPr lang="ru-RU" dirty="0">
                <a:solidFill>
                  <a:schemeClr val="bg1"/>
                </a:solidFill>
                <a:effectLst/>
              </a:rPr>
              <a:t>образования не имеет первостепенного значения. </a:t>
            </a:r>
            <a:endParaRPr lang="ru-RU" dirty="0" smtClean="0">
              <a:solidFill>
                <a:schemeClr val="bg1"/>
              </a:solidFill>
              <a:effectLst/>
            </a:endParaRPr>
          </a:p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Можно </a:t>
            </a:r>
            <a:r>
              <a:rPr lang="ru-RU" dirty="0">
                <a:solidFill>
                  <a:schemeClr val="bg1"/>
                </a:solidFill>
                <a:effectLst/>
              </a:rPr>
              <a:t>освоить методы  работы с историческими источниками   на примере изучения локальных исторических тем  </a:t>
            </a:r>
            <a:r>
              <a:rPr lang="ru-RU" i="1" dirty="0">
                <a:solidFill>
                  <a:schemeClr val="bg1"/>
                </a:solidFill>
                <a:effectLst/>
              </a:rPr>
              <a:t>без последовательного изучения истории человечества как целостной системы</a:t>
            </a:r>
            <a:r>
              <a:rPr lang="ru-RU" dirty="0">
                <a:solidFill>
                  <a:schemeClr val="bg1"/>
                </a:solidFill>
                <a:effectLst/>
              </a:rPr>
              <a:t>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643438" y="1676400"/>
            <a:ext cx="4043362" cy="639763"/>
          </a:xfr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0000"/>
            </a:solidFill>
          </a:ln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Первая </a:t>
            </a:r>
            <a:r>
              <a:rPr lang="ru-RU" dirty="0"/>
              <a:t>тенденция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990975"/>
          </a:xfr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marL="182880" indent="-18288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err="1" smtClean="0">
                <a:solidFill>
                  <a:schemeClr val="bg1"/>
                </a:solidFill>
                <a:effectLst/>
              </a:rPr>
              <a:t>Информационно-знаниевый</a:t>
            </a:r>
            <a:r>
              <a:rPr lang="ru-RU" b="1" dirty="0" smtClean="0">
                <a:solidFill>
                  <a:schemeClr val="bg1"/>
                </a:solidFill>
                <a:effectLst/>
              </a:rPr>
              <a:t> метод </a:t>
            </a:r>
            <a:r>
              <a:rPr lang="ru-RU" dirty="0" smtClean="0">
                <a:solidFill>
                  <a:schemeClr val="bg1"/>
                </a:solidFill>
                <a:effectLst/>
              </a:rPr>
              <a:t>\ объяснительно-иллюстративный \ предметно-репродуктивный \ </a:t>
            </a:r>
            <a:r>
              <a:rPr lang="ru-RU" dirty="0" smtClean="0"/>
              <a:t>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fld id="{BC595396-0B8D-4C1B-AA32-5D44B12706E6}" type="slidenum">
              <a:rPr lang="ru-RU" altLang="ru-RU" smtClean="0"/>
              <a:pPr eaLnBrk="1" hangingPunct="1">
                <a:defRPr/>
              </a:pPr>
              <a:t>42</a:t>
            </a:fld>
            <a:endParaRPr lang="ru-RU" altLang="ru-RU" smtClean="0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/>
              <a:t>Задачи  модернизации системы школьного исторического образования в России</a:t>
            </a:r>
            <a:r>
              <a:rPr lang="en-US" sz="2400" b="1" dirty="0" smtClean="0"/>
              <a:t> </a:t>
            </a:r>
            <a:r>
              <a:rPr lang="ru-RU" sz="2400" b="1" dirty="0" smtClean="0"/>
              <a:t>в </a:t>
            </a:r>
            <a:r>
              <a:rPr lang="ru-RU" sz="2400" b="1" dirty="0"/>
              <a:t> </a:t>
            </a:r>
            <a:r>
              <a:rPr lang="ru-RU" sz="2400" b="1" dirty="0" smtClean="0"/>
              <a:t>ХХ1 в.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510540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2000" dirty="0" smtClean="0">
                <a:effectLst/>
              </a:rPr>
              <a:t>Переосмысление целей, задач исторического образования в контексте формирования российской идентичности школьников.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effectLst/>
              </a:rPr>
              <a:t>Приоритетная задача – формирование ценностей гражданина России</a:t>
            </a:r>
            <a:r>
              <a:rPr lang="ru-RU" sz="2000" dirty="0">
                <a:effectLst/>
              </a:rPr>
              <a:t> </a:t>
            </a:r>
            <a:r>
              <a:rPr lang="ru-RU" sz="2000" dirty="0" smtClean="0">
                <a:effectLst/>
              </a:rPr>
              <a:t>с учетом цифровой среды.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effectLst/>
              </a:rPr>
              <a:t>Развитие теории и методологии исторического образования с учетом современного уровня развития гуманитарного знания.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effectLst/>
              </a:rPr>
              <a:t>Разработка цифровой среды исторического образования, </a:t>
            </a:r>
            <a:r>
              <a:rPr lang="ru-RU" sz="2000" dirty="0"/>
              <a:t>Разработка «цифровых сервисов</a:t>
            </a:r>
            <a:r>
              <a:rPr lang="ru-RU" sz="2000" dirty="0" smtClean="0"/>
              <a:t>». </a:t>
            </a:r>
            <a:endParaRPr lang="ru-RU" sz="2000" dirty="0"/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ru-RU" sz="2000" dirty="0"/>
              <a:t>   </a:t>
            </a:r>
            <a:r>
              <a:rPr lang="ru-RU" sz="2000" dirty="0" smtClean="0">
                <a:effectLst/>
              </a:rPr>
              <a:t>Разработка стандартов ХХ1 века, развитие форм и методов оценки образовательных достижений учащихся по истории.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>
                <a:effectLst/>
              </a:rPr>
              <a:t> Дополнение ЕГЭ другими формами аттестации –  «портфолио» и др.     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Переход к дифференцированному (профильному) обучению.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Построение индивидуальных траекторий развития.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Источники,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i="1" dirty="0">
                <a:effectLst/>
              </a:rPr>
              <a:t>Моисеев, Н.Н.</a:t>
            </a:r>
            <a:r>
              <a:rPr lang="ru-RU" dirty="0">
                <a:effectLst/>
              </a:rPr>
              <a:t> Время определять национальные цели / Н.Н. Моисеев. — М. : Изд-во МНЭПУ, 1997. — 236 с. </a:t>
            </a:r>
          </a:p>
          <a:p>
            <a:pPr lvl="0"/>
            <a:r>
              <a:rPr lang="ru-RU" dirty="0">
                <a:effectLst/>
              </a:rPr>
              <a:t>Мониторинг и анализ московского информационно-образовательного пространства : результаты социологических исследований и программирования / С. </a:t>
            </a:r>
            <a:r>
              <a:rPr lang="ru-RU" dirty="0" err="1">
                <a:effectLst/>
              </a:rPr>
              <a:t>Цымбаленко</a:t>
            </a:r>
            <a:r>
              <a:rPr lang="ru-RU" dirty="0">
                <a:effectLst/>
              </a:rPr>
              <a:t> [и др.] </a:t>
            </a:r>
            <a:r>
              <a:rPr lang="ru-RU" dirty="0" smtClean="0">
                <a:effectLst/>
              </a:rPr>
              <a:t>;.</a:t>
            </a:r>
            <a:r>
              <a:rPr lang="ru-RU" dirty="0">
                <a:effectLst/>
              </a:rPr>
              <a:t> — М. : Ред.-изд. центр, 2013. — 107 с. : ил., табл</a:t>
            </a:r>
            <a:r>
              <a:rPr lang="ru-RU" dirty="0" smtClean="0">
                <a:effectLst/>
              </a:rPr>
              <a:t>.</a:t>
            </a:r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647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32062" y="443845"/>
            <a:ext cx="8229600" cy="1143000"/>
          </a:xfrm>
        </p:spPr>
        <p:txBody>
          <a:bodyPr/>
          <a:lstStyle/>
          <a:p>
            <a:r>
              <a:rPr lang="ru-RU" dirty="0"/>
              <a:t>Источники, литература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Российская школа : от PISA-2000 к PISA-2003 / [А. Л.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Венгер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[и др.]]. — М. : Логос, 2006. — 196 с. : ил. + 1 эл. опт. диск.</a:t>
            </a:r>
          </a:p>
          <a:p>
            <a:pPr lvl="0" algn="just"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Российские педагоги в зеркале международного сравнительного исследования педагогического корпуса (TALIS 2013) [Текст] / под ред. Е. Ленской, М. 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Пинской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; Нац.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ун-т «Высшая школа экономики», Ин-т образования. — М. : Изд. дом Высшей школы экономики, 2015. — 36 с. — (Современная аналитика образования.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dirty="0"/>
          </a:p>
          <a:p>
            <a:pPr lvl="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8856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Источники,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i="1" dirty="0" err="1">
                <a:effectLst/>
              </a:rPr>
              <a:t>Фуллан</a:t>
            </a:r>
            <a:r>
              <a:rPr lang="ru-RU" i="1" dirty="0">
                <a:effectLst/>
              </a:rPr>
              <a:t>, Майкл</a:t>
            </a:r>
            <a:r>
              <a:rPr lang="ru-RU" dirty="0">
                <a:effectLst/>
              </a:rPr>
              <a:t>. Новое понимание реформ в образовании / Майкл </a:t>
            </a:r>
            <a:r>
              <a:rPr lang="ru-RU" dirty="0" err="1">
                <a:effectLst/>
              </a:rPr>
              <a:t>Фуллан</a:t>
            </a:r>
            <a:r>
              <a:rPr lang="ru-RU" dirty="0">
                <a:effectLst/>
              </a:rPr>
              <a:t> ; [пер. Е.Л. Фруминой]. — М. : Просвещение, 2006. — 272 с.</a:t>
            </a:r>
          </a:p>
          <a:p>
            <a:pPr lvl="0"/>
            <a:r>
              <a:rPr lang="ru-RU" dirty="0">
                <a:effectLst/>
              </a:rPr>
              <a:t>Цифровая компетентность подростков и родителей.</a:t>
            </a:r>
            <a:r>
              <a:rPr lang="ru-RU" b="1" dirty="0">
                <a:effectLst/>
              </a:rPr>
              <a:t> </a:t>
            </a:r>
            <a:r>
              <a:rPr lang="ru-RU" dirty="0">
                <a:effectLst/>
              </a:rPr>
              <a:t>Результаты всероссийского исследования / Г.У. Солдатова и [др.]. — М. : Фонд Развития Интернет, 2013. — 144 с</a:t>
            </a:r>
            <a:r>
              <a:rPr lang="ru-RU" dirty="0" smtClean="0">
                <a:effectLst/>
              </a:rPr>
              <a:t>.</a:t>
            </a:r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06306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Источники,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i="1" dirty="0" err="1">
                <a:effectLst/>
              </a:rPr>
              <a:t>Цымбаленко</a:t>
            </a:r>
            <a:r>
              <a:rPr lang="ru-RU" sz="2400" i="1" dirty="0">
                <a:effectLst/>
              </a:rPr>
              <a:t>, С.Б.</a:t>
            </a:r>
            <a:r>
              <a:rPr lang="ru-RU" sz="2400" dirty="0">
                <a:effectLst/>
              </a:rPr>
              <a:t> Подросток в информационном мире : практика социального проектирования / С.Б. </a:t>
            </a:r>
            <a:r>
              <a:rPr lang="ru-RU" sz="2400" dirty="0" err="1">
                <a:effectLst/>
              </a:rPr>
              <a:t>Цымбаленко</a:t>
            </a:r>
            <a:r>
              <a:rPr lang="ru-RU" sz="2400" dirty="0">
                <a:effectLst/>
              </a:rPr>
              <a:t>. — М. : НИИ школьных технологий, 2010. — 256 с.</a:t>
            </a:r>
          </a:p>
          <a:p>
            <a:r>
              <a:rPr lang="ru-RU" sz="2400" dirty="0">
                <a:effectLst/>
              </a:rPr>
              <a:t> </a:t>
            </a:r>
            <a:r>
              <a:rPr lang="ru-RU" sz="2400" dirty="0" smtClean="0">
                <a:effectLst/>
              </a:rPr>
              <a:t>Вяземский Е.Е. Евладова Е.Б.</a:t>
            </a:r>
            <a:r>
              <a:rPr lang="ru-RU" sz="2400" b="1" cap="all" dirty="0">
                <a:effectLst/>
              </a:rPr>
              <a:t> </a:t>
            </a:r>
            <a:r>
              <a:rPr lang="ru-RU" sz="2400" dirty="0" smtClean="0"/>
              <a:t>Приоритеты развития образования в контексте информационных вызовов ХХ1 века: к осмыслению проблемы</a:t>
            </a:r>
            <a:r>
              <a:rPr lang="ru-RU" sz="2400" dirty="0" smtClean="0">
                <a:effectLst/>
              </a:rPr>
              <a:t> //</a:t>
            </a:r>
            <a:r>
              <a:rPr lang="ru-RU" sz="2400" b="1" dirty="0" smtClean="0">
                <a:effectLst/>
              </a:rPr>
              <a:t> </a:t>
            </a:r>
            <a:r>
              <a:rPr lang="ru-RU" sz="2400" dirty="0"/>
              <a:t>Современное дополнительное профессиональное педагогическое </a:t>
            </a:r>
            <a:r>
              <a:rPr lang="ru-RU" sz="2400" dirty="0" smtClean="0"/>
              <a:t>образование. 2017.№ 3.</a:t>
            </a:r>
            <a:endParaRPr lang="ru-RU" sz="2400" dirty="0" smtClean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276991"/>
            <a:ext cx="2133600" cy="457200"/>
          </a:xfrm>
        </p:spPr>
        <p:txBody>
          <a:bodyPr/>
          <a:lstStyle/>
          <a:p>
            <a:pPr>
              <a:defRPr/>
            </a:pPr>
            <a:r>
              <a:rPr lang="ru-RU" altLang="ru-RU" sz="2800" dirty="0" smtClean="0"/>
              <a:t> 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32173129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Источники,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Десять факторов успеха образовательных систем от автора исследования PISA. // Андреас </a:t>
            </a:r>
            <a:r>
              <a:rPr lang="ru-RU" dirty="0" err="1">
                <a:effectLst/>
              </a:rPr>
              <a:t>Шляйхер</a:t>
            </a:r>
            <a:r>
              <a:rPr lang="ru-RU" dirty="0">
                <a:effectLst/>
              </a:rPr>
              <a:t>. «Глобальные тенденции в трансформации национальных систем образования: каким будет образование в 2035 году?». [Электронный ресурс]. -URL: -</a:t>
            </a:r>
            <a:r>
              <a:rPr lang="ru-RU" u="sng" dirty="0">
                <a:effectLst/>
                <a:hlinkClick r:id="rId2"/>
              </a:rPr>
              <a:t>https://ioe.hse.ru/news/205009612.html</a:t>
            </a:r>
            <a:r>
              <a:rPr lang="ru-RU" dirty="0">
                <a:effectLst/>
              </a:rPr>
              <a:t> (дата обращения: 17.0.2017).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47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59536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Источники, 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Создатель исследования PISA о том, каким будет образование в 2035 году. [Электронный ресурс]. - URL: </a:t>
            </a:r>
            <a:r>
              <a:rPr lang="ru-RU" u="sng" dirty="0">
                <a:effectLst/>
                <a:hlinkClick r:id="rId2"/>
              </a:rPr>
              <a:t>http://mel.fm/2017/04/19/pisa</a:t>
            </a:r>
            <a:r>
              <a:rPr lang="ru-RU" dirty="0">
                <a:effectLst/>
              </a:rPr>
              <a:t> (дата обращения: 21.04.2017).</a:t>
            </a:r>
          </a:p>
          <a:p>
            <a:r>
              <a:rPr lang="ru-RU" dirty="0">
                <a:effectLst/>
              </a:rPr>
              <a:t>Технический директор </a:t>
            </a:r>
            <a:r>
              <a:rPr lang="ru-RU" dirty="0" err="1">
                <a:effectLst/>
              </a:rPr>
              <a:t>Google</a:t>
            </a:r>
            <a:r>
              <a:rPr lang="ru-RU" dirty="0">
                <a:effectLst/>
              </a:rPr>
              <a:t> сделал прогноз технологий до 2099 года.- [Электронный ресурс]. - URL:  </a:t>
            </a:r>
            <a:r>
              <a:rPr lang="ru-RU" u="sng" dirty="0">
                <a:effectLst/>
                <a:hlinkClick r:id="rId3"/>
              </a:rPr>
              <a:t>http://emosurf.com/post/5836</a:t>
            </a:r>
            <a:r>
              <a:rPr lang="ru-RU" dirty="0">
                <a:effectLst/>
              </a:rPr>
              <a:t> ( дата обращения: 17.07.2017  г.  ].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48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0115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defRPr/>
            </a:pPr>
            <a:fld id="{1005DC71-6C57-42E8-A522-33B7FED4218C}" type="slidenum">
              <a:rPr lang="ru-RU" altLang="ru-RU" smtClean="0"/>
              <a:pPr eaLnBrk="1" hangingPunct="1">
                <a:defRPr/>
              </a:pPr>
              <a:t>5</a:t>
            </a:fld>
            <a:endParaRPr lang="ru-RU" altLang="ru-RU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 sz="2800" b="1" dirty="0">
                <a:effectLst/>
              </a:rPr>
              <a:t>1</a:t>
            </a:r>
            <a:r>
              <a:rPr lang="ru-RU" altLang="ru-RU" sz="2800" dirty="0" smtClean="0">
                <a:effectLst/>
              </a:rPr>
              <a:t>. Ведущие тенденции общественного развития </a:t>
            </a:r>
            <a:br>
              <a:rPr lang="ru-RU" altLang="ru-RU" sz="2800" dirty="0" smtClean="0">
                <a:effectLst/>
              </a:rPr>
            </a:br>
            <a:r>
              <a:rPr lang="ru-RU" altLang="ru-RU" sz="2800" dirty="0" smtClean="0">
                <a:effectLst/>
              </a:rPr>
              <a:t>в информационную эпоху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dirty="0" smtClean="0"/>
              <a:t> </a:t>
            </a:r>
            <a:r>
              <a:rPr lang="ru-RU" b="1" dirty="0" smtClean="0"/>
              <a:t>ХХ век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ru-RU" b="1" dirty="0" smtClean="0"/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b="1" dirty="0" smtClean="0"/>
              <a:t>«Образование 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b="1" dirty="0" smtClean="0"/>
              <a:t>для жизни»</a:t>
            </a:r>
          </a:p>
          <a:p>
            <a:pPr>
              <a:defRPr/>
            </a:pPr>
            <a:endParaRPr lang="ru-RU" dirty="0" smtClean="0">
              <a:effectLst/>
            </a:endParaRPr>
          </a:p>
        </p:txBody>
      </p:sp>
      <p:sp>
        <p:nvSpPr>
          <p:cNvPr id="58373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en-US" b="1" dirty="0" smtClean="0"/>
              <a:t>XXI </a:t>
            </a:r>
            <a:r>
              <a:rPr lang="ru-RU" b="1" dirty="0" smtClean="0"/>
              <a:t>век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endParaRPr lang="ru-RU" b="1" dirty="0" smtClean="0"/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b="1" dirty="0" smtClean="0"/>
              <a:t>«Образование 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b="1" dirty="0" smtClean="0"/>
              <a:t>через </a:t>
            </a:r>
          </a:p>
          <a:p>
            <a:pPr algn="ctr" eaLnBrk="1" hangingPunct="1">
              <a:buFont typeface="Wingdings" panose="05000000000000000000" pitchFamily="2" charset="2"/>
              <a:buNone/>
              <a:defRPr/>
            </a:pPr>
            <a:r>
              <a:rPr lang="ru-RU" b="1" dirty="0" smtClean="0"/>
              <a:t>всю жизнь»</a:t>
            </a:r>
          </a:p>
          <a:p>
            <a:pPr>
              <a:defRPr/>
            </a:pPr>
            <a:endParaRPr lang="ru-RU" dirty="0" smtClean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4000" y="4495800"/>
            <a:ext cx="69342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zh-CN" sz="2000" b="1" smtClean="0">
                <a:cs typeface="Times New Roman" panose="02020603050405020304" pitchFamily="18" charset="0"/>
              </a:rPr>
              <a:t>Ценность и цель образования в </a:t>
            </a:r>
            <a:r>
              <a:rPr lang="en-US" altLang="zh-CN" sz="2000" b="1" smtClean="0">
                <a:ea typeface="宋体" panose="02010600030101010101" pitchFamily="2" charset="-122"/>
                <a:cs typeface="Times New Roman" panose="02020603050405020304" pitchFamily="18" charset="0"/>
              </a:rPr>
              <a:t>	XXI </a:t>
            </a:r>
            <a:r>
              <a:rPr lang="ru-RU" altLang="zh-CN" sz="2000" b="1" smtClean="0">
                <a:cs typeface="Times New Roman" panose="02020603050405020304" pitchFamily="18" charset="0"/>
              </a:rPr>
              <a:t> веке: </a:t>
            </a:r>
          </a:p>
          <a:p>
            <a:pPr algn="ctr" eaLnBrk="1" hangingPunct="1">
              <a:defRPr/>
            </a:pPr>
            <a:endParaRPr lang="ru-RU" altLang="zh-CN" sz="2000" b="1" smtClean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ru-RU" altLang="zh-CN" sz="2000" smtClean="0">
                <a:cs typeface="Times New Roman" panose="02020603050405020304" pitchFamily="18" charset="0"/>
              </a:rPr>
              <a:t>создание наиболее благоприятных условий для развития личности школьника как индивидуальности</a:t>
            </a:r>
            <a:endParaRPr lang="ru-RU" altLang="zh-CN" sz="2000" smtClean="0"/>
          </a:p>
          <a:p>
            <a:pPr algn="ctr" eaLnBrk="1" hangingPunct="1">
              <a:defRPr/>
            </a:pPr>
            <a:endParaRPr lang="ru-RU" alt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68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2</a:t>
            </a:r>
            <a:r>
              <a:rPr lang="ru-RU" sz="3600" dirty="0" smtClean="0"/>
              <a:t>.Глобальные и национальные тенденции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глобальная </a:t>
            </a:r>
            <a:r>
              <a:rPr lang="ru-RU" dirty="0" err="1">
                <a:effectLst/>
              </a:rPr>
              <a:t>цифровизация</a:t>
            </a:r>
            <a:r>
              <a:rPr lang="ru-RU" dirty="0">
                <a:effectLst/>
              </a:rPr>
              <a:t> </a:t>
            </a:r>
            <a:r>
              <a:rPr lang="ru-RU" dirty="0" smtClean="0">
                <a:effectLst/>
              </a:rPr>
              <a:t>общества;</a:t>
            </a:r>
            <a:endParaRPr lang="ru-RU" dirty="0">
              <a:effectLst/>
            </a:endParaRPr>
          </a:p>
          <a:p>
            <a:r>
              <a:rPr lang="ru-RU" dirty="0">
                <a:effectLst/>
              </a:rPr>
              <a:t>– 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системная перезагрузка </a:t>
            </a:r>
            <a:r>
              <a:rPr lang="ru-RU" dirty="0" smtClean="0">
                <a:effectLst/>
              </a:rPr>
              <a:t>общего и высшего образования в </a:t>
            </a:r>
            <a:r>
              <a:rPr lang="ru-RU" dirty="0">
                <a:effectLst/>
              </a:rPr>
              <a:t>рамках реализации национальных проектов «Образование» и «Цифровая экономика Российской Федерации»;</a:t>
            </a:r>
          </a:p>
          <a:p>
            <a:r>
              <a:rPr lang="ru-RU" dirty="0">
                <a:effectLst/>
              </a:rPr>
              <a:t>– цифровая трансформация педагогического </a:t>
            </a:r>
            <a:r>
              <a:rPr lang="ru-RU" dirty="0" smtClean="0">
                <a:effectLst/>
              </a:rPr>
              <a:t>образования.</a:t>
            </a:r>
            <a:endParaRPr lang="ru-RU" dirty="0">
              <a:effectLst/>
            </a:endParaRPr>
          </a:p>
          <a:p>
            <a:pPr marL="0" indent="0">
              <a:buNone/>
            </a:pPr>
            <a:endParaRPr lang="ru-RU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15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3</a:t>
            </a:r>
            <a:r>
              <a:rPr lang="ru-RU" sz="2800" dirty="0" smtClean="0"/>
              <a:t>. Глобальные </a:t>
            </a:r>
            <a:r>
              <a:rPr lang="ru-RU" sz="2800" dirty="0"/>
              <a:t>и национальные тенденции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>
                <a:effectLst/>
              </a:rPr>
              <a:t>трансформация личности в условиях цифрового общества;</a:t>
            </a:r>
          </a:p>
          <a:p>
            <a:r>
              <a:rPr lang="ru-RU" sz="2800" dirty="0">
                <a:effectLst/>
              </a:rPr>
              <a:t>– формирование навыков 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XXI </a:t>
            </a:r>
            <a:r>
              <a:rPr lang="ru-RU" sz="2800" dirty="0" smtClean="0">
                <a:effectLst/>
              </a:rPr>
              <a:t>века (ключевых междисциплинарных умений): </a:t>
            </a:r>
            <a:r>
              <a:rPr lang="ru-RU" sz="2800" dirty="0">
                <a:effectLst/>
              </a:rPr>
              <a:t>современные технологии и инструменты;</a:t>
            </a:r>
          </a:p>
          <a:p>
            <a:r>
              <a:rPr lang="ru-RU" sz="2800" dirty="0">
                <a:effectLst/>
              </a:rPr>
              <a:t>– современная образовательная среда. </a:t>
            </a:r>
            <a:endParaRPr lang="ru-RU" sz="2800" dirty="0" smtClean="0">
              <a:effectLst/>
            </a:endParaRPr>
          </a:p>
          <a:p>
            <a:r>
              <a:rPr lang="ru-RU" sz="2800" dirty="0" smtClean="0">
                <a:effectLst/>
              </a:rPr>
              <a:t>-модернизация </a:t>
            </a:r>
            <a:r>
              <a:rPr lang="ru-RU" sz="2800" dirty="0">
                <a:effectLst/>
              </a:rPr>
              <a:t>технологий и </a:t>
            </a:r>
            <a:r>
              <a:rPr lang="ru-RU" sz="2800" dirty="0" smtClean="0">
                <a:effectLst/>
              </a:rPr>
              <a:t>систем образования</a:t>
            </a:r>
            <a:endParaRPr lang="ru-RU" sz="2800" dirty="0"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550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4</a:t>
            </a:r>
            <a:r>
              <a:rPr lang="ru-RU" sz="3600" dirty="0" smtClean="0"/>
              <a:t>. Глобальные </a:t>
            </a:r>
            <a:r>
              <a:rPr lang="ru-RU" sz="3600" dirty="0"/>
              <a:t>и национальные тенденции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FFCC66"/>
              </a:buClr>
            </a:pPr>
            <a:r>
              <a:rPr lang="ru-RU" dirty="0">
                <a:solidFill>
                  <a:srgbClr val="FFFFFF"/>
                </a:solidFill>
                <a:effectLst/>
              </a:rPr>
              <a:t>– непрерывное профессиональное развитие педагога в современной образовательной среде;</a:t>
            </a:r>
          </a:p>
          <a:p>
            <a:pPr lvl="0">
              <a:buClr>
                <a:srgbClr val="FFCC66"/>
              </a:buClr>
            </a:pPr>
            <a:r>
              <a:rPr lang="ru-RU" dirty="0">
                <a:solidFill>
                  <a:srgbClr val="FFFFFF"/>
                </a:solidFill>
                <a:effectLst/>
              </a:rPr>
              <a:t>– развитие экосистемы цифрового образования;</a:t>
            </a:r>
          </a:p>
          <a:p>
            <a:pPr lvl="0">
              <a:buClr>
                <a:srgbClr val="FFCC66"/>
              </a:buClr>
            </a:pPr>
            <a:r>
              <a:rPr lang="ru-RU" dirty="0">
                <a:solidFill>
                  <a:srgbClr val="FFFFFF"/>
                </a:solidFill>
                <a:effectLst/>
              </a:rPr>
              <a:t>– цифровые технологии для реализации инклюзивного образования.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20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</a:t>
            </a:r>
            <a:r>
              <a:rPr lang="ru-RU" dirty="0" smtClean="0"/>
              <a:t>. Вызовы «цифровой экономики». Вызов 1.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b="1" dirty="0" smtClean="0"/>
              <a:t>Вызов 1:</a:t>
            </a:r>
            <a:r>
              <a:rPr lang="ru-RU" dirty="0" smtClean="0"/>
              <a:t>  «</a:t>
            </a:r>
            <a:r>
              <a:rPr lang="ru-RU" b="1" dirty="0" smtClean="0">
                <a:effectLst/>
              </a:rPr>
              <a:t>отбрасывать» </a:t>
            </a:r>
            <a:r>
              <a:rPr lang="ru-RU" b="1" dirty="0">
                <a:effectLst/>
              </a:rPr>
              <a:t>лишнюю </a:t>
            </a:r>
            <a:r>
              <a:rPr lang="ru-RU" b="1" dirty="0" smtClean="0">
                <a:effectLst/>
              </a:rPr>
              <a:t>информацию.</a:t>
            </a:r>
            <a:endParaRPr lang="ru-RU" b="1" dirty="0">
              <a:effectLst/>
            </a:endParaRPr>
          </a:p>
          <a:p>
            <a:r>
              <a:rPr lang="ru-RU" dirty="0">
                <a:effectLst/>
              </a:rPr>
              <a:t>Один из главных итогов </a:t>
            </a:r>
            <a:r>
              <a:rPr lang="ru-RU" dirty="0" smtClean="0">
                <a:effectLst/>
              </a:rPr>
              <a:t> </a:t>
            </a:r>
            <a:r>
              <a:rPr lang="ru-RU" dirty="0" err="1">
                <a:effectLst/>
              </a:rPr>
              <a:t>цифровизации</a:t>
            </a:r>
            <a:r>
              <a:rPr lang="ru-RU" dirty="0">
                <a:effectLst/>
              </a:rPr>
              <a:t> — информационный избыток</a:t>
            </a:r>
            <a:r>
              <a:rPr lang="ru-RU" dirty="0" smtClean="0">
                <a:effectLst/>
              </a:rPr>
              <a:t>.</a:t>
            </a:r>
          </a:p>
          <a:p>
            <a:r>
              <a:rPr lang="ru-RU" dirty="0" smtClean="0">
                <a:effectLst/>
              </a:rPr>
              <a:t>Информации так много</a:t>
            </a:r>
            <a:r>
              <a:rPr lang="ru-RU" dirty="0">
                <a:effectLst/>
              </a:rPr>
              <a:t>, что </a:t>
            </a:r>
            <a:r>
              <a:rPr lang="ru-RU" dirty="0" smtClean="0">
                <a:effectLst/>
              </a:rPr>
              <a:t>ключевой навык - умение классифицировать</a:t>
            </a:r>
            <a:r>
              <a:rPr lang="ru-RU" dirty="0">
                <a:effectLst/>
              </a:rPr>
              <a:t>, анализировать и верифицировать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C6CF82-73FA-4AA3-8254-C60328439720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408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1274</TotalTime>
  <Words>1961</Words>
  <Application>Microsoft Office PowerPoint</Application>
  <PresentationFormat>Экран (4:3)</PresentationFormat>
  <Paragraphs>239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5" baseType="lpstr">
      <vt:lpstr>宋体</vt:lpstr>
      <vt:lpstr>Arial</vt:lpstr>
      <vt:lpstr>Calibri</vt:lpstr>
      <vt:lpstr>Tahoma</vt:lpstr>
      <vt:lpstr>Times New Roman</vt:lpstr>
      <vt:lpstr>Wingdings</vt:lpstr>
      <vt:lpstr>Разрез</vt:lpstr>
      <vt:lpstr>Приоритеты, проблемы и тенденции развития исторического образования в современной российской школе</vt:lpstr>
      <vt:lpstr>Образование в современном мире</vt:lpstr>
      <vt:lpstr>Новые общественные условия  и новые образовательные запросы </vt:lpstr>
      <vt:lpstr>Экосистема образования</vt:lpstr>
      <vt:lpstr>1. Ведущие тенденции общественного развития  в информационную эпоху</vt:lpstr>
      <vt:lpstr>2.Глобальные и национальные тенденции</vt:lpstr>
      <vt:lpstr>3. Глобальные и национальные тенденции</vt:lpstr>
      <vt:lpstr>4. Глобальные и национальные тенденции</vt:lpstr>
      <vt:lpstr>1. Вызовы «цифровой экономики». Вызов 1. </vt:lpstr>
      <vt:lpstr> 2. Вызов 2. Проект вместо процесса</vt:lpstr>
      <vt:lpstr>3. Вызов 3. Учить учиться с интересом</vt:lpstr>
      <vt:lpstr>4. Вызов 4: пожизненное образование</vt:lpstr>
      <vt:lpstr>5. Вызов 5: средние — ненужные</vt:lpstr>
      <vt:lpstr>Школьное историческое образование как система</vt:lpstr>
      <vt:lpstr>1. Стратегические приоритеты.  Историческое образование и «цифровая школа»</vt:lpstr>
      <vt:lpstr>2. Информационное общество и мобильное обучение как  глобальная тенденция</vt:lpstr>
      <vt:lpstr>3. «Цифровое поколение» как вызов для системы образования  </vt:lpstr>
      <vt:lpstr>4. «Глобальные дети»</vt:lpstr>
      <vt:lpstr>5. Перспективы  образования – информационные технологии, онлайн-образование</vt:lpstr>
      <vt:lpstr>6. Автор PISA об обучении в цифровую эпоху</vt:lpstr>
      <vt:lpstr>7. Образование в  цифровую эпоху</vt:lpstr>
      <vt:lpstr>8.  Миссия исторического образования - формирования мировоззренческой, ценностно-смысловой сферы обучающихся  в информационном обществе  </vt:lpstr>
      <vt:lpstr> 9.Научно-образовательное пространство</vt:lpstr>
      <vt:lpstr>10.Научное сопровождение трансформации системы общего исторического  образования  в информационном обществе </vt:lpstr>
      <vt:lpstr>11. Информационное общество и содержание образования  </vt:lpstr>
      <vt:lpstr>12. Цифровая школа</vt:lpstr>
      <vt:lpstr>13. Педагогическая  практика и «цифра»  </vt:lpstr>
      <vt:lpstr>14. «Цифровая школа» как российский проект </vt:lpstr>
      <vt:lpstr> Международное сотрудничество в сфере исторического образования как ресурс для развития </vt:lpstr>
      <vt:lpstr>  Международные сравнительные исследованиях уровня и качества образования </vt:lpstr>
      <vt:lpstr>. Ведущие тенденции развития общего исторического образования в России</vt:lpstr>
      <vt:lpstr> Современная модель  общего исторического образования  в контексте ФГОС</vt:lpstr>
      <vt:lpstr>Современная модель общего исторического образования  в контексте ФГОС</vt:lpstr>
      <vt:lpstr>Презентация PowerPoint</vt:lpstr>
      <vt:lpstr>Современная модель исторического образования</vt:lpstr>
      <vt:lpstr>Следствия и проблемы академической модели</vt:lpstr>
      <vt:lpstr>Диагностика академической модели </vt:lpstr>
      <vt:lpstr>Тенденции и модели исторического образования  в России и мире</vt:lpstr>
      <vt:lpstr>Цели  исторического образования  в мировом контексте</vt:lpstr>
      <vt:lpstr>Содержание исторического образования в мировом контексте</vt:lpstr>
      <vt:lpstr>Парадигма исторического образования в ХХ1 в мировом контексте</vt:lpstr>
      <vt:lpstr>Задачи  модернизации системы школьного исторического образования в России в  ХХ1 в.</vt:lpstr>
      <vt:lpstr>Источники, литература</vt:lpstr>
      <vt:lpstr>Источники, литература</vt:lpstr>
      <vt:lpstr>Источники, литература</vt:lpstr>
      <vt:lpstr>Источники, литература</vt:lpstr>
      <vt:lpstr>Источники, литература</vt:lpstr>
      <vt:lpstr>Источники, литература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Евгений</cp:lastModifiedBy>
  <cp:revision>257</cp:revision>
  <cp:lastPrinted>1601-01-01T00:00:00Z</cp:lastPrinted>
  <dcterms:created xsi:type="dcterms:W3CDTF">1601-01-01T00:00:00Z</dcterms:created>
  <dcterms:modified xsi:type="dcterms:W3CDTF">2019-02-28T01:07:08Z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