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288" r:id="rId2"/>
    <p:sldId id="296" r:id="rId3"/>
    <p:sldId id="300" r:id="rId4"/>
    <p:sldId id="297" r:id="rId5"/>
    <p:sldId id="298" r:id="rId6"/>
    <p:sldId id="299" r:id="rId7"/>
    <p:sldId id="301" r:id="rId8"/>
  </p:sldIdLst>
  <p:sldSz cx="9144000" cy="6858000" type="screen4x3"/>
  <p:notesSz cx="6735763" cy="98663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Сидоренкова Мария Евгеньевна" initials="СМЕ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60000"/>
    <a:srgbClr val="FF9393"/>
    <a:srgbClr val="FF99FF"/>
    <a:srgbClr val="009999"/>
    <a:srgbClr val="924104"/>
    <a:srgbClr val="7F2DAD"/>
    <a:srgbClr val="D35203"/>
    <a:srgbClr val="599190"/>
    <a:srgbClr val="003300"/>
    <a:srgbClr val="B26D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9771" autoAdjust="0"/>
  </p:normalViewPr>
  <p:slideViewPr>
    <p:cSldViewPr snapToGrid="0">
      <p:cViewPr varScale="1">
        <p:scale>
          <a:sx n="126" d="100"/>
          <a:sy n="126" d="100"/>
        </p:scale>
        <p:origin x="1170" y="1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12" tIns="45706" rIns="91412" bIns="4570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12" tIns="45706" rIns="91412" bIns="45706" rtlCol="0"/>
          <a:lstStyle>
            <a:lvl1pPr algn="r">
              <a:defRPr sz="1200"/>
            </a:lvl1pPr>
          </a:lstStyle>
          <a:p>
            <a:fld id="{BE2DD1C9-4BB6-422A-8F34-C157EA500BD9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12" tIns="45706" rIns="91412" bIns="4570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12" tIns="45706" rIns="91412" bIns="45706" rtlCol="0" anchor="b"/>
          <a:lstStyle>
            <a:lvl1pPr algn="r">
              <a:defRPr sz="1200"/>
            </a:lvl1pPr>
          </a:lstStyle>
          <a:p>
            <a:fld id="{D5A997E4-EE34-411C-9FF1-22B934EF53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411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19413" cy="493713"/>
          </a:xfrm>
          <a:prstGeom prst="rect">
            <a:avLst/>
          </a:prstGeom>
        </p:spPr>
        <p:txBody>
          <a:bodyPr vert="horz" lIns="91412" tIns="45706" rIns="91412" bIns="45706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12" tIns="45706" rIns="91412" bIns="45706" rtlCol="0"/>
          <a:lstStyle>
            <a:lvl1pPr algn="r">
              <a:defRPr sz="1200"/>
            </a:lvl1pPr>
          </a:lstStyle>
          <a:p>
            <a:fld id="{0FA6239B-F8A0-4F23-80D1-B39AB2E3D3B8}" type="datetimeFigureOut">
              <a:rPr lang="ru-RU" smtClean="0"/>
              <a:t>27.02.2019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12" tIns="45706" rIns="91412" bIns="45706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102" y="4686300"/>
            <a:ext cx="5389563" cy="4440238"/>
          </a:xfrm>
          <a:prstGeom prst="rect">
            <a:avLst/>
          </a:prstGeom>
        </p:spPr>
        <p:txBody>
          <a:bodyPr vert="horz" lIns="91412" tIns="45706" rIns="91412" bIns="45706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371013"/>
            <a:ext cx="2919413" cy="493712"/>
          </a:xfrm>
          <a:prstGeom prst="rect">
            <a:avLst/>
          </a:prstGeom>
        </p:spPr>
        <p:txBody>
          <a:bodyPr vert="horz" lIns="91412" tIns="45706" rIns="91412" bIns="45706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12" tIns="45706" rIns="91412" bIns="45706" rtlCol="0" anchor="b"/>
          <a:lstStyle>
            <a:lvl1pPr algn="r">
              <a:defRPr sz="1200"/>
            </a:lvl1pPr>
          </a:lstStyle>
          <a:p>
            <a:fld id="{F4A78DD5-749B-4D8D-947F-D0DE3BEEF2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3044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845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725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581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094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467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750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137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867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246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897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639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328" b="31717"/>
          <a:stretch/>
        </p:blipFill>
        <p:spPr>
          <a:xfrm flipH="1">
            <a:off x="-2" y="0"/>
            <a:ext cx="4492487" cy="685800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542" b="31717"/>
          <a:stretch/>
        </p:blipFill>
        <p:spPr>
          <a:xfrm flipH="1">
            <a:off x="1094509" y="0"/>
            <a:ext cx="8049491" cy="68580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t>2/27/2019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465729"/>
            <a:ext cx="7886701" cy="4711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91547"/>
            <a:ext cx="7886699" cy="9778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и по запросу кремль аполлинарий"/>
          <p:cNvPicPr>
            <a:picLocks noChangeAspect="1" noChangeArrowheads="1"/>
          </p:cNvPicPr>
          <p:nvPr/>
        </p:nvPicPr>
        <p:blipFill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risscrossEtching/>
                    </a14:imgEffect>
                    <a14:imgEffect>
                      <a14:brightnessContrast bright="8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7388"/>
          <a:stretch/>
        </p:blipFill>
        <p:spPr bwMode="auto">
          <a:xfrm>
            <a:off x="0" y="733256"/>
            <a:ext cx="9144000" cy="5381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Похожее изображени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742950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10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7207" y="5174071"/>
            <a:ext cx="1581024" cy="627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 descr="Похожее изображени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9144000" cy="742950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</p:pic>
      <p:sp>
        <p:nvSpPr>
          <p:cNvPr id="4" name="Прямоугольник 3"/>
          <p:cNvSpPr/>
          <p:nvPr/>
        </p:nvSpPr>
        <p:spPr>
          <a:xfrm>
            <a:off x="403167" y="973352"/>
            <a:ext cx="833766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endParaRPr lang="ru-RU" sz="2800" b="1" i="1" dirty="0" smtClean="0">
              <a:ln w="1905"/>
              <a:solidFill>
                <a:srgbClr val="009999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aramond" panose="02020404030301010803" pitchFamily="18" charset="0"/>
            </a:endParaRPr>
          </a:p>
          <a:p>
            <a:pPr algn="ctr"/>
            <a:r>
              <a:rPr lang="ru-RU" sz="2800" dirty="0">
                <a:solidFill>
                  <a:srgbClr val="002060"/>
                </a:solidFill>
              </a:rPr>
              <a:t>Варианты преподавания курсов </a:t>
            </a:r>
            <a:r>
              <a:rPr lang="ru-RU" sz="2800" dirty="0" smtClean="0">
                <a:solidFill>
                  <a:srgbClr val="002060"/>
                </a:solidFill>
              </a:rPr>
              <a:t>истории </a:t>
            </a:r>
          </a:p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по </a:t>
            </a:r>
            <a:r>
              <a:rPr lang="ru-RU" sz="2800" dirty="0">
                <a:solidFill>
                  <a:srgbClr val="002060"/>
                </a:solidFill>
              </a:rPr>
              <a:t>линейной системе изучения </a:t>
            </a:r>
          </a:p>
          <a:p>
            <a:pPr algn="ctr"/>
            <a:r>
              <a:rPr lang="ru-RU" sz="2800" dirty="0">
                <a:solidFill>
                  <a:srgbClr val="002060"/>
                </a:solidFill>
              </a:rPr>
              <a:t>в 10-11 </a:t>
            </a:r>
            <a:r>
              <a:rPr lang="ru-RU" sz="2800" dirty="0" err="1" smtClean="0">
                <a:solidFill>
                  <a:srgbClr val="002060"/>
                </a:solidFill>
              </a:rPr>
              <a:t>кл</a:t>
            </a:r>
            <a:r>
              <a:rPr lang="ru-RU" sz="2800" dirty="0" smtClean="0">
                <a:solidFill>
                  <a:srgbClr val="002060"/>
                </a:solidFill>
              </a:rPr>
              <a:t>.</a:t>
            </a:r>
            <a:endParaRPr lang="ru-RU" sz="2800" i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aramond" panose="02020404030301010803" pitchFamily="18" charset="0"/>
            </a:endParaRPr>
          </a:p>
          <a:p>
            <a:pPr lvl="0" algn="r"/>
            <a:endParaRPr lang="ru-RU" sz="2800" b="1" i="1" dirty="0" smtClean="0">
              <a:ln w="1905"/>
              <a:solidFill>
                <a:srgbClr val="009999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aramond" panose="02020404030301010803" pitchFamily="18" charset="0"/>
            </a:endParaRPr>
          </a:p>
          <a:p>
            <a:pPr lvl="0" algn="r"/>
            <a:r>
              <a:rPr lang="ru-RU" sz="2800" b="1" i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aramond" panose="02020404030301010803" pitchFamily="18" charset="0"/>
              </a:rPr>
              <a:t>О.Н. Журавлева, </a:t>
            </a:r>
          </a:p>
          <a:p>
            <a:pPr lvl="0" algn="r"/>
            <a:r>
              <a:rPr lang="ru-RU" sz="2800" b="1" i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aramond" panose="02020404030301010803" pitchFamily="18" charset="0"/>
              </a:rPr>
              <a:t>доктор педагогических наук, заведующий кафедрой социального </a:t>
            </a:r>
            <a:r>
              <a:rPr lang="ru-RU" sz="2800" b="1" i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aramond" panose="02020404030301010803" pitchFamily="18" charset="0"/>
              </a:rPr>
              <a:t>образовния</a:t>
            </a:r>
            <a:r>
              <a:rPr lang="ru-RU" sz="2800" b="1" i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aramond" panose="02020404030301010803" pitchFamily="18" charset="0"/>
              </a:rPr>
              <a:t>, профессор СПб АППО</a:t>
            </a:r>
            <a:endParaRPr lang="ru-RU" sz="2800" b="1" i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3463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1654" y="565867"/>
            <a:ext cx="7886699" cy="2260460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>
                <a:solidFill>
                  <a:srgbClr val="C00000"/>
                </a:solidFill>
              </a:rPr>
              <a:t/>
            </a:r>
            <a:br>
              <a:rPr lang="ru-RU" dirty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  <a:latin typeface="Cambria" panose="02040503050406030204" pitchFamily="18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Cambria" panose="02040503050406030204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Cambria" panose="02040503050406030204" pitchFamily="18" charset="0"/>
              </a:rPr>
              <a:t> </a:t>
            </a:r>
            <a:r>
              <a:rPr lang="ru-RU" dirty="0">
                <a:solidFill>
                  <a:srgbClr val="C00000"/>
                </a:solidFill>
                <a:latin typeface="Cambria" panose="02040503050406030204" pitchFamily="18" charset="0"/>
              </a:rPr>
              <a:t/>
            </a:r>
            <a:br>
              <a:rPr lang="ru-RU" dirty="0">
                <a:solidFill>
                  <a:srgbClr val="C00000"/>
                </a:solidFill>
                <a:latin typeface="Cambria" panose="02040503050406030204" pitchFamily="18" charset="0"/>
              </a:rPr>
            </a:br>
            <a:endParaRPr lang="ru-RU" i="1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8120" y="230089"/>
            <a:ext cx="8945880" cy="6324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ПООП СОО: место учебных предметов История, Россия в мире 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Предмет «История» изучается на уровне среднего общего образования в качестве учебного предмета </a:t>
            </a:r>
            <a:r>
              <a:rPr lang="ru-RU" u="sng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 </a:t>
            </a:r>
            <a:r>
              <a:rPr lang="ru-RU" b="1" u="sng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10–11-х</a:t>
            </a:r>
            <a:r>
              <a:rPr lang="ru-RU" u="sng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классах. 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- Структурно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предмет «История»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на базовом уровне включает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учебные курсы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по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всеобщей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(Новейшей) истории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 отечественной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истории периода 1914–2012 гг. —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История России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».</a:t>
            </a: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Предмет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«История» на углубленном уровне включает в себя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расширенное содержание «Истории»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на базовом уровне, а также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повторительно-обобщающий курс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«История России до 1914 года», направленный на подготовку к итоговой аттестации и вступительным испытаниям в вузы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indent="450215" algn="just">
              <a:lnSpc>
                <a:spcPct val="150000"/>
              </a:lnSpc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«Россия в мире»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изучается на базовом уровне и включает в себя обязательный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учебный курс «Россия в мире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также возможные элективные курсы, разработанные в его развитие по выбору образовательной организации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Курс «Россия в мире» в части истории Новейшего времени совпадает по содержанию с курсом «История» (базовый уровень).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99635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81000" y="618709"/>
            <a:ext cx="85344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примерном учебном плане ООП СОО для 10 – 11 классов в предметной области «Общественные науки» указаны два обязательных для изучения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базовом уровне самостоятельных учебных предмета – </a:t>
            </a:r>
            <a:endParaRPr lang="ru-RU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«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История», «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Россия в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мире». </a:t>
            </a:r>
          </a:p>
          <a:p>
            <a:endParaRPr lang="ru-RU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Изучается </a:t>
            </a:r>
            <a:r>
              <a:rPr lang="ru-RU" sz="24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один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из этих предметов. </a:t>
            </a:r>
            <a:endParaRPr lang="ru-RU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Базовый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уровень: 140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часов за два года (70/70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по курсам примерно 1 к 3.</a:t>
            </a:r>
          </a:p>
          <a:p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65718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1654" y="565867"/>
            <a:ext cx="7886699" cy="2260460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>
                <a:solidFill>
                  <a:srgbClr val="C00000"/>
                </a:solidFill>
              </a:rPr>
              <a:t/>
            </a:r>
            <a:br>
              <a:rPr lang="ru-RU" dirty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  <a:latin typeface="Cambria" panose="02040503050406030204" pitchFamily="18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Cambria" panose="02040503050406030204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Cambria" panose="02040503050406030204" pitchFamily="18" charset="0"/>
              </a:rPr>
              <a:t> </a:t>
            </a:r>
            <a:r>
              <a:rPr lang="ru-RU" dirty="0">
                <a:solidFill>
                  <a:srgbClr val="C00000"/>
                </a:solidFill>
                <a:latin typeface="Cambria" panose="02040503050406030204" pitchFamily="18" charset="0"/>
              </a:rPr>
              <a:t/>
            </a:r>
            <a:br>
              <a:rPr lang="ru-RU" dirty="0">
                <a:solidFill>
                  <a:srgbClr val="C00000"/>
                </a:solidFill>
                <a:latin typeface="Cambria" panose="02040503050406030204" pitchFamily="18" charset="0"/>
              </a:rPr>
            </a:br>
            <a:endParaRPr lang="ru-RU" i="1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9798139"/>
              </p:ext>
            </p:extLst>
          </p:nvPr>
        </p:nvGraphicFramePr>
        <p:xfrm>
          <a:off x="313745" y="1511216"/>
          <a:ext cx="8564880" cy="34036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72909">
                  <a:extLst>
                    <a:ext uri="{9D8B030D-6E8A-4147-A177-3AD203B41FA5}">
                      <a16:colId xmlns:a16="http://schemas.microsoft.com/office/drawing/2014/main" val="2792800827"/>
                    </a:ext>
                  </a:extLst>
                </a:gridCol>
                <a:gridCol w="4291971">
                  <a:extLst>
                    <a:ext uri="{9D8B030D-6E8A-4147-A177-3AD203B41FA5}">
                      <a16:colId xmlns:a16="http://schemas.microsoft.com/office/drawing/2014/main" val="3067156235"/>
                    </a:ext>
                  </a:extLst>
                </a:gridCol>
              </a:tblGrid>
              <a:tr h="340368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10 класс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Структурно </a:t>
                      </a:r>
                      <a:r>
                        <a:rPr lang="ru-RU" sz="2000" dirty="0">
                          <a:effectLst/>
                        </a:rPr>
                        <a:t>предмет «История» на базовом уровне включает учебные курсы по </a:t>
                      </a:r>
                      <a:endParaRPr lang="ru-RU" sz="2000" dirty="0" smtClean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- всеобщей </a:t>
                      </a:r>
                      <a:r>
                        <a:rPr lang="ru-RU" sz="2000" dirty="0">
                          <a:effectLst/>
                        </a:rPr>
                        <a:t>(Новейшей) истории и </a:t>
                      </a:r>
                      <a:endParaRPr lang="ru-RU" sz="2000" dirty="0" smtClean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- истории России</a:t>
                      </a:r>
                      <a:r>
                        <a:rPr lang="ru-RU" sz="2000" baseline="0" dirty="0" smtClean="0">
                          <a:effectLst/>
                        </a:rPr>
                        <a:t> </a:t>
                      </a:r>
                      <a:r>
                        <a:rPr lang="ru-RU" sz="2000" dirty="0" smtClean="0">
                          <a:effectLst/>
                        </a:rPr>
                        <a:t>1914-2012 </a:t>
                      </a:r>
                      <a:r>
                        <a:rPr lang="ru-RU" sz="2000" dirty="0">
                          <a:effectLst/>
                        </a:rPr>
                        <a:t>гг. 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58" marR="5575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11 класс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20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</a:rPr>
                        <a:t>«</a:t>
                      </a:r>
                      <a:r>
                        <a:rPr lang="ru-RU" sz="2000" dirty="0">
                          <a:effectLst/>
                        </a:rPr>
                        <a:t>Россия в мире</a:t>
                      </a:r>
                      <a:r>
                        <a:rPr lang="ru-RU" sz="2000" dirty="0" smtClean="0">
                          <a:effectLst/>
                        </a:rPr>
                        <a:t>»: может </a:t>
                      </a:r>
                      <a:r>
                        <a:rPr lang="ru-RU" sz="2000" dirty="0">
                          <a:effectLst/>
                        </a:rPr>
                        <a:t>быть выбран вместо предмета «История» на базовом </a:t>
                      </a:r>
                      <a:r>
                        <a:rPr lang="ru-RU" sz="2000" dirty="0" smtClean="0">
                          <a:effectLst/>
                        </a:rPr>
                        <a:t>уровне</a:t>
                      </a:r>
                      <a:endParaRPr lang="ru-RU" sz="2000" dirty="0"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758" marR="55758" marT="0" marB="0"/>
                </a:tc>
                <a:extLst>
                  <a:ext uri="{0D108BD9-81ED-4DB2-BD59-A6C34878D82A}">
                    <a16:rowId xmlns:a16="http://schemas.microsoft.com/office/drawing/2014/main" val="2444684535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13745" y="142325"/>
            <a:ext cx="35549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Вариант 1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sz="2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базовый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уровень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07754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1654" y="565867"/>
            <a:ext cx="7886699" cy="2260460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/>
            </a:r>
            <a:br>
              <a:rPr lang="ru-RU" dirty="0" smtClean="0">
                <a:solidFill>
                  <a:srgbClr val="C00000"/>
                </a:solidFill>
              </a:rPr>
            </a:br>
            <a:r>
              <a:rPr lang="ru-RU" dirty="0">
                <a:solidFill>
                  <a:srgbClr val="C00000"/>
                </a:solidFill>
              </a:rPr>
              <a:t/>
            </a:r>
            <a:br>
              <a:rPr lang="ru-RU" dirty="0">
                <a:solidFill>
                  <a:srgbClr val="C00000"/>
                </a:solidFill>
              </a:rPr>
            </a:br>
            <a:r>
              <a:rPr lang="ru-RU" dirty="0" smtClean="0">
                <a:solidFill>
                  <a:srgbClr val="C00000"/>
                </a:solidFill>
                <a:latin typeface="Cambria" panose="02040503050406030204" pitchFamily="18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Cambria" panose="02040503050406030204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Cambria" panose="02040503050406030204" pitchFamily="18" charset="0"/>
              </a:rPr>
              <a:t> </a:t>
            </a:r>
            <a:r>
              <a:rPr lang="ru-RU" dirty="0">
                <a:solidFill>
                  <a:srgbClr val="C00000"/>
                </a:solidFill>
                <a:latin typeface="Cambria" panose="02040503050406030204" pitchFamily="18" charset="0"/>
              </a:rPr>
              <a:t/>
            </a:r>
            <a:br>
              <a:rPr lang="ru-RU" dirty="0">
                <a:solidFill>
                  <a:srgbClr val="C00000"/>
                </a:solidFill>
                <a:latin typeface="Cambria" panose="02040503050406030204" pitchFamily="18" charset="0"/>
              </a:rPr>
            </a:br>
            <a:endParaRPr lang="ru-RU" i="1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0864756"/>
              </p:ext>
            </p:extLst>
          </p:nvPr>
        </p:nvGraphicFramePr>
        <p:xfrm>
          <a:off x="297181" y="1112728"/>
          <a:ext cx="8747760" cy="43431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827817">
                  <a:extLst>
                    <a:ext uri="{9D8B030D-6E8A-4147-A177-3AD203B41FA5}">
                      <a16:colId xmlns:a16="http://schemas.microsoft.com/office/drawing/2014/main" val="1734272728"/>
                    </a:ext>
                  </a:extLst>
                </a:gridCol>
                <a:gridCol w="3919943">
                  <a:extLst>
                    <a:ext uri="{9D8B030D-6E8A-4147-A177-3AD203B41FA5}">
                      <a16:colId xmlns:a16="http://schemas.microsoft.com/office/drawing/2014/main" val="1744813475"/>
                    </a:ext>
                  </a:extLst>
                </a:gridCol>
              </a:tblGrid>
              <a:tr h="43431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</a:rPr>
                        <a:t>10 класс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5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effectLst/>
                        </a:rPr>
                        <a:t>Учебные </a:t>
                      </a:r>
                      <a:r>
                        <a:rPr lang="ru-RU" sz="1500" dirty="0">
                          <a:effectLst/>
                        </a:rPr>
                        <a:t>курсы по всеобщей (Новейшей) истории и истории России 1914-2012 гг. </a:t>
                      </a:r>
                      <a:r>
                        <a:rPr lang="ru-RU" sz="1500" dirty="0" smtClean="0">
                          <a:effectLst/>
                        </a:rPr>
                        <a:t>(</a:t>
                      </a:r>
                      <a:r>
                        <a:rPr lang="ru-RU" sz="900" dirty="0" smtClean="0">
                          <a:effectLst/>
                        </a:rPr>
                        <a:t>расширенное содержание )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n w="9525" cap="rnd" cmpd="sng" algn="ctr">
                            <a:solidFill>
                              <a:srgbClr val="4F81BD"/>
                            </a:solidFill>
                            <a:prstDash val="solid"/>
                            <a:bevel/>
                          </a:ln>
                          <a:effectLst/>
                        </a:rPr>
                        <a:t>        </a:t>
                      </a:r>
                      <a:endParaRPr lang="ru-RU" sz="900" dirty="0">
                        <a:effectLst/>
                      </a:endParaRPr>
                    </a:p>
                    <a:p>
                      <a:pPr marL="683895" algn="just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             </a:t>
                      </a:r>
                      <a:endParaRPr lang="ru-RU" sz="900" dirty="0">
                        <a:effectLst/>
                      </a:endParaRPr>
                    </a:p>
                    <a:p>
                      <a:pPr marL="685800" algn="just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674" marR="55674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11 класс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300" dirty="0" smtClean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Предмет </a:t>
                      </a:r>
                      <a:r>
                        <a:rPr lang="ru-RU" sz="1300" dirty="0">
                          <a:effectLst/>
                        </a:rPr>
                        <a:t>«История» на углубленном </a:t>
                      </a:r>
                      <a:r>
                        <a:rPr lang="ru-RU" sz="1300" dirty="0" smtClean="0">
                          <a:effectLst/>
                        </a:rPr>
                        <a:t>уровне: </a:t>
                      </a:r>
                      <a:endParaRPr lang="ru-RU" sz="9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-  </a:t>
                      </a:r>
                      <a:r>
                        <a:rPr lang="ru-RU" sz="1300" dirty="0">
                          <a:effectLst/>
                        </a:rPr>
                        <a:t>повторительно-обобщающий курс «История России до 1914 года», направленный на подготовку к итоговой аттестации и вступительным испытаниям в ВУЗы.</a:t>
                      </a:r>
                      <a:endParaRPr lang="ru-RU" sz="900" dirty="0"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 smtClean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 smtClean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 smtClean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 smtClean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 smtClean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 smtClean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 smtClean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Борисов Н.С</a:t>
                      </a:r>
                      <a:r>
                        <a:rPr lang="ru-RU" sz="1000" dirty="0">
                          <a:effectLst/>
                        </a:rPr>
                        <a:t>., </a:t>
                      </a:r>
                      <a:r>
                        <a:rPr lang="ru-RU" sz="1000" dirty="0" err="1">
                          <a:effectLst/>
                        </a:rPr>
                        <a:t>Левандовский</a:t>
                      </a:r>
                      <a:r>
                        <a:rPr lang="ru-RU" sz="1000" dirty="0">
                          <a:effectLst/>
                        </a:rPr>
                        <a:t> А. А</a:t>
                      </a:r>
                      <a:r>
                        <a:rPr lang="ru-RU" sz="1000" dirty="0" smtClean="0">
                          <a:effectLst/>
                        </a:rPr>
                        <a:t>.</a:t>
                      </a:r>
                      <a:r>
                        <a:rPr lang="ru-RU" sz="900" baseline="0" dirty="0" smtClean="0">
                          <a:effectLst/>
                        </a:rPr>
                        <a:t> </a:t>
                      </a:r>
                      <a:r>
                        <a:rPr lang="ru-RU" sz="1000" dirty="0" smtClean="0">
                          <a:effectLst/>
                        </a:rPr>
                        <a:t>/ </a:t>
                      </a:r>
                      <a:r>
                        <a:rPr lang="ru-RU" sz="1000" dirty="0">
                          <a:effectLst/>
                        </a:rPr>
                        <a:t>Под ред. </a:t>
                      </a:r>
                      <a:r>
                        <a:rPr lang="ru-RU" sz="1000" dirty="0" smtClean="0">
                          <a:effectLst/>
                        </a:rPr>
                        <a:t>С.П. Карпова.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История</a:t>
                      </a:r>
                      <a:r>
                        <a:rPr lang="ru-RU" sz="1000" dirty="0">
                          <a:effectLst/>
                        </a:rPr>
                        <a:t>. 11 класс. Учебное пособие. </a:t>
                      </a:r>
                      <a:r>
                        <a:rPr lang="ru-RU" sz="1000" dirty="0" smtClean="0">
                          <a:effectLst/>
                        </a:rPr>
                        <a:t>Углублённый </a:t>
                      </a:r>
                      <a:r>
                        <a:rPr lang="ru-RU" sz="1000" dirty="0">
                          <a:effectLst/>
                        </a:rPr>
                        <a:t>уровень. В 2-х частях.</a:t>
                      </a:r>
                      <a:endParaRPr lang="ru-RU" sz="900" dirty="0"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5674" marR="55674" marT="0" marB="0"/>
                </a:tc>
                <a:extLst>
                  <a:ext uri="{0D108BD9-81ED-4DB2-BD59-A6C34878D82A}">
                    <a16:rowId xmlns:a16="http://schemas.microsoft.com/office/drawing/2014/main" val="2620307281"/>
                  </a:ext>
                </a:extLst>
              </a:tr>
            </a:tbl>
          </a:graphicData>
        </a:graphic>
      </p:graphicFrame>
      <p:pic>
        <p:nvPicPr>
          <p:cNvPr id="4" name="Рисунок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941" y="2052238"/>
            <a:ext cx="1437440" cy="1943735"/>
          </a:xfrm>
          <a:prstGeom prst="rect">
            <a:avLst/>
          </a:prstGeom>
          <a:ln>
            <a:solidFill>
              <a:schemeClr val="tx1"/>
            </a:solidFill>
            <a:prstDash val="solid"/>
          </a:ln>
        </p:spPr>
      </p:pic>
      <p:pic>
        <p:nvPicPr>
          <p:cNvPr id="5" name="Рисунок 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6097" y="2423161"/>
            <a:ext cx="1490063" cy="2040012"/>
          </a:xfrm>
          <a:prstGeom prst="rect">
            <a:avLst/>
          </a:prstGeom>
          <a:ln>
            <a:solidFill>
              <a:schemeClr val="tx1"/>
            </a:solidFill>
            <a:prstDash val="solid"/>
          </a:ln>
        </p:spPr>
      </p:pic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9249677"/>
              </p:ext>
            </p:extLst>
          </p:nvPr>
        </p:nvGraphicFramePr>
        <p:xfrm>
          <a:off x="3744876" y="3079100"/>
          <a:ext cx="1200504" cy="180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Acrobat Document" r:id="rId5" imgW="3857498" imgH="5943510" progId="Acrobat.Document.11">
                  <p:embed/>
                </p:oleObj>
              </mc:Choice>
              <mc:Fallback>
                <p:oleObj name="Acrobat Document" r:id="rId5" imgW="3857498" imgH="5943510" progId="Acrobat.Document.11">
                  <p:embed/>
                  <p:pic>
                    <p:nvPicPr>
                      <p:cNvPr id="18" name="Объект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4876" y="3079100"/>
                        <a:ext cx="1200504" cy="18070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Рисунок 6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7925" y="2565350"/>
            <a:ext cx="1181337" cy="1615676"/>
          </a:xfrm>
          <a:prstGeom prst="rect">
            <a:avLst/>
          </a:prstGeom>
          <a:ln>
            <a:solidFill>
              <a:schemeClr val="tx1"/>
            </a:solidFill>
            <a:prstDash val="solid"/>
          </a:ln>
        </p:spPr>
      </p:pic>
      <p:sp>
        <p:nvSpPr>
          <p:cNvPr id="8" name="Прямоугольник 7"/>
          <p:cNvSpPr/>
          <p:nvPr/>
        </p:nvSpPr>
        <p:spPr>
          <a:xfrm>
            <a:off x="407090" y="368088"/>
            <a:ext cx="59422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Вариант 2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углубленный уровень по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ФГОС СОО 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0006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0510" y="267030"/>
            <a:ext cx="8492490" cy="1234289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2700" b="1" dirty="0"/>
              <a:t/>
            </a:r>
            <a:br>
              <a:rPr lang="ru-RU" sz="2700" b="1" dirty="0"/>
            </a:b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</a:t>
            </a: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базовый </a:t>
            </a: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</a:t>
            </a: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изучения истории в 10-11 </a:t>
            </a:r>
            <a:r>
              <a:rPr lang="ru-RU" sz="27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</a:t>
            </a: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позволит уделить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событиям XX-XXI вв., которые тематически составляют 50 % заданий ЕГЭ и традиционно вызывают затруднения у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учащихся. Повторительно-обобщающий модуль для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угл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–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элективы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проекты и т.п.) 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5760" y="1743488"/>
            <a:ext cx="8610600" cy="48325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классе изучается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всеобщая история и история России в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хронологических рамках 1914 – 1945 гг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11 классе - в хронологических рамках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1945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2018 г. </a:t>
            </a:r>
          </a:p>
          <a:p>
            <a:pPr marL="0" indent="0">
              <a:buNone/>
            </a:pPr>
            <a:r>
              <a:rPr lang="ru-RU" dirty="0" smtClean="0"/>
              <a:t>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3158" y="3299460"/>
            <a:ext cx="1584721" cy="2089599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0050" y="4191000"/>
            <a:ext cx="1665209" cy="2251339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485" y="3367014"/>
            <a:ext cx="1620203" cy="2104145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5523" y="4335780"/>
            <a:ext cx="1603057" cy="2106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9555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9130" y="558949"/>
            <a:ext cx="7886701" cy="471123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32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углубленном уровне</a:t>
            </a:r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учебный предмет «История» в 10 – 11 классах изучается в объеме 280 часов за два года (140/140</a:t>
            </a: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0" indent="0">
              <a:buNone/>
            </a:pPr>
            <a:endParaRPr lang="ru-RU" sz="3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Вариант:</a:t>
            </a:r>
            <a:endParaRPr 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10 классе на углубленном уровне учебный предмет «История» включает в себя расширенное содержание базового уровня в рамках хронологического периода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1914 г.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11 классе – повторительно-обобщающий курс «История  России до 1914 года», направленный на подготовку к государственной итоговой аттестации и вступительным испытаниям в организации высшего образования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30073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3126</TotalTime>
  <Words>368</Words>
  <Application>Microsoft Office PowerPoint</Application>
  <PresentationFormat>Экран (4:3)</PresentationFormat>
  <Paragraphs>70</Paragraphs>
  <Slides>7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5" baseType="lpstr">
      <vt:lpstr>Arial</vt:lpstr>
      <vt:lpstr>Calibri</vt:lpstr>
      <vt:lpstr>Calibri Light</vt:lpstr>
      <vt:lpstr>Cambria</vt:lpstr>
      <vt:lpstr>Garamond</vt:lpstr>
      <vt:lpstr>Times New Roman</vt:lpstr>
      <vt:lpstr>Office Theme</vt:lpstr>
      <vt:lpstr>Acrobat Document</vt:lpstr>
      <vt:lpstr>Презентация PowerPoint</vt:lpstr>
      <vt:lpstr>      </vt:lpstr>
      <vt:lpstr>Презентация PowerPoint</vt:lpstr>
      <vt:lpstr>      </vt:lpstr>
      <vt:lpstr>      </vt:lpstr>
      <vt:lpstr>   Вариант 3 : базовый уровень изучения истории в 10-11 кл. (больше времени позволит уделить событиям XX-XXI вв., которые тематически составляют 50 % заданий ЕГЭ и традиционно вызывают затруднения у учащихся. Повторительно-обобщающий модуль для угл. – элективы, проекты и т.п.)   </vt:lpstr>
      <vt:lpstr>Презентация PowerPoint</vt:lpstr>
    </vt:vector>
  </TitlesOfParts>
  <Company>PJSC "New Engineering Technologies"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User</cp:lastModifiedBy>
  <cp:revision>559</cp:revision>
  <cp:lastPrinted>2018-01-24T10:39:44Z</cp:lastPrinted>
  <dcterms:created xsi:type="dcterms:W3CDTF">2016-11-18T14:12:19Z</dcterms:created>
  <dcterms:modified xsi:type="dcterms:W3CDTF">2019-02-27T07:27:14Z</dcterms:modified>
</cp:coreProperties>
</file>