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1"/>
  </p:sldMasterIdLst>
  <p:notesMasterIdLst>
    <p:notesMasterId r:id="rId36"/>
  </p:notesMasterIdLst>
  <p:sldIdLst>
    <p:sldId id="256" r:id="rId2"/>
    <p:sldId id="262" r:id="rId3"/>
    <p:sldId id="257" r:id="rId4"/>
    <p:sldId id="263" r:id="rId5"/>
    <p:sldId id="442" r:id="rId6"/>
    <p:sldId id="353" r:id="rId7"/>
    <p:sldId id="433" r:id="rId8"/>
    <p:sldId id="274" r:id="rId9"/>
    <p:sldId id="264" r:id="rId10"/>
    <p:sldId id="265" r:id="rId11"/>
    <p:sldId id="266" r:id="rId12"/>
    <p:sldId id="267" r:id="rId13"/>
    <p:sldId id="258" r:id="rId14"/>
    <p:sldId id="268" r:id="rId15"/>
    <p:sldId id="269" r:id="rId16"/>
    <p:sldId id="278" r:id="rId17"/>
    <p:sldId id="270" r:id="rId18"/>
    <p:sldId id="271" r:id="rId19"/>
    <p:sldId id="272" r:id="rId20"/>
    <p:sldId id="273" r:id="rId21"/>
    <p:sldId id="259" r:id="rId22"/>
    <p:sldId id="260" r:id="rId23"/>
    <p:sldId id="312" r:id="rId24"/>
    <p:sldId id="399" r:id="rId25"/>
    <p:sldId id="400" r:id="rId26"/>
    <p:sldId id="395" r:id="rId27"/>
    <p:sldId id="410" r:id="rId28"/>
    <p:sldId id="396" r:id="rId29"/>
    <p:sldId id="394" r:id="rId30"/>
    <p:sldId id="397" r:id="rId31"/>
    <p:sldId id="430" r:id="rId32"/>
    <p:sldId id="441" r:id="rId33"/>
    <p:sldId id="279" r:id="rId34"/>
    <p:sldId id="27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74"/>
  </p:normalViewPr>
  <p:slideViewPr>
    <p:cSldViewPr>
      <p:cViewPr>
        <p:scale>
          <a:sx n="118" d="100"/>
          <a:sy n="118" d="100"/>
        </p:scale>
        <p:origin x="-143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0BD8C1-720B-4196-90C5-E300F50B8D0F}" type="doc">
      <dgm:prSet loTypeId="urn:microsoft.com/office/officeart/2005/8/layout/radial5" loCatId="cycle" qsTypeId="urn:microsoft.com/office/officeart/2005/8/quickstyle/simple1" qsCatId="simple" csTypeId="urn:microsoft.com/office/officeart/2005/8/colors/accent1_1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ru-RU"/>
        </a:p>
      </dgm:t>
    </dgm:pt>
    <dgm:pt modelId="{C568633B-9582-4EA2-93FF-70613E9ECE56}">
      <dgm:prSet phldrT="[Текст]" custT="1"/>
      <dgm:spPr>
        <a:solidFill>
          <a:srgbClr val="00B0F0"/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ctr">
            <a:spcAft>
              <a:spcPts val="0"/>
            </a:spcAft>
          </a:pPr>
          <a:r>
            <a:rPr lang="ru-RU" sz="2000" b="1" dirty="0"/>
            <a:t>Тема урока</a:t>
          </a:r>
        </a:p>
      </dgm:t>
    </dgm:pt>
    <dgm:pt modelId="{9613385C-4B46-458E-9E7B-FEFCFBA8ADF6}" type="parTrans" cxnId="{DAC190E4-1A3D-463C-873D-D9A1F26D6846}">
      <dgm:prSet/>
      <dgm:spPr/>
      <dgm:t>
        <a:bodyPr/>
        <a:lstStyle/>
        <a:p>
          <a:pPr algn="ctr"/>
          <a:endParaRPr lang="ru-RU"/>
        </a:p>
      </dgm:t>
    </dgm:pt>
    <dgm:pt modelId="{1A70C435-9DB8-44DF-8D14-FA16D3DBC9FC}" type="sibTrans" cxnId="{DAC190E4-1A3D-463C-873D-D9A1F26D6846}">
      <dgm:prSet/>
      <dgm:spPr/>
      <dgm:t>
        <a:bodyPr/>
        <a:lstStyle/>
        <a:p>
          <a:pPr algn="ctr"/>
          <a:endParaRPr lang="ru-RU"/>
        </a:p>
      </dgm:t>
    </dgm:pt>
    <dgm:pt modelId="{3C134881-B061-4684-8C03-E7F0F02A41AF}">
      <dgm:prSet phldrT="[Текст]" custT="1"/>
      <dgm:spPr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  <a:sp3d>
          <a:bevelT w="190500" h="38100"/>
        </a:sp3d>
      </dgm:spPr>
      <dgm:t>
        <a:bodyPr/>
        <a:lstStyle/>
        <a:p>
          <a:pPr algn="ctr"/>
          <a:r>
            <a:rPr lang="ru-RU" sz="1400" b="1" dirty="0"/>
            <a:t>Учебник</a:t>
          </a:r>
        </a:p>
      </dgm:t>
    </dgm:pt>
    <dgm:pt modelId="{DC966213-F0CF-4AB9-81FC-826E560FF1E2}" type="parTrans" cxnId="{A2740E73-EA22-44D5-9CBD-E05CF06A6A0E}">
      <dgm:prSet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pPr algn="ctr"/>
          <a:endParaRPr lang="ru-RU"/>
        </a:p>
      </dgm:t>
    </dgm:pt>
    <dgm:pt modelId="{ECFA36CB-3180-4975-842E-90A204E80090}" type="sibTrans" cxnId="{A2740E73-EA22-44D5-9CBD-E05CF06A6A0E}">
      <dgm:prSet/>
      <dgm:spPr/>
      <dgm:t>
        <a:bodyPr/>
        <a:lstStyle/>
        <a:p>
          <a:pPr algn="ctr"/>
          <a:endParaRPr lang="ru-RU"/>
        </a:p>
      </dgm:t>
    </dgm:pt>
    <dgm:pt modelId="{7135F655-98B8-4F35-848B-A5957136232E}">
      <dgm:prSet phldrT="[Текст]" custT="1"/>
      <dgm:spPr>
        <a:solidFill>
          <a:srgbClr val="92D050"/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  <a:sp3d>
          <a:bevelT w="190500" h="38100"/>
        </a:sp3d>
      </dgm:spPr>
      <dgm:t>
        <a:bodyPr/>
        <a:lstStyle/>
        <a:p>
          <a:pPr algn="ctr"/>
          <a:r>
            <a:rPr lang="ru-RU" sz="1400" b="1" dirty="0"/>
            <a:t>Рабочая тетрадь</a:t>
          </a:r>
        </a:p>
      </dgm:t>
    </dgm:pt>
    <dgm:pt modelId="{75853E93-7F95-43EA-9A04-DCCA95E3A1B4}" type="parTrans" cxnId="{9A6D26BB-A35C-4DD6-841B-B47AF3EBA60F}">
      <dgm:prSet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pPr algn="ctr"/>
          <a:endParaRPr lang="ru-RU"/>
        </a:p>
      </dgm:t>
    </dgm:pt>
    <dgm:pt modelId="{1C6BA9CA-7782-4D15-A8FE-EC7A353E55E6}" type="sibTrans" cxnId="{9A6D26BB-A35C-4DD6-841B-B47AF3EBA60F}">
      <dgm:prSet/>
      <dgm:spPr/>
      <dgm:t>
        <a:bodyPr/>
        <a:lstStyle/>
        <a:p>
          <a:pPr algn="ctr"/>
          <a:endParaRPr lang="ru-RU"/>
        </a:p>
      </dgm:t>
    </dgm:pt>
    <dgm:pt modelId="{1D5592FB-ABF8-48F5-9834-3266A12C2E66}">
      <dgm:prSet phldrT="[Текст]" custT="1"/>
      <dgm:spPr>
        <a:solidFill>
          <a:srgbClr val="FFFF00"/>
        </a:solidFill>
        <a:ln>
          <a:noFill/>
        </a:ln>
        <a:effectLst>
          <a:outerShdw blurRad="50800" dist="38100" algn="l" rotWithShape="0">
            <a:prstClr val="black">
              <a:alpha val="40000"/>
            </a:prstClr>
          </a:outerShdw>
        </a:effectLst>
        <a:sp3d>
          <a:bevelT w="190500" h="38100"/>
        </a:sp3d>
      </dgm:spPr>
      <dgm:t>
        <a:bodyPr/>
        <a:lstStyle/>
        <a:p>
          <a:pPr algn="ctr"/>
          <a:r>
            <a:rPr lang="ru-RU" sz="1400" b="1" dirty="0"/>
            <a:t>Электронный учебник</a:t>
          </a:r>
        </a:p>
      </dgm:t>
    </dgm:pt>
    <dgm:pt modelId="{B724C33A-E02D-4DD8-B624-84FA861FFBB9}" type="parTrans" cxnId="{BBB4704A-68F9-443B-A984-845DA811BC46}">
      <dgm:prSet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pPr algn="ctr"/>
          <a:endParaRPr lang="ru-RU"/>
        </a:p>
      </dgm:t>
    </dgm:pt>
    <dgm:pt modelId="{B57F973F-EE94-4CEF-A537-B53B9BA2BF74}" type="sibTrans" cxnId="{BBB4704A-68F9-443B-A984-845DA811BC46}">
      <dgm:prSet/>
      <dgm:spPr/>
      <dgm:t>
        <a:bodyPr/>
        <a:lstStyle/>
        <a:p>
          <a:pPr algn="ctr"/>
          <a:endParaRPr lang="ru-RU"/>
        </a:p>
      </dgm:t>
    </dgm:pt>
    <dgm:pt modelId="{1599B870-CD54-421F-B50E-49629F02B785}">
      <dgm:prSet phldrT="[Текст]" custT="1"/>
      <dgm:spPr>
        <a:solidFill>
          <a:srgbClr val="FFC000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p3d>
          <a:bevelT w="190500" h="38100"/>
        </a:sp3d>
      </dgm:spPr>
      <dgm:t>
        <a:bodyPr/>
        <a:lstStyle/>
        <a:p>
          <a:pPr algn="ctr"/>
          <a:r>
            <a:rPr lang="ru-RU" sz="1100" b="1" dirty="0"/>
            <a:t>Поурочные рекомендации</a:t>
          </a:r>
        </a:p>
      </dgm:t>
    </dgm:pt>
    <dgm:pt modelId="{1AE37D8F-55BC-47FF-9122-DC77C83C56F3}" type="parTrans" cxnId="{DE6489EF-F081-41FB-A985-9DE3BBD10689}">
      <dgm:prSet/>
      <dgm:spPr>
        <a:solidFill>
          <a:srgbClr val="92D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p3d>
          <a:bevelT w="190500" h="38100"/>
        </a:sp3d>
      </dgm:spPr>
      <dgm:t>
        <a:bodyPr/>
        <a:lstStyle/>
        <a:p>
          <a:pPr algn="ctr"/>
          <a:endParaRPr lang="ru-RU"/>
        </a:p>
      </dgm:t>
    </dgm:pt>
    <dgm:pt modelId="{E4727D09-7948-4C67-8C50-4E81869E4084}" type="sibTrans" cxnId="{DE6489EF-F081-41FB-A985-9DE3BBD10689}">
      <dgm:prSet/>
      <dgm:spPr/>
      <dgm:t>
        <a:bodyPr/>
        <a:lstStyle/>
        <a:p>
          <a:pPr algn="ctr"/>
          <a:endParaRPr lang="ru-RU"/>
        </a:p>
      </dgm:t>
    </dgm:pt>
    <dgm:pt modelId="{10ADF821-C098-4B73-BD3E-8C982E9609F5}" type="pres">
      <dgm:prSet presAssocID="{A00BD8C1-720B-4196-90C5-E300F50B8D0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A0ADAD-CA08-4FF5-AC10-04468C554012}" type="pres">
      <dgm:prSet presAssocID="{C568633B-9582-4EA2-93FF-70613E9ECE56}" presName="centerShape" presStyleLbl="node0" presStyleIdx="0" presStyleCnt="1" custScaleX="129333" custScaleY="127033"/>
      <dgm:spPr/>
      <dgm:t>
        <a:bodyPr/>
        <a:lstStyle/>
        <a:p>
          <a:endParaRPr lang="ru-RU"/>
        </a:p>
      </dgm:t>
    </dgm:pt>
    <dgm:pt modelId="{0A14F70C-70EA-4278-89B8-34009F4D94AF}" type="pres">
      <dgm:prSet presAssocID="{DC966213-F0CF-4AB9-81FC-826E560FF1E2}" presName="parTrans" presStyleLbl="sibTrans2D1" presStyleIdx="0" presStyleCnt="4"/>
      <dgm:spPr/>
      <dgm:t>
        <a:bodyPr/>
        <a:lstStyle/>
        <a:p>
          <a:endParaRPr lang="ru-RU"/>
        </a:p>
      </dgm:t>
    </dgm:pt>
    <dgm:pt modelId="{6B91629F-6181-4F7B-9228-E8E336B6A479}" type="pres">
      <dgm:prSet presAssocID="{DC966213-F0CF-4AB9-81FC-826E560FF1E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E83BA700-8B1C-4E32-8809-FA9F90AFD324}" type="pres">
      <dgm:prSet presAssocID="{3C134881-B061-4684-8C03-E7F0F02A41AF}" presName="node" presStyleLbl="node1" presStyleIdx="0" presStyleCnt="4" custRadScaleRad="115847" custRadScaleInc="92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513AF-E05F-4CDE-AF43-6D9AE98711F8}" type="pres">
      <dgm:prSet presAssocID="{75853E93-7F95-43EA-9A04-DCCA95E3A1B4}" presName="parTrans" presStyleLbl="sibTrans2D1" presStyleIdx="1" presStyleCnt="4"/>
      <dgm:spPr/>
      <dgm:t>
        <a:bodyPr/>
        <a:lstStyle/>
        <a:p>
          <a:endParaRPr lang="ru-RU"/>
        </a:p>
      </dgm:t>
    </dgm:pt>
    <dgm:pt modelId="{1082EC5D-83D8-4BEE-B80C-EE7637DC9194}" type="pres">
      <dgm:prSet presAssocID="{75853E93-7F95-43EA-9A04-DCCA95E3A1B4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1628321E-867D-45A5-9C3B-2A48AE220F1D}" type="pres">
      <dgm:prSet presAssocID="{7135F655-98B8-4F35-848B-A5957136232E}" presName="node" presStyleLbl="node1" presStyleIdx="1" presStyleCnt="4" custRadScaleRad="126532" custRadScaleInc="111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77187-B6FC-4F48-A324-D58AE81DE136}" type="pres">
      <dgm:prSet presAssocID="{B724C33A-E02D-4DD8-B624-84FA861FFBB9}" presName="parTrans" presStyleLbl="sibTrans2D1" presStyleIdx="2" presStyleCnt="4"/>
      <dgm:spPr/>
      <dgm:t>
        <a:bodyPr/>
        <a:lstStyle/>
        <a:p>
          <a:endParaRPr lang="ru-RU"/>
        </a:p>
      </dgm:t>
    </dgm:pt>
    <dgm:pt modelId="{58F738B0-52F6-4AAB-8A1D-F967CBAAD5DC}" type="pres">
      <dgm:prSet presAssocID="{B724C33A-E02D-4DD8-B624-84FA861FFBB9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52BF0BD-1594-4A15-8D62-FF486D3794DA}" type="pres">
      <dgm:prSet presAssocID="{1D5592FB-ABF8-48F5-9834-3266A12C2E66}" presName="node" presStyleLbl="node1" presStyleIdx="2" presStyleCnt="4" custScaleX="129366" custRadScaleRad="126277" custRadScaleInc="864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0A883C-DFE1-4D62-B4E4-2CABB92F98BB}" type="pres">
      <dgm:prSet presAssocID="{1AE37D8F-55BC-47FF-9122-DC77C83C56F3}" presName="parTrans" presStyleLbl="sibTrans2D1" presStyleIdx="3" presStyleCnt="4"/>
      <dgm:spPr/>
      <dgm:t>
        <a:bodyPr/>
        <a:lstStyle/>
        <a:p>
          <a:endParaRPr lang="ru-RU"/>
        </a:p>
      </dgm:t>
    </dgm:pt>
    <dgm:pt modelId="{390E6770-ACFE-4D07-8B78-B5E4EF4ADE73}" type="pres">
      <dgm:prSet presAssocID="{1AE37D8F-55BC-47FF-9122-DC77C83C56F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E41163B-0381-4CD1-808E-8CDCF5D14796}" type="pres">
      <dgm:prSet presAssocID="{1599B870-CD54-421F-B50E-49629F02B785}" presName="node" presStyleLbl="node1" presStyleIdx="3" presStyleCnt="4" custScaleX="116224" custRadScaleRad="127411" custRadScaleInc="101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30C7D0-F4DA-474C-A3F1-17D5ED792269}" type="presOf" srcId="{1599B870-CD54-421F-B50E-49629F02B785}" destId="{3E41163B-0381-4CD1-808E-8CDCF5D14796}" srcOrd="0" destOrd="0" presId="urn:microsoft.com/office/officeart/2005/8/layout/radial5"/>
    <dgm:cxn modelId="{890C1942-BDE6-4F0F-A8F7-CE53C221148B}" type="presOf" srcId="{75853E93-7F95-43EA-9A04-DCCA95E3A1B4}" destId="{301513AF-E05F-4CDE-AF43-6D9AE98711F8}" srcOrd="0" destOrd="0" presId="urn:microsoft.com/office/officeart/2005/8/layout/radial5"/>
    <dgm:cxn modelId="{DAC190E4-1A3D-463C-873D-D9A1F26D6846}" srcId="{A00BD8C1-720B-4196-90C5-E300F50B8D0F}" destId="{C568633B-9582-4EA2-93FF-70613E9ECE56}" srcOrd="0" destOrd="0" parTransId="{9613385C-4B46-458E-9E7B-FEFCFBA8ADF6}" sibTransId="{1A70C435-9DB8-44DF-8D14-FA16D3DBC9FC}"/>
    <dgm:cxn modelId="{7189C8C5-E13C-4342-8D08-31F4E037FD12}" type="presOf" srcId="{B724C33A-E02D-4DD8-B624-84FA861FFBB9}" destId="{58F738B0-52F6-4AAB-8A1D-F967CBAAD5DC}" srcOrd="1" destOrd="0" presId="urn:microsoft.com/office/officeart/2005/8/layout/radial5"/>
    <dgm:cxn modelId="{9A6D26BB-A35C-4DD6-841B-B47AF3EBA60F}" srcId="{C568633B-9582-4EA2-93FF-70613E9ECE56}" destId="{7135F655-98B8-4F35-848B-A5957136232E}" srcOrd="1" destOrd="0" parTransId="{75853E93-7F95-43EA-9A04-DCCA95E3A1B4}" sibTransId="{1C6BA9CA-7782-4D15-A8FE-EC7A353E55E6}"/>
    <dgm:cxn modelId="{C025DFA0-9183-4FE1-B981-279FE13B79F1}" type="presOf" srcId="{DC966213-F0CF-4AB9-81FC-826E560FF1E2}" destId="{6B91629F-6181-4F7B-9228-E8E336B6A479}" srcOrd="1" destOrd="0" presId="urn:microsoft.com/office/officeart/2005/8/layout/radial5"/>
    <dgm:cxn modelId="{A9E150E8-57B6-40D2-8E58-D5E0F626FC9C}" type="presOf" srcId="{C568633B-9582-4EA2-93FF-70613E9ECE56}" destId="{D3A0ADAD-CA08-4FF5-AC10-04468C554012}" srcOrd="0" destOrd="0" presId="urn:microsoft.com/office/officeart/2005/8/layout/radial5"/>
    <dgm:cxn modelId="{DE6489EF-F081-41FB-A985-9DE3BBD10689}" srcId="{C568633B-9582-4EA2-93FF-70613E9ECE56}" destId="{1599B870-CD54-421F-B50E-49629F02B785}" srcOrd="3" destOrd="0" parTransId="{1AE37D8F-55BC-47FF-9122-DC77C83C56F3}" sibTransId="{E4727D09-7948-4C67-8C50-4E81869E4084}"/>
    <dgm:cxn modelId="{9695242D-F735-412E-A9F3-D8C3C7FDAB04}" type="presOf" srcId="{A00BD8C1-720B-4196-90C5-E300F50B8D0F}" destId="{10ADF821-C098-4B73-BD3E-8C982E9609F5}" srcOrd="0" destOrd="0" presId="urn:microsoft.com/office/officeart/2005/8/layout/radial5"/>
    <dgm:cxn modelId="{498D315B-7715-4095-B105-562F099E0056}" type="presOf" srcId="{DC966213-F0CF-4AB9-81FC-826E560FF1E2}" destId="{0A14F70C-70EA-4278-89B8-34009F4D94AF}" srcOrd="0" destOrd="0" presId="urn:microsoft.com/office/officeart/2005/8/layout/radial5"/>
    <dgm:cxn modelId="{BBB4704A-68F9-443B-A984-845DA811BC46}" srcId="{C568633B-9582-4EA2-93FF-70613E9ECE56}" destId="{1D5592FB-ABF8-48F5-9834-3266A12C2E66}" srcOrd="2" destOrd="0" parTransId="{B724C33A-E02D-4DD8-B624-84FA861FFBB9}" sibTransId="{B57F973F-EE94-4CEF-A537-B53B9BA2BF74}"/>
    <dgm:cxn modelId="{01C65DC8-3D3C-42E2-AC65-C6D957FF716C}" type="presOf" srcId="{3C134881-B061-4684-8C03-E7F0F02A41AF}" destId="{E83BA700-8B1C-4E32-8809-FA9F90AFD324}" srcOrd="0" destOrd="0" presId="urn:microsoft.com/office/officeart/2005/8/layout/radial5"/>
    <dgm:cxn modelId="{492FB07F-9422-4262-8C4E-5FC0E843C713}" type="presOf" srcId="{1D5592FB-ABF8-48F5-9834-3266A12C2E66}" destId="{D52BF0BD-1594-4A15-8D62-FF486D3794DA}" srcOrd="0" destOrd="0" presId="urn:microsoft.com/office/officeart/2005/8/layout/radial5"/>
    <dgm:cxn modelId="{D9B67D50-26A1-4100-BDE4-B5D835DC74C4}" type="presOf" srcId="{1AE37D8F-55BC-47FF-9122-DC77C83C56F3}" destId="{390E6770-ACFE-4D07-8B78-B5E4EF4ADE73}" srcOrd="1" destOrd="0" presId="urn:microsoft.com/office/officeart/2005/8/layout/radial5"/>
    <dgm:cxn modelId="{4579A67F-D7AA-4226-AA6A-9F70DF15A2E6}" type="presOf" srcId="{7135F655-98B8-4F35-848B-A5957136232E}" destId="{1628321E-867D-45A5-9C3B-2A48AE220F1D}" srcOrd="0" destOrd="0" presId="urn:microsoft.com/office/officeart/2005/8/layout/radial5"/>
    <dgm:cxn modelId="{A2740E73-EA22-44D5-9CBD-E05CF06A6A0E}" srcId="{C568633B-9582-4EA2-93FF-70613E9ECE56}" destId="{3C134881-B061-4684-8C03-E7F0F02A41AF}" srcOrd="0" destOrd="0" parTransId="{DC966213-F0CF-4AB9-81FC-826E560FF1E2}" sibTransId="{ECFA36CB-3180-4975-842E-90A204E80090}"/>
    <dgm:cxn modelId="{34BAA882-040A-44F0-A946-A3B7BD6B5E38}" type="presOf" srcId="{75853E93-7F95-43EA-9A04-DCCA95E3A1B4}" destId="{1082EC5D-83D8-4BEE-B80C-EE7637DC9194}" srcOrd="1" destOrd="0" presId="urn:microsoft.com/office/officeart/2005/8/layout/radial5"/>
    <dgm:cxn modelId="{D6FD1F71-FA1C-4EF9-A301-DA148A8BF378}" type="presOf" srcId="{B724C33A-E02D-4DD8-B624-84FA861FFBB9}" destId="{B2A77187-B6FC-4F48-A324-D58AE81DE136}" srcOrd="0" destOrd="0" presId="urn:microsoft.com/office/officeart/2005/8/layout/radial5"/>
    <dgm:cxn modelId="{214790DF-EDA4-43B9-BC6C-C446EED4415D}" type="presOf" srcId="{1AE37D8F-55BC-47FF-9122-DC77C83C56F3}" destId="{DB0A883C-DFE1-4D62-B4E4-2CABB92F98BB}" srcOrd="0" destOrd="0" presId="urn:microsoft.com/office/officeart/2005/8/layout/radial5"/>
    <dgm:cxn modelId="{8A9D1050-ABC5-483D-9257-B2F058A14692}" type="presParOf" srcId="{10ADF821-C098-4B73-BD3E-8C982E9609F5}" destId="{D3A0ADAD-CA08-4FF5-AC10-04468C554012}" srcOrd="0" destOrd="0" presId="urn:microsoft.com/office/officeart/2005/8/layout/radial5"/>
    <dgm:cxn modelId="{1F021961-E28B-403E-B23E-C37FC6A801A0}" type="presParOf" srcId="{10ADF821-C098-4B73-BD3E-8C982E9609F5}" destId="{0A14F70C-70EA-4278-89B8-34009F4D94AF}" srcOrd="1" destOrd="0" presId="urn:microsoft.com/office/officeart/2005/8/layout/radial5"/>
    <dgm:cxn modelId="{06D9EF7D-B685-4B33-A102-F30ED6B5603D}" type="presParOf" srcId="{0A14F70C-70EA-4278-89B8-34009F4D94AF}" destId="{6B91629F-6181-4F7B-9228-E8E336B6A479}" srcOrd="0" destOrd="0" presId="urn:microsoft.com/office/officeart/2005/8/layout/radial5"/>
    <dgm:cxn modelId="{1D3C581C-B2B6-4A49-AF59-E33EDD19DDF2}" type="presParOf" srcId="{10ADF821-C098-4B73-BD3E-8C982E9609F5}" destId="{E83BA700-8B1C-4E32-8809-FA9F90AFD324}" srcOrd="2" destOrd="0" presId="urn:microsoft.com/office/officeart/2005/8/layout/radial5"/>
    <dgm:cxn modelId="{EFB590C2-CA62-4869-B8C1-9087CA9DD2E7}" type="presParOf" srcId="{10ADF821-C098-4B73-BD3E-8C982E9609F5}" destId="{301513AF-E05F-4CDE-AF43-6D9AE98711F8}" srcOrd="3" destOrd="0" presId="urn:microsoft.com/office/officeart/2005/8/layout/radial5"/>
    <dgm:cxn modelId="{94FEB14C-8A50-4CFD-8822-BCCC259030E7}" type="presParOf" srcId="{301513AF-E05F-4CDE-AF43-6D9AE98711F8}" destId="{1082EC5D-83D8-4BEE-B80C-EE7637DC9194}" srcOrd="0" destOrd="0" presId="urn:microsoft.com/office/officeart/2005/8/layout/radial5"/>
    <dgm:cxn modelId="{AD9F1440-8105-42AE-8372-63873596657C}" type="presParOf" srcId="{10ADF821-C098-4B73-BD3E-8C982E9609F5}" destId="{1628321E-867D-45A5-9C3B-2A48AE220F1D}" srcOrd="4" destOrd="0" presId="urn:microsoft.com/office/officeart/2005/8/layout/radial5"/>
    <dgm:cxn modelId="{D00B9AB0-1F0D-4875-B296-E61A5B99CF13}" type="presParOf" srcId="{10ADF821-C098-4B73-BD3E-8C982E9609F5}" destId="{B2A77187-B6FC-4F48-A324-D58AE81DE136}" srcOrd="5" destOrd="0" presId="urn:microsoft.com/office/officeart/2005/8/layout/radial5"/>
    <dgm:cxn modelId="{33B6AC31-34A1-4828-8606-4AC4E11CC46B}" type="presParOf" srcId="{B2A77187-B6FC-4F48-A324-D58AE81DE136}" destId="{58F738B0-52F6-4AAB-8A1D-F967CBAAD5DC}" srcOrd="0" destOrd="0" presId="urn:microsoft.com/office/officeart/2005/8/layout/radial5"/>
    <dgm:cxn modelId="{1DBAA6A5-2D1C-4E7F-A8B8-89F59843FBF5}" type="presParOf" srcId="{10ADF821-C098-4B73-BD3E-8C982E9609F5}" destId="{D52BF0BD-1594-4A15-8D62-FF486D3794DA}" srcOrd="6" destOrd="0" presId="urn:microsoft.com/office/officeart/2005/8/layout/radial5"/>
    <dgm:cxn modelId="{42B48458-8D21-4021-A4E6-6EC14F3382F9}" type="presParOf" srcId="{10ADF821-C098-4B73-BD3E-8C982E9609F5}" destId="{DB0A883C-DFE1-4D62-B4E4-2CABB92F98BB}" srcOrd="7" destOrd="0" presId="urn:microsoft.com/office/officeart/2005/8/layout/radial5"/>
    <dgm:cxn modelId="{62CBEA4E-C9F8-4202-BB41-46EFC4D83BB5}" type="presParOf" srcId="{DB0A883C-DFE1-4D62-B4E4-2CABB92F98BB}" destId="{390E6770-ACFE-4D07-8B78-B5E4EF4ADE73}" srcOrd="0" destOrd="0" presId="urn:microsoft.com/office/officeart/2005/8/layout/radial5"/>
    <dgm:cxn modelId="{A5EF0867-25E7-4FDC-808B-8058B5A7516B}" type="presParOf" srcId="{10ADF821-C098-4B73-BD3E-8C982E9609F5}" destId="{3E41163B-0381-4CD1-808E-8CDCF5D1479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0ADAD-CA08-4FF5-AC10-04468C554012}">
      <dsp:nvSpPr>
        <dsp:cNvPr id="0" name=""/>
        <dsp:cNvSpPr/>
      </dsp:nvSpPr>
      <dsp:spPr>
        <a:xfrm>
          <a:off x="2165902" y="1589740"/>
          <a:ext cx="1381593" cy="1357023"/>
        </a:xfrm>
        <a:prstGeom prst="ellipse">
          <a:avLst/>
        </a:prstGeom>
        <a:solidFill>
          <a:srgbClr val="00B0F0"/>
        </a:solidFill>
        <a:ln w="15875" cap="flat" cmpd="sng" algn="ctr">
          <a:noFill/>
          <a:prstDash val="solid"/>
        </a:ln>
        <a:effectLst>
          <a:outerShdw blurRad="50800" dist="38100" algn="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/>
            <a:t>Тема урока</a:t>
          </a:r>
        </a:p>
      </dsp:txBody>
      <dsp:txXfrm>
        <a:off x="2368232" y="1788471"/>
        <a:ext cx="976933" cy="959561"/>
      </dsp:txXfrm>
    </dsp:sp>
    <dsp:sp modelId="{0A14F70C-70EA-4278-89B8-34009F4D94AF}">
      <dsp:nvSpPr>
        <dsp:cNvPr id="0" name=""/>
        <dsp:cNvSpPr/>
      </dsp:nvSpPr>
      <dsp:spPr>
        <a:xfrm rot="18691722">
          <a:off x="3347051" y="1316121"/>
          <a:ext cx="346526" cy="405614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364568" y="1436157"/>
        <a:ext cx="242568" cy="243368"/>
      </dsp:txXfrm>
    </dsp:sp>
    <dsp:sp modelId="{E83BA700-8B1C-4E32-8809-FA9F90AFD324}">
      <dsp:nvSpPr>
        <dsp:cNvPr id="0" name=""/>
        <dsp:cNvSpPr/>
      </dsp:nvSpPr>
      <dsp:spPr>
        <a:xfrm>
          <a:off x="3542536" y="223812"/>
          <a:ext cx="1192984" cy="1192984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15875" cap="flat" cmpd="sng" algn="ctr">
          <a:noFill/>
          <a:prstDash val="solid"/>
        </a:ln>
        <a:effectLst>
          <a:outerShdw blurRad="50800" dist="38100" algn="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Учебник</a:t>
          </a:r>
        </a:p>
      </dsp:txBody>
      <dsp:txXfrm>
        <a:off x="3717244" y="398520"/>
        <a:ext cx="843568" cy="843568"/>
      </dsp:txXfrm>
    </dsp:sp>
    <dsp:sp modelId="{301513AF-E05F-4CDE-AF43-6D9AE98711F8}">
      <dsp:nvSpPr>
        <dsp:cNvPr id="0" name=""/>
        <dsp:cNvSpPr/>
      </dsp:nvSpPr>
      <dsp:spPr>
        <a:xfrm rot="3001644">
          <a:off x="3334570" y="2898688"/>
          <a:ext cx="441249" cy="405614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356326" y="2933185"/>
        <a:ext cx="319565" cy="243368"/>
      </dsp:txXfrm>
    </dsp:sp>
    <dsp:sp modelId="{1628321E-867D-45A5-9C3B-2A48AE220F1D}">
      <dsp:nvSpPr>
        <dsp:cNvPr id="0" name=""/>
        <dsp:cNvSpPr/>
      </dsp:nvSpPr>
      <dsp:spPr>
        <a:xfrm>
          <a:off x="3617347" y="3290708"/>
          <a:ext cx="1192984" cy="1192984"/>
        </a:xfrm>
        <a:prstGeom prst="ellipse">
          <a:avLst/>
        </a:prstGeom>
        <a:solidFill>
          <a:srgbClr val="92D050"/>
        </a:solidFill>
        <a:ln w="15875" cap="flat" cmpd="sng" algn="ctr">
          <a:noFill/>
          <a:prstDash val="solid"/>
        </a:ln>
        <a:effectLst>
          <a:outerShdw blurRad="50800" dist="38100" algn="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Рабочая тетрадь</a:t>
          </a:r>
        </a:p>
      </dsp:txBody>
      <dsp:txXfrm>
        <a:off x="3792055" y="3465416"/>
        <a:ext cx="843568" cy="843568"/>
      </dsp:txXfrm>
    </dsp:sp>
    <dsp:sp modelId="{B2A77187-B6FC-4F48-A324-D58AE81DE136}">
      <dsp:nvSpPr>
        <dsp:cNvPr id="0" name=""/>
        <dsp:cNvSpPr/>
      </dsp:nvSpPr>
      <dsp:spPr>
        <a:xfrm rot="7734366">
          <a:off x="1986320" y="2889524"/>
          <a:ext cx="410569" cy="405614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2085374" y="2923301"/>
        <a:ext cx="288885" cy="243368"/>
      </dsp:txXfrm>
    </dsp:sp>
    <dsp:sp modelId="{D52BF0BD-1594-4A15-8D62-FF486D3794DA}">
      <dsp:nvSpPr>
        <dsp:cNvPr id="0" name=""/>
        <dsp:cNvSpPr/>
      </dsp:nvSpPr>
      <dsp:spPr>
        <a:xfrm>
          <a:off x="760943" y="3312374"/>
          <a:ext cx="1543315" cy="1192984"/>
        </a:xfrm>
        <a:prstGeom prst="ellipse">
          <a:avLst/>
        </a:prstGeom>
        <a:solidFill>
          <a:srgbClr val="FFFF00"/>
        </a:solidFill>
        <a:ln w="15875" cap="flat" cmpd="sng" algn="ctr">
          <a:noFill/>
          <a:prstDash val="solid"/>
        </a:ln>
        <a:effectLst>
          <a:outerShdw blurRad="50800" dist="38100" algn="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/>
            <a:t>Электронный учебник</a:t>
          </a:r>
        </a:p>
      </dsp:txBody>
      <dsp:txXfrm>
        <a:off x="986956" y="3487082"/>
        <a:ext cx="1091289" cy="843568"/>
      </dsp:txXfrm>
    </dsp:sp>
    <dsp:sp modelId="{DB0A883C-DFE1-4D62-B4E4-2CABB92F98BB}">
      <dsp:nvSpPr>
        <dsp:cNvPr id="0" name=""/>
        <dsp:cNvSpPr/>
      </dsp:nvSpPr>
      <dsp:spPr>
        <a:xfrm rot="13542741">
          <a:off x="1893138" y="1296188"/>
          <a:ext cx="426399" cy="405614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1996464" y="1420864"/>
        <a:ext cx="304715" cy="243368"/>
      </dsp:txXfrm>
    </dsp:sp>
    <dsp:sp modelId="{3E41163B-0381-4CD1-808E-8CDCF5D14796}">
      <dsp:nvSpPr>
        <dsp:cNvPr id="0" name=""/>
        <dsp:cNvSpPr/>
      </dsp:nvSpPr>
      <dsp:spPr>
        <a:xfrm>
          <a:off x="678081" y="149007"/>
          <a:ext cx="1386533" cy="1192984"/>
        </a:xfrm>
        <a:prstGeom prst="ellipse">
          <a:avLst/>
        </a:prstGeom>
        <a:solidFill>
          <a:srgbClr val="FFC000"/>
        </a:solidFill>
        <a:ln w="158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/>
            <a:t>Поурочные рекомендации</a:t>
          </a:r>
        </a:p>
      </dsp:txBody>
      <dsp:txXfrm>
        <a:off x="881134" y="323715"/>
        <a:ext cx="980427" cy="843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A699E-F039-C147-A66F-6628216DDCC0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0E78F2-D621-1C42-AA13-2E4DEC8B95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55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Образ слайда 1">
            <a:extLst>
              <a:ext uri="{FF2B5EF4-FFF2-40B4-BE49-F238E27FC236}">
                <a16:creationId xmlns="" xmlns:a16="http://schemas.microsoft.com/office/drawing/2014/main" id="{9E73ABC4-2F7D-9B4A-AF66-966C132883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Заметки 2">
            <a:extLst>
              <a:ext uri="{FF2B5EF4-FFF2-40B4-BE49-F238E27FC236}">
                <a16:creationId xmlns="" xmlns:a16="http://schemas.microsoft.com/office/drawing/2014/main" id="{C5F2DE12-E78C-4349-A25C-6CC579DAA83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Оценивали учебники истории России эксперты организаций, входящих в РИО – ученые Российской академии наук и преподаватели ведущих университетов, школьные учителя, представители музеев, архивисты. Они проверили учебники на содержание недостоверных фактов, проследили, насколько изложение материала в учебнике отражает преемственность периодов истории России, ее особенности, место и роль России в мировой истории, историю населяющих ее народов и культур, историю регионов. Учебники, успешно прошедшие экспертизу, будут рекомендованы РИО для преподавания истории России в школе.</a:t>
            </a:r>
          </a:p>
        </p:txBody>
      </p:sp>
      <p:sp>
        <p:nvSpPr>
          <p:cNvPr id="199684" name="Номер слайда 3">
            <a:extLst>
              <a:ext uri="{FF2B5EF4-FFF2-40B4-BE49-F238E27FC236}">
                <a16:creationId xmlns="" xmlns:a16="http://schemas.microsoft.com/office/drawing/2014/main" id="{5D42C21F-129C-C040-A5D8-141A1AD90C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4C5BDD1-89B2-0B4B-B696-F24CC102A8E5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7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45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Образ слайда 1">
            <a:extLst>
              <a:ext uri="{FF2B5EF4-FFF2-40B4-BE49-F238E27FC236}">
                <a16:creationId xmlns="" xmlns:a16="http://schemas.microsoft.com/office/drawing/2014/main" id="{E187589B-4283-C34A-900F-6A036A9107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Заметки 2">
            <a:extLst>
              <a:ext uri="{FF2B5EF4-FFF2-40B4-BE49-F238E27FC236}">
                <a16:creationId xmlns="" xmlns:a16="http://schemas.microsoft.com/office/drawing/2014/main" id="{F373C5D4-0AB2-494F-97C0-D04688F9B5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0708" name="Номер слайда 3">
            <a:extLst>
              <a:ext uri="{FF2B5EF4-FFF2-40B4-BE49-F238E27FC236}">
                <a16:creationId xmlns="" xmlns:a16="http://schemas.microsoft.com/office/drawing/2014/main" id="{D1E2E3E4-8AD1-3643-9215-2AAABB7EB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491608F-9A8D-DE4C-8F44-622D07EA42A2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24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51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Образ слайда 1">
            <a:extLst>
              <a:ext uri="{FF2B5EF4-FFF2-40B4-BE49-F238E27FC236}">
                <a16:creationId xmlns="" xmlns:a16="http://schemas.microsoft.com/office/drawing/2014/main" id="{96898E13-A71C-CF47-8F79-30BCF829C2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Заметки 2">
            <a:extLst>
              <a:ext uri="{FF2B5EF4-FFF2-40B4-BE49-F238E27FC236}">
                <a16:creationId xmlns="" xmlns:a16="http://schemas.microsoft.com/office/drawing/2014/main" id="{7D0FD9D5-31E1-B24C-848C-E1441D28A8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1732" name="Номер слайда 3">
            <a:extLst>
              <a:ext uri="{FF2B5EF4-FFF2-40B4-BE49-F238E27FC236}">
                <a16:creationId xmlns="" xmlns:a16="http://schemas.microsoft.com/office/drawing/2014/main" id="{D41BD63D-7515-034C-AADD-DC615B8D01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C2713FF-E6DB-6248-813E-23AB30A90C72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30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917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Образ слайда 1">
            <a:extLst>
              <a:ext uri="{FF2B5EF4-FFF2-40B4-BE49-F238E27FC236}">
                <a16:creationId xmlns="" xmlns:a16="http://schemas.microsoft.com/office/drawing/2014/main" id="{3CB87D2D-7484-2843-9383-60A924B722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Заметки 2">
            <a:extLst>
              <a:ext uri="{FF2B5EF4-FFF2-40B4-BE49-F238E27FC236}">
                <a16:creationId xmlns="" xmlns:a16="http://schemas.microsoft.com/office/drawing/2014/main" id="{08AE58BA-70D3-8B40-94FE-75B00EAE9DC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2756" name="Номер слайда 3">
            <a:extLst>
              <a:ext uri="{FF2B5EF4-FFF2-40B4-BE49-F238E27FC236}">
                <a16:creationId xmlns="" xmlns:a16="http://schemas.microsoft.com/office/drawing/2014/main" id="{F6214D68-0202-0A4A-9977-135E797E05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262B193-9903-834B-A948-8E87A603DDD7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31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63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Образ слайда 1">
            <a:extLst>
              <a:ext uri="{FF2B5EF4-FFF2-40B4-BE49-F238E27FC236}">
                <a16:creationId xmlns="" xmlns:a16="http://schemas.microsoft.com/office/drawing/2014/main" id="{EE0CF7C1-5C8D-2B42-97FF-FDCEA5E4C54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Заметки 2">
            <a:extLst>
              <a:ext uri="{FF2B5EF4-FFF2-40B4-BE49-F238E27FC236}">
                <a16:creationId xmlns="" xmlns:a16="http://schemas.microsoft.com/office/drawing/2014/main" id="{1CFA756F-7C69-2E40-A5CD-A1D78AFC780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Разнообразные методические пособия к новым учебникам позволяют учителю познакомится с новыми точками зрения на проблемные вопросы отечественной истории и получить информацию о месте и роли культурной составляющей в жизни нашей страны. Проблемное изучение отдельных тем и акцент на историю культуры, а не только политики, являются одними из основополагающих требований ИКС к содержанию новых учебников. Некоторые из представленных материалов уже в июне-июле можно найти в продаже (</a:t>
            </a:r>
            <a:r>
              <a:rPr lang="en-US" altLang="ru-RU"/>
              <a:t>“</a:t>
            </a:r>
            <a:r>
              <a:rPr lang="ru-RU" altLang="ru-RU"/>
              <a:t>Педагогические подходы к реализации концепции…</a:t>
            </a:r>
            <a:r>
              <a:rPr lang="en-US" altLang="ru-RU"/>
              <a:t>”</a:t>
            </a:r>
            <a:r>
              <a:rPr lang="ru-RU" altLang="ru-RU"/>
              <a:t>, </a:t>
            </a:r>
            <a:r>
              <a:rPr lang="en-US" altLang="ru-RU"/>
              <a:t>“</a:t>
            </a:r>
            <a:r>
              <a:rPr lang="ru-RU" altLang="ru-RU"/>
              <a:t>И.В.Сталин портрет на фоне эпохи</a:t>
            </a:r>
            <a:r>
              <a:rPr lang="en-US" altLang="ru-RU"/>
              <a:t>”</a:t>
            </a:r>
            <a:r>
              <a:rPr lang="ru-RU" altLang="ru-RU"/>
              <a:t>, </a:t>
            </a:r>
            <a:r>
              <a:rPr lang="en-US" altLang="ru-RU"/>
              <a:t>“</a:t>
            </a:r>
            <a:r>
              <a:rPr lang="ru-RU" altLang="ru-RU"/>
              <a:t>Великая Отечественная война</a:t>
            </a:r>
            <a:r>
              <a:rPr lang="en-US" altLang="ru-RU"/>
              <a:t> 1941-1945 </a:t>
            </a:r>
            <a:r>
              <a:rPr lang="ru-RU" altLang="ru-RU"/>
              <a:t>годов</a:t>
            </a:r>
            <a:r>
              <a:rPr lang="en-US" altLang="ru-RU"/>
              <a:t>”</a:t>
            </a:r>
            <a:r>
              <a:rPr lang="ru-RU" altLang="ru-RU"/>
              <a:t>), другие брошюры и пособия появятся в продаже к началу или в течение нового учебного года. </a:t>
            </a:r>
          </a:p>
        </p:txBody>
      </p:sp>
      <p:sp>
        <p:nvSpPr>
          <p:cNvPr id="225284" name="Номер слайда 3">
            <a:extLst>
              <a:ext uri="{FF2B5EF4-FFF2-40B4-BE49-F238E27FC236}">
                <a16:creationId xmlns="" xmlns:a16="http://schemas.microsoft.com/office/drawing/2014/main" id="{91B6529C-C202-F745-B954-28F6224B0F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C63D2FF-2A61-B24E-AA47-88A358DE24A2}" type="slidenum">
              <a:rPr lang="ru-RU" altLang="ru-RU">
                <a:solidFill>
                  <a:srgbClr val="000000"/>
                </a:solidFill>
                <a:latin typeface="Calibri" panose="020F0502020204030204" pitchFamily="34" charset="0"/>
              </a:rPr>
              <a:pPr eaLnBrk="1" hangingPunct="1"/>
              <a:t>32</a:t>
            </a:fld>
            <a:endParaRPr lang="ru-RU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16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096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72132" y="1142985"/>
            <a:ext cx="3143272" cy="2643206"/>
          </a:xfrm>
          <a:solidFill>
            <a:srgbClr val="B9CDE5">
              <a:alpha val="29804"/>
            </a:srgb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>
            <a:lvl1pPr>
              <a:defRPr sz="1800" b="0">
                <a:solidFill>
                  <a:schemeClr val="accent5">
                    <a:lumMod val="50000"/>
                  </a:schemeClr>
                </a:solidFill>
                <a:effectLst/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1"/>
          </p:nvPr>
        </p:nvSpPr>
        <p:spPr>
          <a:xfrm>
            <a:off x="428596" y="1214424"/>
            <a:ext cx="1928826" cy="338554"/>
          </a:xfrm>
          <a:prstGeom prst="flowChartProcess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>
            <a:lvl1pPr algn="l" rtl="0" fontAlgn="auto">
              <a:spcBef>
                <a:spcPts val="0"/>
              </a:spcBef>
              <a:spcAft>
                <a:spcPts val="0"/>
              </a:spcAft>
              <a:defRPr lang="ru-RU" sz="1600" b="1" kern="0" cap="all" dirty="0" smtClean="0">
                <a:ln w="6350" cmpd="sng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922922500"/>
      </p:ext>
    </p:extLst>
  </p:cSld>
  <p:clrMapOvr>
    <a:masterClrMapping/>
  </p:clrMapOvr>
  <p:transition spd="slow" advClick="0" advTm="8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5F98B1C-5ADB-4DF2-840D-D4F203B084BF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C4A61B4-E2B8-4316-92C5-C5F0BCDAD42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6.jpeg"/><Relationship Id="rId4" Type="http://schemas.openxmlformats.org/officeDocument/2006/relationships/image" Target="../media/image41.pn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emf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75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96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97.png"/><Relationship Id="rId9" Type="http://schemas.microsoft.com/office/2007/relationships/diagramDrawing" Target="../diagrams/drawing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mailto:ADanilov@prosv.ru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>
            <a:norm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Концептуальные основы курса </a:t>
            </a:r>
            <a:b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«История России» в современной школе</a:t>
            </a:r>
            <a:b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797152"/>
            <a:ext cx="6400800" cy="1054968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7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Данилов Александр Анатольевич</a:t>
            </a:r>
          </a:p>
          <a:p>
            <a:pPr algn="r"/>
            <a:r>
              <a:rPr lang="ru-RU" sz="7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исторических наук, профессор,</a:t>
            </a:r>
          </a:p>
          <a:p>
            <a:pPr algn="r"/>
            <a:r>
              <a:rPr lang="ru-RU" sz="7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деятель науки Российской Федерации</a:t>
            </a:r>
          </a:p>
          <a:p>
            <a:pPr algn="r"/>
            <a:endParaRPr lang="ru-RU" sz="72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экспертного совета </a:t>
            </a:r>
          </a:p>
          <a:p>
            <a:pPr algn="r"/>
            <a:r>
              <a:rPr lang="ru-RU" sz="6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АО «Издательство «Просвещение»</a:t>
            </a:r>
          </a:p>
          <a:p>
            <a:pPr algn="r"/>
            <a:r>
              <a:rPr lang="ru-RU" sz="6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6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2019 </a:t>
            </a:r>
            <a:r>
              <a:rPr lang="ru-RU" sz="6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r"/>
            <a:endParaRPr lang="ru-RU" sz="72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Брянск</a:t>
            </a:r>
            <a:endParaRPr lang="ru-RU" sz="1400" b="1" i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7674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823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43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/>
          <p:nvPr/>
        </p:nvPicPr>
        <p:blipFill rotWithShape="1">
          <a:blip r:embed="rId2"/>
          <a:srcRect l="1175" t="30458" r="80295" b="36340"/>
          <a:stretch/>
        </p:blipFill>
        <p:spPr>
          <a:xfrm>
            <a:off x="7678108" y="4126648"/>
            <a:ext cx="1188278" cy="1547344"/>
          </a:xfrm>
          <a:prstGeom prst="rect">
            <a:avLst/>
          </a:prstGeom>
        </p:spPr>
      </p:pic>
      <p:pic>
        <p:nvPicPr>
          <p:cNvPr id="4" name="Picture 3" descr="C:\Users\PBykov\Downloads\che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82" y="40139"/>
            <a:ext cx="694822" cy="6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87793" y="40139"/>
            <a:ext cx="79021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200" dirty="0">
                <a:solidFill>
                  <a:srgbClr val="FF0000"/>
                </a:solidFill>
              </a:rPr>
              <a:t>Сравнение исторических деятелей отечественной истории с историческими деятелями мировой истории.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71607"/>
            <a:ext cx="4464495" cy="13224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50675"/>
            <a:ext cx="4464495" cy="141624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383" y="5049661"/>
            <a:ext cx="5904657" cy="6175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6704" y="5713610"/>
            <a:ext cx="531081" cy="5384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Стрелка вниз 9"/>
          <p:cNvSpPr/>
          <p:nvPr/>
        </p:nvSpPr>
        <p:spPr>
          <a:xfrm>
            <a:off x="4276878" y="4483871"/>
            <a:ext cx="613390" cy="416449"/>
          </a:xfrm>
          <a:prstGeom prst="down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340"/>
            <a:ext cx="4078362" cy="1726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63830"/>
            <a:ext cx="4078361" cy="1266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http://catalog.prosv.ru/images/big/f609d2f7-7925-11e4-9b91-0050569c7d1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0171"/>
            <a:ext cx="1115978" cy="149343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07549" y="5764614"/>
            <a:ext cx="659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ru-RU" dirty="0">
                <a:solidFill>
                  <a:prstClr val="black"/>
                </a:solidFill>
              </a:rPr>
              <a:t>Взаимодействие задания учебника с заданиями рабочей тетради</a:t>
            </a:r>
          </a:p>
        </p:txBody>
      </p:sp>
    </p:spTree>
    <p:extLst>
      <p:ext uri="{BB962C8B-B14F-4D97-AF65-F5344CB8AC3E}">
        <p14:creationId xmlns:p14="http://schemas.microsoft.com/office/powerpoint/2010/main" val="1900466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0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6841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319" y="1124748"/>
            <a:ext cx="8640960" cy="23477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608" tIns="45304" rIns="90608" bIns="45304" rtlCol="0" anchor="ctr"/>
          <a:lstStyle/>
          <a:p>
            <a:pPr algn="ctr" defTabSz="906045"/>
            <a:r>
              <a:rPr lang="ru-RU" sz="3200" b="1" dirty="0">
                <a:solidFill>
                  <a:srgbClr val="FF0000"/>
                </a:solidFill>
              </a:rPr>
              <a:t>2. Региональная и локальная история</a:t>
            </a:r>
            <a:endParaRPr lang="en-US" sz="3200" b="1" dirty="0">
              <a:solidFill>
                <a:srgbClr val="FF0000"/>
              </a:solidFill>
            </a:endParaRPr>
          </a:p>
          <a:p>
            <a:pPr algn="ctr" defTabSz="906045"/>
            <a:endParaRPr lang="ru-RU" sz="3200" b="1" dirty="0">
              <a:solidFill>
                <a:srgbClr val="FF0000"/>
              </a:solidFill>
            </a:endParaRPr>
          </a:p>
          <a:p>
            <a:pPr algn="ctr" defTabSz="906045"/>
            <a:r>
              <a:rPr lang="ru-RU" sz="3200" b="1" dirty="0">
                <a:solidFill>
                  <a:srgbClr val="FF0000"/>
                </a:solidFill>
              </a:rPr>
              <a:t>3. Формирование российской гражданской идентичности и патриотизма</a:t>
            </a:r>
          </a:p>
        </p:txBody>
      </p:sp>
      <p:pic>
        <p:nvPicPr>
          <p:cNvPr id="6" name="Picture 2" descr="http://storage3.vsemayki.ru/images/0/0/173/173983/previews/sign_front_white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871" y="3489181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5925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PBykov\Downloads\che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0" y="-84308"/>
            <a:ext cx="817633" cy="81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-2721"/>
            <a:ext cx="853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400" dirty="0">
                <a:solidFill>
                  <a:srgbClr val="FF0000"/>
                </a:solidFill>
              </a:rPr>
              <a:t>История России – история развития всей нашей территории, всех народов нашей страны.</a:t>
            </a:r>
          </a:p>
        </p:txBody>
      </p:sp>
      <p:pic>
        <p:nvPicPr>
          <p:cNvPr id="6" name="Picture 3" descr="C:\Users\PBykov\Downloads\check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1" y="846713"/>
            <a:ext cx="817633" cy="81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1560" y="908720"/>
            <a:ext cx="853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400" dirty="0">
                <a:solidFill>
                  <a:srgbClr val="FF0000"/>
                </a:solidFill>
              </a:rPr>
              <a:t>Воспитание толерантности в многонациональной и многоконфессиональной стране.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2854"/>
            <a:ext cx="1345846" cy="21454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97" y="1882855"/>
            <a:ext cx="1294975" cy="2145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69"/>
          <a:stretch/>
        </p:blipFill>
        <p:spPr bwMode="auto">
          <a:xfrm>
            <a:off x="3900084" y="3324322"/>
            <a:ext cx="3604405" cy="356165"/>
          </a:xfrm>
          <a:prstGeom prst="rect">
            <a:avLst/>
          </a:prstGeom>
          <a:noFill/>
          <a:ln w="444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084" y="1882856"/>
            <a:ext cx="4752528" cy="452310"/>
          </a:xfrm>
          <a:prstGeom prst="rect">
            <a:avLst/>
          </a:prstGeom>
          <a:noFill/>
          <a:ln w="444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084" y="2601121"/>
            <a:ext cx="4762767" cy="457477"/>
          </a:xfrm>
          <a:prstGeom prst="rect">
            <a:avLst/>
          </a:prstGeom>
          <a:noFill/>
          <a:ln w="444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093066" y="4028263"/>
            <a:ext cx="462258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dirty="0">
                <a:solidFill>
                  <a:prstClr val="black"/>
                </a:solidFill>
              </a:rPr>
              <a:t>«Острые» вопросы истории:</a:t>
            </a:r>
          </a:p>
          <a:p>
            <a:pPr defTabSz="914400"/>
            <a:endParaRPr lang="ru-RU" sz="1000" dirty="0">
              <a:solidFill>
                <a:prstClr val="black"/>
              </a:solidFill>
            </a:endParaRPr>
          </a:p>
          <a:p>
            <a:pPr marL="285750" indent="-285750" defTabSz="914400">
              <a:buFontTx/>
              <a:buChar char="-"/>
            </a:pPr>
            <a:r>
              <a:rPr lang="ru-RU" dirty="0">
                <a:solidFill>
                  <a:prstClr val="black"/>
                </a:solidFill>
              </a:rPr>
              <a:t>взаимоотношения с народами </a:t>
            </a:r>
          </a:p>
          <a:p>
            <a:pPr defTabSz="914400"/>
            <a:r>
              <a:rPr lang="ru-RU" dirty="0">
                <a:solidFill>
                  <a:prstClr val="black"/>
                </a:solidFill>
              </a:rPr>
              <a:t>     присоединенных территорий;</a:t>
            </a:r>
            <a:endParaRPr lang="ru-RU" sz="1200" dirty="0">
              <a:solidFill>
                <a:prstClr val="black"/>
              </a:solidFill>
            </a:endParaRPr>
          </a:p>
          <a:p>
            <a:pPr marL="285750" indent="-285750" defTabSz="914400">
              <a:buFontTx/>
              <a:buChar char="-"/>
            </a:pPr>
            <a:r>
              <a:rPr lang="ru-RU" dirty="0">
                <a:solidFill>
                  <a:prstClr val="black"/>
                </a:solidFill>
              </a:rPr>
              <a:t>взаимоотношения власти с представителями различных  религиозных конфессий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00084" y="4028263"/>
            <a:ext cx="4815565" cy="1918965"/>
          </a:xfrm>
          <a:prstGeom prst="roundRect">
            <a:avLst/>
          </a:prstGeom>
          <a:noFill/>
          <a:ln w="4445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959036" cy="1754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http://catalog.prosv.ru/images/big/f609d2f7-7925-11e4-9b91-0050569c7d1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5194" y="5229200"/>
            <a:ext cx="782285" cy="104688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http://www.ab-analyse.dk/wp-content/uploads/Ansatte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960" y="4134250"/>
            <a:ext cx="895280" cy="928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409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01008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55000" lnSpcReduction="20000"/>
          </a:bodyPr>
          <a:lstStyle/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характеристика первых стоянок человека на территории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характеристика этногенеза в регионе;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отражение первых протогосударств и государственных объединений на территории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рассмотрение Евразии, Восточной Европы, как целостного историко-культурного ареала многовекового  и непрерывного взаимодействия народов и государств с различными культурами и традициями;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 взаимодействие кочевого и оседлого мира; 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 многовековое сосуществование и взаимодействие славянской  и тюркской цивилизаций;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показ территории России как основного региона зарождения, расцвета и угасания кочевой цивилизации в мире;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вклад кочевников в развитие экономики и культуры народов Евразии;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формирование системы культурных и политических контактов русского народа и народов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роль русских первопроходцев в открытии и освоении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история вхождения Сибири в состав Российского государства;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история освоения Сибири, строительства первых городов;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особенности культурных и исторических традиций народов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роль традиционных верований, христианства, буддизма, ислама и иудаизма в жизни народов Сибири;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развитие территорий и народов Сибири в ХХ-начале </a:t>
            </a:r>
            <a:r>
              <a:rPr lang="en-US" b="1" dirty="0">
                <a:solidFill>
                  <a:srgbClr val="0070C0"/>
                </a:solidFill>
              </a:rPr>
              <a:t>XXI </a:t>
            </a:r>
            <a:r>
              <a:rPr lang="ru-RU" b="1" dirty="0">
                <a:solidFill>
                  <a:srgbClr val="0070C0"/>
                </a:solidFill>
              </a:rPr>
              <a:t>вв.;</a:t>
            </a:r>
          </a:p>
          <a:p>
            <a:pPr algn="just">
              <a:buFont typeface="+mj-lt"/>
              <a:buAutoNum type="arabicPeriod"/>
            </a:pPr>
            <a:r>
              <a:rPr lang="ru-RU" b="1" dirty="0">
                <a:solidFill>
                  <a:srgbClr val="0070C0"/>
                </a:solidFill>
              </a:rPr>
              <a:t>народы Сибири в Великой Отечественной войне и создании индустриальной базы СССР на Востоке.</a:t>
            </a:r>
          </a:p>
          <a:p>
            <a:endParaRPr lang="ru-RU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400" b="1" i="1" dirty="0">
                <a:solidFill>
                  <a:srgbClr val="FF0000"/>
                </a:solidFill>
              </a:rPr>
              <a:t>Отражение вопросов истории Сибири </a:t>
            </a:r>
            <a:br>
              <a:rPr lang="ru-RU" sz="2400" b="1" i="1" dirty="0">
                <a:solidFill>
                  <a:srgbClr val="FF0000"/>
                </a:solidFill>
              </a:rPr>
            </a:br>
            <a:r>
              <a:rPr lang="ru-RU" sz="2400" b="1" i="1" dirty="0">
                <a:solidFill>
                  <a:srgbClr val="FF0000"/>
                </a:solidFill>
              </a:rPr>
              <a:t>в УМК под ред. А.В. Торкунова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8919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340770"/>
            <a:ext cx="7776864" cy="12961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608" tIns="45304" rIns="90608" bIns="45304" rtlCol="0" anchor="ctr"/>
          <a:lstStyle/>
          <a:p>
            <a:pPr algn="ctr" defTabSz="906045"/>
            <a:r>
              <a:rPr lang="ru-RU" sz="2400" b="1" dirty="0">
                <a:solidFill>
                  <a:srgbClr val="FF0000"/>
                </a:solidFill>
              </a:rPr>
              <a:t>4.</a:t>
            </a:r>
            <a:r>
              <a:rPr lang="ru-RU" sz="2400" b="1" dirty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Взаимодействие культур и религий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"/>
            <a:ext cx="9144000" cy="82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48" y="6028647"/>
            <a:ext cx="9144000" cy="829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http://novayagazeta-ug.ru/system/files/styles/body_main_img_720/private/articles/06-2015/hram_1100x600.jpg?itok=db0VP5x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084" y="2852944"/>
            <a:ext cx="4824536" cy="30153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098757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14" y="116636"/>
            <a:ext cx="4069630" cy="15838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14" y="1711113"/>
            <a:ext cx="4069630" cy="2372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07196"/>
            <a:ext cx="4337735" cy="29918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812" y="118832"/>
            <a:ext cx="3861448" cy="33708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65" y="3284986"/>
            <a:ext cx="3973708" cy="3447545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sp>
        <p:nvSpPr>
          <p:cNvPr id="2" name="Прямоугольник 1"/>
          <p:cNvSpPr/>
          <p:nvPr/>
        </p:nvSpPr>
        <p:spPr>
          <a:xfrm>
            <a:off x="4941447" y="3285035"/>
            <a:ext cx="3640224" cy="339947"/>
          </a:xfrm>
          <a:prstGeom prst="rect">
            <a:avLst/>
          </a:prstGeom>
          <a:noFill/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79446" tIns="39724" rIns="79446" bIns="39724" rtlCol="0" anchor="ctr"/>
          <a:lstStyle/>
          <a:p>
            <a:pPr algn="ctr"/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808" y="4400248"/>
            <a:ext cx="3267512" cy="10394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048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268761"/>
            <a:ext cx="7776864" cy="1346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608" tIns="45304" rIns="90608" bIns="45304" rtlCol="0" anchor="ctr"/>
          <a:lstStyle/>
          <a:p>
            <a:pPr algn="ctr" defTabSz="906045"/>
            <a:r>
              <a:rPr lang="ru-RU" sz="4000" b="1" dirty="0">
                <a:solidFill>
                  <a:srgbClr val="FF0000"/>
                </a:solidFill>
              </a:rPr>
              <a:t>6. История повседневности</a:t>
            </a:r>
          </a:p>
        </p:txBody>
      </p:sp>
      <p:pic>
        <p:nvPicPr>
          <p:cNvPr id="3074" name="Picture 2" descr="http://img0.liveinternet.ru/images/attach/c/1/50/502/50502814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815220"/>
            <a:ext cx="6648450" cy="2905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4292497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Содержимое 2"/>
          <p:cNvSpPr>
            <a:spLocks noGrp="1"/>
          </p:cNvSpPr>
          <p:nvPr>
            <p:ph idx="1"/>
          </p:nvPr>
        </p:nvSpPr>
        <p:spPr>
          <a:xfrm>
            <a:off x="467544" y="5373221"/>
            <a:ext cx="7992888" cy="369203"/>
          </a:xfr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0" indent="0" defTabSz="910212">
              <a:buNone/>
            </a:pPr>
            <a:r>
              <a:rPr lang="ru-RU" altLang="ru-RU" sz="1800" b="1" dirty="0">
                <a:solidFill>
                  <a:srgbClr val="002060"/>
                </a:solidFill>
              </a:rPr>
              <a:t>Обновление научных представлений в школьный учебниках истории   </a:t>
            </a:r>
          </a:p>
        </p:txBody>
      </p:sp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0" y="-1580"/>
            <a:ext cx="9144000" cy="8366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sz="28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/>
            </a:r>
            <a:br>
              <a:rPr lang="en-US" altLang="ru-RU" sz="28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r>
              <a:rPr lang="ru-RU" altLang="ru-RU" sz="2800" b="1" dirty="0" smtClean="0">
                <a:solidFill>
                  <a:srgbClr val="FF0000"/>
                </a:solidFill>
                <a:latin typeface="+mn-lt"/>
                <a:cs typeface="Times New Roman" pitchFamily="18" charset="0"/>
              </a:rPr>
              <a:t>Предпосылки </a:t>
            </a:r>
            <a:r>
              <a:rPr lang="ru-RU" altLang="ru-RU" sz="28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разработки новой концепции</a:t>
            </a:r>
            <a:br>
              <a:rPr lang="ru-RU" altLang="ru-RU" sz="28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</a:br>
            <a:r>
              <a:rPr lang="ru-RU" altLang="ru-RU" sz="2800" b="1" dirty="0">
                <a:solidFill>
                  <a:srgbClr val="FF0000"/>
                </a:solidFill>
                <a:latin typeface="+mn-lt"/>
                <a:cs typeface="Times New Roman" pitchFamily="18" charset="0"/>
              </a:rPr>
              <a:t>исторического образования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980733"/>
            <a:ext cx="8064896" cy="923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312" tIns="45656" rIns="91312" bIns="45656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</a:rPr>
              <a:t>Необходимость перехода от безграничной вариативности учебной литературы по истории к единым концептуальным (методологическим) и базовым структурным подходам при написании учебников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3664" y="2095347"/>
            <a:ext cx="8068783" cy="64620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312" tIns="45656" rIns="91312" bIns="45656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</a:rPr>
              <a:t>Сохранение единства общероссийского образовательного пространства в области исторического знания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3548" y="4149085"/>
            <a:ext cx="7992888" cy="923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312" tIns="45656" rIns="91312" bIns="45656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</a:rPr>
              <a:t>Унификация базовых исторических знаний в учебниках (источники, номенклатура событий, персоналий, терминов и понятий) для успешной сдачи ЕГЭ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3657" y="3068967"/>
            <a:ext cx="8068782" cy="9232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312" tIns="45656" rIns="91312" bIns="45656">
            <a:spAutoFit/>
          </a:bodyPr>
          <a:lstStyle/>
          <a:p>
            <a:r>
              <a:rPr lang="ru-RU" altLang="ru-RU" b="1" dirty="0">
                <a:solidFill>
                  <a:srgbClr val="002060"/>
                </a:solidFill>
              </a:rPr>
              <a:t>Изменения в Законе об образовании (гарантия государством  получения среднего общего образования) и отказ от не оправдавшей себя структуры школьного исторического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3873972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3" y="1856659"/>
            <a:ext cx="4621213" cy="1011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3" y="2867945"/>
            <a:ext cx="4621213" cy="89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5" y="3754544"/>
            <a:ext cx="4621216" cy="954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3" y="4709398"/>
            <a:ext cx="4602163" cy="1103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5" y="5812709"/>
            <a:ext cx="4617910" cy="79904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75" y="78263"/>
            <a:ext cx="4114149" cy="52269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5" y="81883"/>
            <a:ext cx="4621213" cy="17748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71" y="5347621"/>
            <a:ext cx="1428397" cy="145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01" y="5347569"/>
            <a:ext cx="2458571" cy="144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7845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74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906094"/>
      </p:ext>
    </p:ext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8791"/>
      </p:ext>
    </p:extLst>
  </p:cSld>
  <p:clrMapOvr>
    <a:masterClrMapping/>
  </p:clrMapOvr>
  <p:transition spd="slow" advTm="6994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BF8E3788-6E0A-A744-94A6-323080638EB1}"/>
              </a:ext>
            </a:extLst>
          </p:cNvPr>
          <p:cNvSpPr/>
          <p:nvPr/>
        </p:nvSpPr>
        <p:spPr>
          <a:xfrm>
            <a:off x="0" y="0"/>
            <a:ext cx="9137650" cy="750888"/>
          </a:xfrm>
          <a:prstGeom prst="rect">
            <a:avLst/>
          </a:prstGeom>
          <a:solidFill>
            <a:srgbClr val="EE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53" tIns="39927" rIns="79853" bIns="39927" anchor="ctr"/>
          <a:lstStyle>
            <a:defPPr>
              <a:defRPr lang="ru-RU"/>
            </a:defPPr>
            <a:lvl1pPr marL="0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500" dirty="0"/>
          </a:p>
        </p:txBody>
      </p:sp>
      <p:sp>
        <p:nvSpPr>
          <p:cNvPr id="90115" name="Прямоугольник 3">
            <a:extLst>
              <a:ext uri="{FF2B5EF4-FFF2-40B4-BE49-F238E27FC236}">
                <a16:creationId xmlns="" xmlns:a16="http://schemas.microsoft.com/office/drawing/2014/main" id="{C3CC4E33-2A0A-1F47-9EAD-686FF6502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6363" y="119063"/>
            <a:ext cx="9164638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867" tIns="39934" rIns="79867" bIns="3993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Удобная система навигации по учебнику</a:t>
            </a:r>
          </a:p>
        </p:txBody>
      </p:sp>
      <p:grpSp>
        <p:nvGrpSpPr>
          <p:cNvPr id="90116" name="Группа 22">
            <a:extLst>
              <a:ext uri="{FF2B5EF4-FFF2-40B4-BE49-F238E27FC236}">
                <a16:creationId xmlns="" xmlns:a16="http://schemas.microsoft.com/office/drawing/2014/main" id="{F7F2FB35-200E-7342-B036-9FAA06731657}"/>
              </a:ext>
            </a:extLst>
          </p:cNvPr>
          <p:cNvGrpSpPr>
            <a:grpSpLocks/>
          </p:cNvGrpSpPr>
          <p:nvPr/>
        </p:nvGrpSpPr>
        <p:grpSpPr bwMode="auto">
          <a:xfrm>
            <a:off x="4211638" y="981075"/>
            <a:ext cx="4449762" cy="517525"/>
            <a:chOff x="2433774" y="987596"/>
            <a:chExt cx="4450202" cy="517634"/>
          </a:xfrm>
        </p:grpSpPr>
        <p:sp>
          <p:nvSpPr>
            <p:cNvPr id="5" name="Прямоугольник 4">
              <a:extLst>
                <a:ext uri="{FF2B5EF4-FFF2-40B4-BE49-F238E27FC236}">
                  <a16:creationId xmlns="" xmlns:a16="http://schemas.microsoft.com/office/drawing/2014/main" id="{C6C59647-9D9D-234C-84F8-A7EA11E6881F}"/>
                </a:ext>
              </a:extLst>
            </p:cNvPr>
            <p:cNvSpPr/>
            <p:nvPr/>
          </p:nvSpPr>
          <p:spPr>
            <a:xfrm>
              <a:off x="2433774" y="987596"/>
              <a:ext cx="4450202" cy="51763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 Вводный вопрос к параграфу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90132" name="Picture 3">
              <a:extLst>
                <a:ext uri="{FF2B5EF4-FFF2-40B4-BE49-F238E27FC236}">
                  <a16:creationId xmlns="" xmlns:a16="http://schemas.microsoft.com/office/drawing/2014/main" id="{534B18ED-964F-D646-9444-7CB88F6FA7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9418" y="1017477"/>
              <a:ext cx="447969" cy="457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Группа 21">
            <a:extLst>
              <a:ext uri="{FF2B5EF4-FFF2-40B4-BE49-F238E27FC236}">
                <a16:creationId xmlns="" xmlns:a16="http://schemas.microsoft.com/office/drawing/2014/main" id="{BB2F5402-9D8A-5145-AC51-79AB1179CAA0}"/>
              </a:ext>
            </a:extLst>
          </p:cNvPr>
          <p:cNvGrpSpPr/>
          <p:nvPr/>
        </p:nvGrpSpPr>
        <p:grpSpPr>
          <a:xfrm>
            <a:off x="4212276" y="1651958"/>
            <a:ext cx="4450202" cy="489130"/>
            <a:chOff x="2433774" y="1625179"/>
            <a:chExt cx="4450202" cy="48913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7" name="Прямоугольник 6">
              <a:extLst>
                <a:ext uri="{FF2B5EF4-FFF2-40B4-BE49-F238E27FC236}">
                  <a16:creationId xmlns="" xmlns:a16="http://schemas.microsoft.com/office/drawing/2014/main" id="{60C5457B-DB29-6043-B0DE-1FC09168289E}"/>
                </a:ext>
              </a:extLst>
            </p:cNvPr>
            <p:cNvSpPr/>
            <p:nvPr/>
          </p:nvSpPr>
          <p:spPr>
            <a:xfrm>
              <a:off x="2433774" y="1625179"/>
              <a:ext cx="4450202" cy="489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Вопросы и задания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8" name="Picture 4">
              <a:extLst>
                <a:ext uri="{FF2B5EF4-FFF2-40B4-BE49-F238E27FC236}">
                  <a16:creationId xmlns="" xmlns:a16="http://schemas.microsoft.com/office/drawing/2014/main" id="{B2A641B1-CF47-AC40-8FF0-0383E9C932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/>
            </a:blip>
            <a:srcRect/>
            <a:stretch>
              <a:fillRect/>
            </a:stretch>
          </p:blipFill>
          <p:spPr bwMode="auto">
            <a:xfrm>
              <a:off x="2477501" y="1653766"/>
              <a:ext cx="439824" cy="431955"/>
            </a:xfrm>
            <a:prstGeom prst="rect">
              <a:avLst/>
            </a:prstGeom>
            <a:grpFill/>
            <a:ln>
              <a:noFill/>
            </a:ln>
            <a:extLst/>
          </p:spPr>
        </p:pic>
      </p:grpSp>
      <p:grpSp>
        <p:nvGrpSpPr>
          <p:cNvPr id="4" name="Группа 20">
            <a:extLst>
              <a:ext uri="{FF2B5EF4-FFF2-40B4-BE49-F238E27FC236}">
                <a16:creationId xmlns="" xmlns:a16="http://schemas.microsoft.com/office/drawing/2014/main" id="{92B41E78-E01F-6E49-993D-E2004233E19F}"/>
              </a:ext>
            </a:extLst>
          </p:cNvPr>
          <p:cNvGrpSpPr/>
          <p:nvPr/>
        </p:nvGrpSpPr>
        <p:grpSpPr>
          <a:xfrm>
            <a:off x="4213041" y="2316001"/>
            <a:ext cx="4449457" cy="608720"/>
            <a:chOff x="2434519" y="2289223"/>
            <a:chExt cx="4449457" cy="60872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9" name="Прямоугольник 8">
              <a:extLst>
                <a:ext uri="{FF2B5EF4-FFF2-40B4-BE49-F238E27FC236}">
                  <a16:creationId xmlns="" xmlns:a16="http://schemas.microsoft.com/office/drawing/2014/main" id="{D6B05214-4CFF-3340-A503-F9BF0EF2BAEF}"/>
                </a:ext>
              </a:extLst>
            </p:cNvPr>
            <p:cNvSpPr/>
            <p:nvPr/>
          </p:nvSpPr>
          <p:spPr>
            <a:xfrm>
              <a:off x="2434519" y="2289223"/>
              <a:ext cx="4449457" cy="60872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Вопросы с привлечением 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дополнительных источников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10" name="Picture 5">
              <a:extLst>
                <a:ext uri="{FF2B5EF4-FFF2-40B4-BE49-F238E27FC236}">
                  <a16:creationId xmlns="" xmlns:a16="http://schemas.microsoft.com/office/drawing/2014/main" id="{D3858CA2-21B8-E74B-8E47-316B30C5C8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/>
            </a:blip>
            <a:srcRect/>
            <a:stretch>
              <a:fillRect/>
            </a:stretch>
          </p:blipFill>
          <p:spPr bwMode="auto">
            <a:xfrm>
              <a:off x="2477501" y="2391402"/>
              <a:ext cx="484923" cy="434533"/>
            </a:xfrm>
            <a:prstGeom prst="rect">
              <a:avLst/>
            </a:prstGeom>
            <a:grpFill/>
            <a:ln>
              <a:noFill/>
            </a:ln>
            <a:extLst/>
          </p:spPr>
        </p:pic>
      </p:grpSp>
      <p:grpSp>
        <p:nvGrpSpPr>
          <p:cNvPr id="6" name="Группа 18">
            <a:extLst>
              <a:ext uri="{FF2B5EF4-FFF2-40B4-BE49-F238E27FC236}">
                <a16:creationId xmlns="" xmlns:a16="http://schemas.microsoft.com/office/drawing/2014/main" id="{2B4AB97C-B435-8845-B4FF-05F6933B2784}"/>
              </a:ext>
            </a:extLst>
          </p:cNvPr>
          <p:cNvGrpSpPr/>
          <p:nvPr/>
        </p:nvGrpSpPr>
        <p:grpSpPr>
          <a:xfrm>
            <a:off x="4206527" y="3731739"/>
            <a:ext cx="4455971" cy="489130"/>
            <a:chOff x="2428005" y="3453062"/>
            <a:chExt cx="4455971" cy="48913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2" name="Прямоугольник 11">
              <a:extLst>
                <a:ext uri="{FF2B5EF4-FFF2-40B4-BE49-F238E27FC236}">
                  <a16:creationId xmlns="" xmlns:a16="http://schemas.microsoft.com/office/drawing/2014/main" id="{490C56E6-EC51-CF4F-A4BF-4FBD747665AE}"/>
                </a:ext>
              </a:extLst>
            </p:cNvPr>
            <p:cNvSpPr/>
            <p:nvPr/>
          </p:nvSpPr>
          <p:spPr>
            <a:xfrm>
              <a:off x="2428005" y="3453062"/>
              <a:ext cx="4455971" cy="489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Работа с картой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13" name="Picture 7">
              <a:extLst>
                <a:ext uri="{FF2B5EF4-FFF2-40B4-BE49-F238E27FC236}">
                  <a16:creationId xmlns="" xmlns:a16="http://schemas.microsoft.com/office/drawing/2014/main" id="{C14F9F1A-5E23-A347-8962-769D40D415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/>
            </a:blip>
            <a:srcRect/>
            <a:stretch>
              <a:fillRect/>
            </a:stretch>
          </p:blipFill>
          <p:spPr bwMode="auto">
            <a:xfrm>
              <a:off x="2530745" y="3468691"/>
              <a:ext cx="472404" cy="457872"/>
            </a:xfrm>
            <a:prstGeom prst="rect">
              <a:avLst/>
            </a:prstGeom>
            <a:grpFill/>
            <a:ln>
              <a:noFill/>
            </a:ln>
            <a:extLst/>
          </p:spPr>
        </p:pic>
      </p:grpSp>
      <p:grpSp>
        <p:nvGrpSpPr>
          <p:cNvPr id="17" name="Группа 19">
            <a:extLst>
              <a:ext uri="{FF2B5EF4-FFF2-40B4-BE49-F238E27FC236}">
                <a16:creationId xmlns="" xmlns:a16="http://schemas.microsoft.com/office/drawing/2014/main" id="{6A7179B5-09C5-684C-98D4-0C7B6260126D}"/>
              </a:ext>
            </a:extLst>
          </p:cNvPr>
          <p:cNvGrpSpPr/>
          <p:nvPr/>
        </p:nvGrpSpPr>
        <p:grpSpPr>
          <a:xfrm>
            <a:off x="4212278" y="3083663"/>
            <a:ext cx="4453712" cy="489130"/>
            <a:chOff x="2433774" y="2854551"/>
            <a:chExt cx="4453712" cy="48913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="" xmlns:a16="http://schemas.microsoft.com/office/drawing/2014/main" id="{B4201297-15BF-AD4D-8B4D-D8065136165D}"/>
                </a:ext>
              </a:extLst>
            </p:cNvPr>
            <p:cNvSpPr/>
            <p:nvPr/>
          </p:nvSpPr>
          <p:spPr>
            <a:xfrm>
              <a:off x="2433774" y="2854551"/>
              <a:ext cx="4453712" cy="489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Историки спорят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14" name="Picture 6">
              <a:extLst>
                <a:ext uri="{FF2B5EF4-FFF2-40B4-BE49-F238E27FC236}">
                  <a16:creationId xmlns="" xmlns:a16="http://schemas.microsoft.com/office/drawing/2014/main" id="{868DDFA5-A4F5-8441-A067-9A21CAF45F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/>
            </a:blip>
            <a:srcRect/>
            <a:stretch>
              <a:fillRect/>
            </a:stretch>
          </p:blipFill>
          <p:spPr bwMode="auto">
            <a:xfrm>
              <a:off x="2571469" y="2875949"/>
              <a:ext cx="390955" cy="449233"/>
            </a:xfrm>
            <a:prstGeom prst="rect">
              <a:avLst/>
            </a:prstGeom>
            <a:grpFill/>
            <a:ln>
              <a:noFill/>
            </a:ln>
            <a:extLst/>
          </p:spPr>
        </p:pic>
      </p:grpSp>
      <p:grpSp>
        <p:nvGrpSpPr>
          <p:cNvPr id="18" name="Группа 16">
            <a:extLst>
              <a:ext uri="{FF2B5EF4-FFF2-40B4-BE49-F238E27FC236}">
                <a16:creationId xmlns="" xmlns:a16="http://schemas.microsoft.com/office/drawing/2014/main" id="{549D8FDE-90C0-A44C-9240-6D8E8BB56C12}"/>
              </a:ext>
            </a:extLst>
          </p:cNvPr>
          <p:cNvGrpSpPr/>
          <p:nvPr/>
        </p:nvGrpSpPr>
        <p:grpSpPr>
          <a:xfrm>
            <a:off x="4206508" y="4379807"/>
            <a:ext cx="4469624" cy="489130"/>
            <a:chOff x="2428006" y="4154785"/>
            <a:chExt cx="4469624" cy="48913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F083D7F7-73E5-FE4F-AD66-67E16D094DB7}"/>
                </a:ext>
              </a:extLst>
            </p:cNvPr>
            <p:cNvSpPr/>
            <p:nvPr/>
          </p:nvSpPr>
          <p:spPr>
            <a:xfrm>
              <a:off x="2428006" y="4154785"/>
              <a:ext cx="4469624" cy="489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Думаем, сравниваем, размышляем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1026" name="Picture 2">
              <a:extLst>
                <a:ext uri="{FF2B5EF4-FFF2-40B4-BE49-F238E27FC236}">
                  <a16:creationId xmlns="" xmlns:a16="http://schemas.microsoft.com/office/drawing/2014/main" id="{D87006E8-0E96-A64F-B1E6-93F1904BDFE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/>
            </a:blip>
            <a:srcRect l="12900" t="7404" r="12125" b="13145"/>
            <a:stretch/>
          </p:blipFill>
          <p:spPr bwMode="auto">
            <a:xfrm>
              <a:off x="2530745" y="4191000"/>
              <a:ext cx="406642" cy="388620"/>
            </a:xfrm>
            <a:prstGeom prst="roundRect">
              <a:avLst>
                <a:gd name="adj" fmla="val 19608"/>
              </a:avLst>
            </a:prstGeom>
            <a:grpFill/>
            <a:ln>
              <a:noFill/>
            </a:ln>
            <a:extLst/>
          </p:spPr>
        </p:pic>
      </p:grpSp>
      <p:grpSp>
        <p:nvGrpSpPr>
          <p:cNvPr id="19" name="Группа 17">
            <a:extLst>
              <a:ext uri="{FF2B5EF4-FFF2-40B4-BE49-F238E27FC236}">
                <a16:creationId xmlns="" xmlns:a16="http://schemas.microsoft.com/office/drawing/2014/main" id="{511A9D0D-121C-3249-AF9B-A083DD2ED928}"/>
              </a:ext>
            </a:extLst>
          </p:cNvPr>
          <p:cNvGrpSpPr/>
          <p:nvPr/>
        </p:nvGrpSpPr>
        <p:grpSpPr>
          <a:xfrm>
            <a:off x="4206508" y="5027879"/>
            <a:ext cx="4469625" cy="489130"/>
            <a:chOff x="2428004" y="4869160"/>
            <a:chExt cx="4469625" cy="489130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5" name="Прямоугольник 14">
              <a:extLst>
                <a:ext uri="{FF2B5EF4-FFF2-40B4-BE49-F238E27FC236}">
                  <a16:creationId xmlns="" xmlns:a16="http://schemas.microsoft.com/office/drawing/2014/main" id="{41E41C19-0B24-0E4F-985C-B7DD14246AB2}"/>
                </a:ext>
              </a:extLst>
            </p:cNvPr>
            <p:cNvSpPr/>
            <p:nvPr/>
          </p:nvSpPr>
          <p:spPr>
            <a:xfrm>
              <a:off x="2428004" y="4869160"/>
              <a:ext cx="4469625" cy="48913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lIns="80147" tIns="40074" rIns="80147" bIns="40074"/>
            <a:lstStyle/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Запоминаем новые слова</a:t>
              </a:r>
            </a:p>
            <a:p>
              <a:pPr algn="ctr" defTabSz="9115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1"/>
                  </a:solidFill>
                </a:rPr>
                <a:t>         </a:t>
              </a:r>
            </a:p>
          </p:txBody>
        </p:sp>
        <p:pic>
          <p:nvPicPr>
            <p:cNvPr id="1028" name="Picture 4">
              <a:extLst>
                <a:ext uri="{FF2B5EF4-FFF2-40B4-BE49-F238E27FC236}">
                  <a16:creationId xmlns="" xmlns:a16="http://schemas.microsoft.com/office/drawing/2014/main" id="{DEE7C38E-2032-D24A-BD46-A24608CC90D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/>
            </a:blip>
            <a:srcRect l="5993" t="7022" r="8497" b="15785"/>
            <a:stretch/>
          </p:blipFill>
          <p:spPr bwMode="auto">
            <a:xfrm>
              <a:off x="2489418" y="4907281"/>
              <a:ext cx="447969" cy="419100"/>
            </a:xfrm>
            <a:prstGeom prst="roundRect">
              <a:avLst>
                <a:gd name="adj" fmla="val 24849"/>
              </a:avLst>
            </a:prstGeom>
            <a:grpFill/>
            <a:ln>
              <a:noFill/>
            </a:ln>
            <a:extLst/>
          </p:spPr>
        </p:pic>
      </p:grpSp>
      <p:sp>
        <p:nvSpPr>
          <p:cNvPr id="90123" name="Номер слайда 23">
            <a:extLst>
              <a:ext uri="{FF2B5EF4-FFF2-40B4-BE49-F238E27FC236}">
                <a16:creationId xmlns="" xmlns:a16="http://schemas.microsoft.com/office/drawing/2014/main" id="{C0317531-B375-8C48-8F8B-03D9A20F0D65}"/>
              </a:ext>
            </a:extLst>
          </p:cNvPr>
          <p:cNvSpPr txBox="1">
            <a:spLocks/>
          </p:cNvSpPr>
          <p:nvPr/>
        </p:nvSpPr>
        <p:spPr bwMode="auto">
          <a:xfrm>
            <a:off x="69754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120" tIns="45560" rIns="91120" bIns="4556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D215AFAA-6665-6347-8465-F5AE3048ED2F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23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28" name="Picture 2">
            <a:extLst>
              <a:ext uri="{FF2B5EF4-FFF2-40B4-BE49-F238E27FC236}">
                <a16:creationId xmlns="" xmlns:a16="http://schemas.microsoft.com/office/drawing/2014/main" id="{C708DEBB-A90E-2941-82B9-82E3D58CD0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3850" y="1628775"/>
            <a:ext cx="3529013" cy="4929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9" name="Блок-схема: альтернативный процесс 28">
            <a:extLst>
              <a:ext uri="{FF2B5EF4-FFF2-40B4-BE49-F238E27FC236}">
                <a16:creationId xmlns="" xmlns:a16="http://schemas.microsoft.com/office/drawing/2014/main" id="{6A33350E-67C4-C846-8DF0-2086C55D9D1A}"/>
              </a:ext>
            </a:extLst>
          </p:cNvPr>
          <p:cNvSpPr/>
          <p:nvPr/>
        </p:nvSpPr>
        <p:spPr>
          <a:xfrm>
            <a:off x="251522" y="728882"/>
            <a:ext cx="3672408" cy="1020913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  <a:ln w="11430" cap="flat" cmpd="sng" algn="ctr">
            <a:solidFill>
              <a:sysClr val="windowText" lastClr="000000"/>
            </a:solidFill>
            <a:prstDash val="solid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0864" tIns="45432" rIns="90864" bIns="45432">
            <a:spAutoFit/>
          </a:bodyPr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Вводная рубрика по работе с учебником </a:t>
            </a:r>
          </a:p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в начале каждого класса</a:t>
            </a:r>
          </a:p>
        </p:txBody>
      </p:sp>
    </p:spTree>
    <p:extLst>
      <p:ext uri="{BB962C8B-B14F-4D97-AF65-F5344CB8AC3E}">
        <p14:creationId xmlns:p14="http://schemas.microsoft.com/office/powerpoint/2010/main" val="891803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4318B5C-F2C2-F144-81A0-F8D8145B3F40}"/>
              </a:ext>
            </a:extLst>
          </p:cNvPr>
          <p:cNvSpPr/>
          <p:nvPr/>
        </p:nvSpPr>
        <p:spPr>
          <a:xfrm>
            <a:off x="5735638" y="6203950"/>
            <a:ext cx="2038350" cy="654050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545D62D2-C1BB-F346-B0D1-77E69492A686}"/>
              </a:ext>
            </a:extLst>
          </p:cNvPr>
          <p:cNvSpPr/>
          <p:nvPr/>
        </p:nvSpPr>
        <p:spPr>
          <a:xfrm>
            <a:off x="0" y="6203950"/>
            <a:ext cx="6296025" cy="654050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1140" name="Заголовок 1">
            <a:extLst>
              <a:ext uri="{FF2B5EF4-FFF2-40B4-BE49-F238E27FC236}">
                <a16:creationId xmlns="" xmlns:a16="http://schemas.microsoft.com/office/drawing/2014/main" id="{68370C74-ECF4-D948-90CE-ADCAC6D008BE}"/>
              </a:ext>
            </a:extLst>
          </p:cNvPr>
          <p:cNvSpPr txBox="1">
            <a:spLocks/>
          </p:cNvSpPr>
          <p:nvPr/>
        </p:nvSpPr>
        <p:spPr bwMode="auto">
          <a:xfrm>
            <a:off x="0" y="2808288"/>
            <a:ext cx="911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05" tIns="40053" rIns="80105" bIns="40053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ru-RU" altLang="ru-RU" sz="28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C6148BB5-D484-1F42-910D-ABF4AE5C2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750888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1" tIns="40046" rIns="80091" bIns="40046" anchor="ctr"/>
          <a:lstStyle/>
          <a:p>
            <a:pPr algn="ctr" defTabSz="909316">
              <a:defRPr/>
            </a:pPr>
            <a:r>
              <a:rPr lang="ru-RU" sz="2500" b="1" dirty="0">
                <a:solidFill>
                  <a:srgbClr val="FF0000"/>
                </a:solidFill>
                <a:latin typeface="+mn-lt"/>
                <a:cs typeface="+mn-cs"/>
              </a:rPr>
              <a:t>Методический аппарат учебника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993BD584-CC2B-274F-B74F-D75653836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b="13953"/>
          <a:stretch>
            <a:fillRect/>
          </a:stretch>
        </p:blipFill>
        <p:spPr bwMode="auto">
          <a:xfrm>
            <a:off x="77788" y="620713"/>
            <a:ext cx="4011612" cy="4832350"/>
          </a:xfrm>
          <a:prstGeom prst="rect">
            <a:avLst/>
          </a:prstGeom>
          <a:ln w="9525" cap="sq">
            <a:solidFill>
              <a:srgbClr val="00000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ая выноска 14">
            <a:extLst>
              <a:ext uri="{FF2B5EF4-FFF2-40B4-BE49-F238E27FC236}">
                <a16:creationId xmlns="" xmlns:a16="http://schemas.microsoft.com/office/drawing/2014/main" id="{90FC9C67-B23A-6447-AC1F-746BFFB1B668}"/>
              </a:ext>
            </a:extLst>
          </p:cNvPr>
          <p:cNvSpPr/>
          <p:nvPr/>
        </p:nvSpPr>
        <p:spPr>
          <a:xfrm>
            <a:off x="4264025" y="685800"/>
            <a:ext cx="4371975" cy="1176338"/>
          </a:xfrm>
          <a:prstGeom prst="wedgeRectCallout">
            <a:avLst>
              <a:gd name="adj1" fmla="val -65837"/>
              <a:gd name="adj2" fmla="val 37055"/>
            </a:avLst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defTabSz="909316">
              <a:defRPr/>
            </a:pPr>
            <a:r>
              <a:rPr lang="ru-RU" dirty="0">
                <a:solidFill>
                  <a:prstClr val="black"/>
                </a:solidFill>
              </a:rPr>
              <a:t>В рубрике </a:t>
            </a:r>
            <a:r>
              <a:rPr lang="ru-RU" b="1" dirty="0">
                <a:solidFill>
                  <a:srgbClr val="FF0000"/>
                </a:solidFill>
              </a:rPr>
              <a:t>«История в лицах» </a:t>
            </a:r>
            <a:r>
              <a:rPr lang="ru-RU" dirty="0">
                <a:solidFill>
                  <a:prstClr val="black"/>
                </a:solidFill>
              </a:rPr>
              <a:t>помещены сведения о видных исторических деятелях разных стран, живших в одно время.</a:t>
            </a:r>
          </a:p>
        </p:txBody>
      </p:sp>
      <p:sp>
        <p:nvSpPr>
          <p:cNvPr id="19" name="Прямоугольная выноска 18">
            <a:extLst>
              <a:ext uri="{FF2B5EF4-FFF2-40B4-BE49-F238E27FC236}">
                <a16:creationId xmlns="" xmlns:a16="http://schemas.microsoft.com/office/drawing/2014/main" id="{FD6BD845-BDDF-5748-9FA4-FC519808FC78}"/>
              </a:ext>
            </a:extLst>
          </p:cNvPr>
          <p:cNvSpPr/>
          <p:nvPr/>
        </p:nvSpPr>
        <p:spPr>
          <a:xfrm>
            <a:off x="138113" y="5584825"/>
            <a:ext cx="5788025" cy="1076325"/>
          </a:xfrm>
          <a:prstGeom prst="wedgeRectCallout">
            <a:avLst>
              <a:gd name="adj1" fmla="val -20041"/>
              <a:gd name="adj2" fmla="val -67478"/>
            </a:avLst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b="1" dirty="0">
                <a:solidFill>
                  <a:srgbClr val="FF0000"/>
                </a:solidFill>
              </a:rPr>
              <a:t>«Вопросы и задания для работы с текстом параграфа» </a:t>
            </a:r>
            <a:r>
              <a:rPr lang="ru-RU" dirty="0">
                <a:solidFill>
                  <a:prstClr val="black"/>
                </a:solidFill>
              </a:rPr>
              <a:t>направлены на закрепление изученного материала</a:t>
            </a:r>
            <a:r>
              <a:rPr lang="ru-RU" dirty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4099" name="Picture 3">
            <a:extLst>
              <a:ext uri="{FF2B5EF4-FFF2-40B4-BE49-F238E27FC236}">
                <a16:creationId xmlns="" xmlns:a16="http://schemas.microsoft.com/office/drawing/2014/main" id="{AFDA9AB2-C953-514F-A6D3-EC4F18A51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25938" y="3756025"/>
            <a:ext cx="4554537" cy="1557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ая выноска 15">
            <a:extLst>
              <a:ext uri="{FF2B5EF4-FFF2-40B4-BE49-F238E27FC236}">
                <a16:creationId xmlns="" xmlns:a16="http://schemas.microsoft.com/office/drawing/2014/main" id="{4AE77730-7298-A54B-A414-7334724C1FF1}"/>
              </a:ext>
            </a:extLst>
          </p:cNvPr>
          <p:cNvSpPr/>
          <p:nvPr/>
        </p:nvSpPr>
        <p:spPr>
          <a:xfrm>
            <a:off x="4325938" y="2122488"/>
            <a:ext cx="4679950" cy="1436687"/>
          </a:xfrm>
          <a:prstGeom prst="wedgeRectCallout">
            <a:avLst>
              <a:gd name="adj1" fmla="val -21887"/>
              <a:gd name="adj2" fmla="val 65990"/>
            </a:avLst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dirty="0">
                <a:solidFill>
                  <a:prstClr val="black"/>
                </a:solidFill>
              </a:rPr>
              <a:t>В рубрике </a:t>
            </a:r>
          </a:p>
          <a:p>
            <a:pPr algn="ctr" defTabSz="909316">
              <a:defRPr/>
            </a:pPr>
            <a:r>
              <a:rPr lang="ru-RU" b="1" dirty="0">
                <a:solidFill>
                  <a:srgbClr val="FF0000"/>
                </a:solidFill>
              </a:rPr>
              <a:t>«Думаем, сравниваем, размышляем» </a:t>
            </a:r>
            <a:r>
              <a:rPr lang="ru-RU" dirty="0">
                <a:solidFill>
                  <a:prstClr val="black"/>
                </a:solidFill>
              </a:rPr>
              <a:t>учащихся ждут задания для собственных исследований, размышлений и дискуссий по важным проблемам отечественной истории.</a:t>
            </a:r>
          </a:p>
        </p:txBody>
      </p:sp>
    </p:spTree>
    <p:extLst>
      <p:ext uri="{BB962C8B-B14F-4D97-AF65-F5344CB8AC3E}">
        <p14:creationId xmlns:p14="http://schemas.microsoft.com/office/powerpoint/2010/main" val="465285156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E2CC79E1-7F3B-9244-AC2E-CF32351F05DF}"/>
              </a:ext>
            </a:extLst>
          </p:cNvPr>
          <p:cNvSpPr/>
          <p:nvPr/>
        </p:nvSpPr>
        <p:spPr>
          <a:xfrm>
            <a:off x="0" y="6203950"/>
            <a:ext cx="7835900" cy="654050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091" tIns="40046" rIns="80091" bIns="40046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2164" name="Заголовок 1">
            <a:extLst>
              <a:ext uri="{FF2B5EF4-FFF2-40B4-BE49-F238E27FC236}">
                <a16:creationId xmlns="" xmlns:a16="http://schemas.microsoft.com/office/drawing/2014/main" id="{352CFE0B-047E-2346-A628-2B3C7C5C062D}"/>
              </a:ext>
            </a:extLst>
          </p:cNvPr>
          <p:cNvSpPr txBox="1">
            <a:spLocks/>
          </p:cNvSpPr>
          <p:nvPr/>
        </p:nvSpPr>
        <p:spPr bwMode="auto">
          <a:xfrm>
            <a:off x="0" y="2808288"/>
            <a:ext cx="911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05" tIns="40053" rIns="80105" bIns="40053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ru-RU" altLang="ru-RU" sz="28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AB0EC906-E413-804D-BCDC-E4A680F01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7508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1" tIns="40046" rIns="80091" bIns="40046" anchor="ctr"/>
          <a:lstStyle/>
          <a:p>
            <a:pPr algn="ctr" defTabSz="909316">
              <a:defRPr/>
            </a:pPr>
            <a:r>
              <a:rPr lang="ru-RU" sz="2500" b="1" dirty="0">
                <a:solidFill>
                  <a:srgbClr val="FF0000"/>
                </a:solidFill>
                <a:latin typeface="+mn-lt"/>
                <a:cs typeface="+mn-cs"/>
              </a:rPr>
              <a:t>Методический аппарат учебника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="" xmlns:a16="http://schemas.microsoft.com/office/drawing/2014/main" id="{D7D10E4B-CBC3-9941-B687-DE2F5EEDA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101975"/>
            <a:ext cx="4191000" cy="1677988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621AAF6F-754B-A546-8AF8-947ECFB417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4400550" cy="5895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ая выноска 13">
            <a:extLst>
              <a:ext uri="{FF2B5EF4-FFF2-40B4-BE49-F238E27FC236}">
                <a16:creationId xmlns="" xmlns:a16="http://schemas.microsoft.com/office/drawing/2014/main" id="{417EA07E-8C25-B84E-93EA-53764EA051EE}"/>
              </a:ext>
            </a:extLst>
          </p:cNvPr>
          <p:cNvSpPr/>
          <p:nvPr/>
        </p:nvSpPr>
        <p:spPr>
          <a:xfrm>
            <a:off x="4633913" y="1927225"/>
            <a:ext cx="4310062" cy="979488"/>
          </a:xfrm>
          <a:prstGeom prst="wedgeRectCallout">
            <a:avLst>
              <a:gd name="adj1" fmla="val -23399"/>
              <a:gd name="adj2" fmla="val 65990"/>
            </a:avLst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b="1" dirty="0">
                <a:solidFill>
                  <a:prstClr val="black"/>
                </a:solidFill>
              </a:rPr>
              <a:t>Значения новых терминов и понятий в рубрике </a:t>
            </a:r>
            <a:r>
              <a:rPr lang="ru-RU" b="1" dirty="0">
                <a:solidFill>
                  <a:srgbClr val="FF0000"/>
                </a:solidFill>
              </a:rPr>
              <a:t>«Запоминаем новые слова»</a:t>
            </a:r>
          </a:p>
        </p:txBody>
      </p:sp>
      <p:sp>
        <p:nvSpPr>
          <p:cNvPr id="2" name="Прямоугольная выноска 1">
            <a:extLst>
              <a:ext uri="{FF2B5EF4-FFF2-40B4-BE49-F238E27FC236}">
                <a16:creationId xmlns="" xmlns:a16="http://schemas.microsoft.com/office/drawing/2014/main" id="{74129195-B206-984C-9891-A365A65FB2D5}"/>
              </a:ext>
            </a:extLst>
          </p:cNvPr>
          <p:cNvSpPr/>
          <p:nvPr/>
        </p:nvSpPr>
        <p:spPr>
          <a:xfrm>
            <a:off x="4633913" y="620713"/>
            <a:ext cx="4510087" cy="1241425"/>
          </a:xfrm>
          <a:prstGeom prst="wedgeRectCallout">
            <a:avLst>
              <a:gd name="adj1" fmla="val -63729"/>
              <a:gd name="adj2" fmla="val -22806"/>
            </a:avLst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b="1" dirty="0">
                <a:solidFill>
                  <a:prstClr val="black"/>
                </a:solidFill>
              </a:rPr>
              <a:t>            В рубрике </a:t>
            </a:r>
            <a:r>
              <a:rPr lang="ru-RU" b="1" dirty="0">
                <a:solidFill>
                  <a:srgbClr val="FF0000"/>
                </a:solidFill>
              </a:rPr>
              <a:t>«Подведем итоги» </a:t>
            </a:r>
            <a:r>
              <a:rPr lang="ru-RU" b="1" dirty="0">
                <a:solidFill>
                  <a:prstClr val="black"/>
                </a:solidFill>
              </a:rPr>
              <a:t>содержатся главные выводы по проблемный вопросам и материалам параграфа.</a:t>
            </a:r>
          </a:p>
        </p:txBody>
      </p:sp>
      <p:sp>
        <p:nvSpPr>
          <p:cNvPr id="16" name="Двойная стрелка влево/вправо 15">
            <a:extLst>
              <a:ext uri="{FF2B5EF4-FFF2-40B4-BE49-F238E27FC236}">
                <a16:creationId xmlns="" xmlns:a16="http://schemas.microsoft.com/office/drawing/2014/main" id="{CDBCB94D-EC9C-6148-B221-FA36D0A6BDFF}"/>
              </a:ext>
            </a:extLst>
          </p:cNvPr>
          <p:cNvSpPr/>
          <p:nvPr/>
        </p:nvSpPr>
        <p:spPr>
          <a:xfrm>
            <a:off x="4325702" y="4082106"/>
            <a:ext cx="677320" cy="391864"/>
          </a:xfrm>
          <a:prstGeom prst="leftRightArrow">
            <a:avLst/>
          </a:prstGeom>
          <a:solidFill>
            <a:schemeClr val="bg1"/>
          </a:solidFill>
          <a:effectLst>
            <a:glow rad="635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67797"/>
      </p:ext>
    </p:extLst>
  </p:cSld>
  <p:clrMapOvr>
    <a:masterClrMapping/>
  </p:clrMapOvr>
  <p:transition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13B5DE49-A69C-4143-BC07-D8870FC5EA38}"/>
              </a:ext>
            </a:extLst>
          </p:cNvPr>
          <p:cNvSpPr/>
          <p:nvPr/>
        </p:nvSpPr>
        <p:spPr>
          <a:xfrm>
            <a:off x="0" y="0"/>
            <a:ext cx="9137650" cy="750888"/>
          </a:xfrm>
          <a:prstGeom prst="rect">
            <a:avLst/>
          </a:prstGeom>
          <a:solidFill>
            <a:srgbClr val="EE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05" tIns="40053" rIns="80105" bIns="40053" anchor="ctr"/>
          <a:lstStyle>
            <a:defPPr>
              <a:defRPr lang="ru-RU"/>
            </a:defPPr>
            <a:lvl1pPr marL="0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2500" dirty="0">
              <a:solidFill>
                <a:prstClr val="white"/>
              </a:solidFill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="" xmlns:a16="http://schemas.microsoft.com/office/drawing/2014/main" id="{58F51D0A-2871-F546-A591-777A0B958C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tretch/>
        </p:blipFill>
        <p:spPr bwMode="auto">
          <a:xfrm>
            <a:off x="0" y="836613"/>
            <a:ext cx="4195763" cy="550068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93188" name="Прямоугольник 2">
            <a:extLst>
              <a:ext uri="{FF2B5EF4-FFF2-40B4-BE49-F238E27FC236}">
                <a16:creationId xmlns="" xmlns:a16="http://schemas.microsoft.com/office/drawing/2014/main" id="{74BBE3BB-974B-944B-B8BE-7C89367A3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5888"/>
            <a:ext cx="9144000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19" tIns="40060" rIns="80119" bIns="40060">
            <a:spAutoFit/>
          </a:bodyPr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Развитие ИКТ-компетенции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06766F22-F99D-4946-AD2A-EF3EEEA38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356100" y="4581525"/>
            <a:ext cx="4635500" cy="1223963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7443D00D-CC84-6148-8351-F75F683DF9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356100" y="2852738"/>
            <a:ext cx="4608513" cy="1536700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2" name="Прямоугольная выноска 11">
            <a:extLst>
              <a:ext uri="{FF2B5EF4-FFF2-40B4-BE49-F238E27FC236}">
                <a16:creationId xmlns="" xmlns:a16="http://schemas.microsoft.com/office/drawing/2014/main" id="{637BA902-6B76-5445-B64E-8059721076E1}"/>
              </a:ext>
            </a:extLst>
          </p:cNvPr>
          <p:cNvSpPr/>
          <p:nvPr/>
        </p:nvSpPr>
        <p:spPr>
          <a:xfrm>
            <a:off x="5795963" y="908050"/>
            <a:ext cx="3097212" cy="1512888"/>
          </a:xfrm>
          <a:prstGeom prst="wedgeRectCallout">
            <a:avLst>
              <a:gd name="adj1" fmla="val -58868"/>
              <a:gd name="adj2" fmla="val 17133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sz="2000" b="1" dirty="0">
                <a:solidFill>
                  <a:prstClr val="black"/>
                </a:solidFill>
              </a:rPr>
              <a:t>Вопросы и задания  с привлечением </a:t>
            </a:r>
          </a:p>
          <a:p>
            <a:pPr algn="ctr" defTabSz="909316">
              <a:defRPr/>
            </a:pPr>
            <a:r>
              <a:rPr lang="ru-RU" sz="2000" b="1" dirty="0">
                <a:solidFill>
                  <a:prstClr val="black"/>
                </a:solidFill>
              </a:rPr>
              <a:t>дополнительных источников</a:t>
            </a:r>
          </a:p>
        </p:txBody>
      </p:sp>
      <p:sp>
        <p:nvSpPr>
          <p:cNvPr id="93192" name="Номер слайда 23">
            <a:extLst>
              <a:ext uri="{FF2B5EF4-FFF2-40B4-BE49-F238E27FC236}">
                <a16:creationId xmlns="" xmlns:a16="http://schemas.microsoft.com/office/drawing/2014/main" id="{0425DCE6-1B2E-9446-B261-F3A5B40652A3}"/>
              </a:ext>
            </a:extLst>
          </p:cNvPr>
          <p:cNvSpPr txBox="1">
            <a:spLocks/>
          </p:cNvSpPr>
          <p:nvPr/>
        </p:nvSpPr>
        <p:spPr bwMode="auto">
          <a:xfrm>
            <a:off x="69754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12C9E007-7258-0D41-8601-2A0477D93836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26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4F833B58-ACD4-1C4D-A788-608BCE5805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2381" t="32143" r="89285" b="46428"/>
          <a:stretch>
            <a:fillRect/>
          </a:stretch>
        </p:blipFill>
        <p:spPr bwMode="auto">
          <a:xfrm>
            <a:off x="4716016" y="1484786"/>
            <a:ext cx="720080" cy="617211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EAA883C-D498-8947-A9D9-9D65C562E486}"/>
              </a:ext>
            </a:extLst>
          </p:cNvPr>
          <p:cNvSpPr/>
          <p:nvPr/>
        </p:nvSpPr>
        <p:spPr>
          <a:xfrm>
            <a:off x="4355976" y="3284984"/>
            <a:ext cx="648072" cy="504056"/>
          </a:xfrm>
          <a:prstGeom prst="rect">
            <a:avLst/>
          </a:prstGeom>
          <a:noFill/>
          <a:ln w="47625">
            <a:solidFill>
              <a:srgbClr val="FF00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7EDFE20E-C300-9141-9A73-692CF0A06495}"/>
              </a:ext>
            </a:extLst>
          </p:cNvPr>
          <p:cNvSpPr/>
          <p:nvPr/>
        </p:nvSpPr>
        <p:spPr>
          <a:xfrm>
            <a:off x="8388425" y="5157192"/>
            <a:ext cx="576064" cy="504056"/>
          </a:xfrm>
          <a:prstGeom prst="rect">
            <a:avLst/>
          </a:prstGeom>
          <a:noFill/>
          <a:ln w="47625">
            <a:solidFill>
              <a:srgbClr val="FF00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7C62F174-0646-4C48-9E0D-F1044AC5D650}"/>
              </a:ext>
            </a:extLst>
          </p:cNvPr>
          <p:cNvSpPr/>
          <p:nvPr/>
        </p:nvSpPr>
        <p:spPr>
          <a:xfrm>
            <a:off x="323528" y="1196754"/>
            <a:ext cx="576064" cy="504056"/>
          </a:xfrm>
          <a:prstGeom prst="rect">
            <a:avLst/>
          </a:prstGeom>
          <a:noFill/>
          <a:ln w="47625">
            <a:solidFill>
              <a:srgbClr val="FF000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defTabSz="909316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C6A0E228-A97F-B846-93CE-61C4E2998100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2F85A999-27E0-8649-922B-B3FFD86011E0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344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BF297C50-523E-AD49-BD86-1A3F424294CD}"/>
              </a:ext>
            </a:extLst>
          </p:cNvPr>
          <p:cNvSpPr/>
          <p:nvPr/>
        </p:nvSpPr>
        <p:spPr>
          <a:xfrm>
            <a:off x="0" y="0"/>
            <a:ext cx="9144000" cy="836613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4211" name="Заголовок 1">
            <a:extLst>
              <a:ext uri="{FF2B5EF4-FFF2-40B4-BE49-F238E27FC236}">
                <a16:creationId xmlns="" xmlns:a16="http://schemas.microsoft.com/office/drawing/2014/main" id="{7595C3F3-8274-2C40-81C0-476AA1CCC7C0}"/>
              </a:ext>
            </a:extLst>
          </p:cNvPr>
          <p:cNvSpPr txBox="1">
            <a:spLocks/>
          </p:cNvSpPr>
          <p:nvPr/>
        </p:nvSpPr>
        <p:spPr bwMode="auto">
          <a:xfrm>
            <a:off x="0" y="2808288"/>
            <a:ext cx="911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881" tIns="39941" rIns="79881" bIns="39941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ru-RU" altLang="ru-RU" sz="28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A67517C8-1742-DD46-B701-8175A3FD1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981075"/>
            <a:ext cx="3022600" cy="417988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94213" name="Прямоугольник 2">
            <a:extLst>
              <a:ext uri="{FF2B5EF4-FFF2-40B4-BE49-F238E27FC236}">
                <a16:creationId xmlns="" xmlns:a16="http://schemas.microsoft.com/office/drawing/2014/main" id="{031E1701-DE30-B643-B7E6-33E494C2A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55588" y="0"/>
            <a:ext cx="93995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895" tIns="39948" rIns="79895" bIns="3994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Большие красочные карты как аналог </a:t>
            </a:r>
          </a:p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материалам из атласа</a:t>
            </a:r>
          </a:p>
        </p:txBody>
      </p:sp>
      <p:pic>
        <p:nvPicPr>
          <p:cNvPr id="1027" name="Picture 3">
            <a:extLst>
              <a:ext uri="{FF2B5EF4-FFF2-40B4-BE49-F238E27FC236}">
                <a16:creationId xmlns="" xmlns:a16="http://schemas.microsoft.com/office/drawing/2014/main" id="{3D17D8B9-42BD-0C4E-ABC9-06C5ED765F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3425" y="984250"/>
            <a:ext cx="3014663" cy="417988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Прямоугольная выноска 1">
            <a:extLst>
              <a:ext uri="{FF2B5EF4-FFF2-40B4-BE49-F238E27FC236}">
                <a16:creationId xmlns="" xmlns:a16="http://schemas.microsoft.com/office/drawing/2014/main" id="{8F3D4603-57CB-E44E-9176-807359650A8C}"/>
              </a:ext>
            </a:extLst>
          </p:cNvPr>
          <p:cNvSpPr/>
          <p:nvPr/>
        </p:nvSpPr>
        <p:spPr>
          <a:xfrm>
            <a:off x="6084888" y="1689100"/>
            <a:ext cx="2951162" cy="2244725"/>
          </a:xfrm>
          <a:prstGeom prst="wedgeRectCallout">
            <a:avLst>
              <a:gd name="adj1" fmla="val -59126"/>
              <a:gd name="adj2" fmla="val -24189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Огромное значение при изучении истории имеет работа с картами. </a:t>
            </a:r>
          </a:p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В параграфах нового УМК отдельные карты занимают целые развороты.</a:t>
            </a:r>
          </a:p>
        </p:txBody>
      </p:sp>
      <p:pic>
        <p:nvPicPr>
          <p:cNvPr id="1029" name="Picture 5">
            <a:extLst>
              <a:ext uri="{FF2B5EF4-FFF2-40B4-BE49-F238E27FC236}">
                <a16:creationId xmlns="" xmlns:a16="http://schemas.microsoft.com/office/drawing/2014/main" id="{019F1A74-2307-BA46-B97F-CA346C2BC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87900" y="5300663"/>
            <a:ext cx="4203700" cy="94932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4" name="Прямоугольная выноска 13">
            <a:extLst>
              <a:ext uri="{FF2B5EF4-FFF2-40B4-BE49-F238E27FC236}">
                <a16:creationId xmlns="" xmlns:a16="http://schemas.microsoft.com/office/drawing/2014/main" id="{1A5D60AD-4E84-4243-8755-EA09FA998682}"/>
              </a:ext>
            </a:extLst>
          </p:cNvPr>
          <p:cNvSpPr/>
          <p:nvPr/>
        </p:nvSpPr>
        <p:spPr>
          <a:xfrm>
            <a:off x="325438" y="5354638"/>
            <a:ext cx="4233862" cy="682625"/>
          </a:xfrm>
          <a:prstGeom prst="wedgeRectCallout">
            <a:avLst>
              <a:gd name="adj1" fmla="val 57760"/>
              <a:gd name="adj2" fmla="val -24396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</a:rPr>
              <a:t>После параграфа идут вопросы по карте (рубрика </a:t>
            </a:r>
            <a:r>
              <a:rPr lang="ru-RU" b="1" dirty="0">
                <a:solidFill>
                  <a:srgbClr val="FF0000"/>
                </a:solidFill>
              </a:rPr>
              <a:t>«Работаем с картой»</a:t>
            </a:r>
            <a:r>
              <a:rPr lang="ru-RU" dirty="0">
                <a:solidFill>
                  <a:prstClr val="black"/>
                </a:solidFill>
              </a:rPr>
              <a:t>) 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4DC96619-77CC-D243-8087-A222BF803DDB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A9089930-21C1-9D49-8FFA-C9DCFDE75BEA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5" name="Picture 5">
            <a:extLst>
              <a:ext uri="{FF2B5EF4-FFF2-40B4-BE49-F238E27FC236}">
                <a16:creationId xmlns="" xmlns:a16="http://schemas.microsoft.com/office/drawing/2014/main" id="{CECE40DA-E2F6-3B4E-A80D-2C82EB3BD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88971" t="7809" r="2941" b="56345"/>
          <a:stretch>
            <a:fillRect/>
          </a:stretch>
        </p:blipFill>
        <p:spPr bwMode="auto">
          <a:xfrm>
            <a:off x="107950" y="115888"/>
            <a:ext cx="647700" cy="64928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31086" name="Номер слайда 15">
            <a:extLst>
              <a:ext uri="{FF2B5EF4-FFF2-40B4-BE49-F238E27FC236}">
                <a16:creationId xmlns="" xmlns:a16="http://schemas.microsoft.com/office/drawing/2014/main" id="{775E9AF5-DC45-A641-8A1E-72A167B80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333178A-C59D-904D-A6AC-3C8D85CF2D3E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27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7971688"/>
      </p:ext>
    </p:extLst>
  </p:cSld>
  <p:clrMapOvr>
    <a:masterClrMapping/>
  </p:clrMapOvr>
  <p:transition spd="slow" advTm="6994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9FAA9F8-336D-4C45-872E-108AF27CD998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E3D25283-A478-884C-9EE5-75878A43B28F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1FE99EF3-BB7E-6D4F-83C5-35B64DDA7D7D}"/>
              </a:ext>
            </a:extLst>
          </p:cNvPr>
          <p:cNvSpPr/>
          <p:nvPr/>
        </p:nvSpPr>
        <p:spPr>
          <a:xfrm>
            <a:off x="0" y="0"/>
            <a:ext cx="9137650" cy="750888"/>
          </a:xfrm>
          <a:prstGeom prst="rect">
            <a:avLst/>
          </a:prstGeom>
          <a:solidFill>
            <a:srgbClr val="EE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05" tIns="40053" rIns="80105" bIns="40053" anchor="ctr"/>
          <a:lstStyle>
            <a:defPPr>
              <a:defRPr lang="ru-RU"/>
            </a:defPPr>
            <a:lvl1pPr marL="0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2500" dirty="0">
              <a:solidFill>
                <a:prstClr val="white"/>
              </a:solidFill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="" xmlns:a16="http://schemas.microsoft.com/office/drawing/2014/main" id="{5ED6D096-35AB-1F41-82DC-290C31E0C0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tretch/>
        </p:blipFill>
        <p:spPr bwMode="auto">
          <a:xfrm>
            <a:off x="6008688" y="981075"/>
            <a:ext cx="3135312" cy="4046538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95239" name="Заголовок 1">
            <a:extLst>
              <a:ext uri="{FF2B5EF4-FFF2-40B4-BE49-F238E27FC236}">
                <a16:creationId xmlns="" xmlns:a16="http://schemas.microsoft.com/office/drawing/2014/main" id="{E355929A-32FE-E147-AC76-73FC99013CE7}"/>
              </a:ext>
            </a:extLst>
          </p:cNvPr>
          <p:cNvSpPr txBox="1">
            <a:spLocks/>
          </p:cNvSpPr>
          <p:nvPr/>
        </p:nvSpPr>
        <p:spPr bwMode="auto">
          <a:xfrm>
            <a:off x="0" y="2808288"/>
            <a:ext cx="911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05" tIns="40053" rIns="80105" bIns="40053"/>
          <a:lstStyle>
            <a:lvl1pPr defTabSz="1041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1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1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1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1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ru-RU" altLang="ru-RU" sz="28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pic>
        <p:nvPicPr>
          <p:cNvPr id="11268" name="Picture 4">
            <a:extLst>
              <a:ext uri="{FF2B5EF4-FFF2-40B4-BE49-F238E27FC236}">
                <a16:creationId xmlns="" xmlns:a16="http://schemas.microsoft.com/office/drawing/2014/main" id="{17002BC9-1418-FA4E-8614-0A43AD94B3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7950" y="979488"/>
            <a:ext cx="3311525" cy="4281487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95241" name="Прямоугольник 2">
            <a:extLst>
              <a:ext uri="{FF2B5EF4-FFF2-40B4-BE49-F238E27FC236}">
                <a16:creationId xmlns="" xmlns:a16="http://schemas.microsoft.com/office/drawing/2014/main" id="{A1C75BE4-8161-AC49-A283-F4E2F1F83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0" y="128588"/>
            <a:ext cx="914241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19" tIns="40060" rIns="80119" bIns="40060">
            <a:spAutoFit/>
          </a:bodyPr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Богатый иллюстративный ряд учебника</a:t>
            </a:r>
          </a:p>
        </p:txBody>
      </p:sp>
      <p:sp>
        <p:nvSpPr>
          <p:cNvPr id="95242" name="Номер слайда 23">
            <a:extLst>
              <a:ext uri="{FF2B5EF4-FFF2-40B4-BE49-F238E27FC236}">
                <a16:creationId xmlns="" xmlns:a16="http://schemas.microsoft.com/office/drawing/2014/main" id="{6B65E376-448F-CD45-AE74-45051C9E48BA}"/>
              </a:ext>
            </a:extLst>
          </p:cNvPr>
          <p:cNvSpPr txBox="1">
            <a:spLocks/>
          </p:cNvSpPr>
          <p:nvPr/>
        </p:nvSpPr>
        <p:spPr bwMode="auto">
          <a:xfrm>
            <a:off x="69754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F98D13C-AC92-DD40-B9B9-FC5BC6286FEB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28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44035" name="Picture 2">
            <a:extLst>
              <a:ext uri="{FF2B5EF4-FFF2-40B4-BE49-F238E27FC236}">
                <a16:creationId xmlns="" xmlns:a16="http://schemas.microsoft.com/office/drawing/2014/main" id="{E7DDF13A-987C-B649-8188-6FF9BAED59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987675" y="1412875"/>
            <a:ext cx="3355975" cy="4483100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45734B43-D4C9-F54B-AD43-3E35A1DB81AA}"/>
              </a:ext>
            </a:extLst>
          </p:cNvPr>
          <p:cNvSpPr/>
          <p:nvPr/>
        </p:nvSpPr>
        <p:spPr>
          <a:xfrm>
            <a:off x="900113" y="5516563"/>
            <a:ext cx="7993062" cy="79216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marL="300038" indent="-300038" algn="ctr" defTabSz="908050">
              <a:defRPr/>
            </a:pPr>
            <a:r>
              <a:rPr lang="ru-RU" b="1">
                <a:solidFill>
                  <a:srgbClr val="000000"/>
                </a:solidFill>
                <a:ea typeface="AngsanaUPC"/>
                <a:cs typeface="AngsanaUPC"/>
              </a:rPr>
              <a:t>Разнообразные иллюстрации служат одним из источников исторической информации, а система вопросов к ним развивает </a:t>
            </a:r>
          </a:p>
          <a:p>
            <a:pPr marL="300038" indent="-300038" algn="ctr" defTabSz="908050">
              <a:defRPr/>
            </a:pPr>
            <a:r>
              <a:rPr lang="ru-RU" b="1">
                <a:solidFill>
                  <a:srgbClr val="000000"/>
                </a:solidFill>
                <a:ea typeface="AngsanaUPC"/>
                <a:cs typeface="AngsanaUPC"/>
              </a:rPr>
              <a:t>визуально-ассоциативный ряд, стимулирует поисковую активность</a:t>
            </a:r>
          </a:p>
        </p:txBody>
      </p:sp>
    </p:spTree>
    <p:extLst>
      <p:ext uri="{BB962C8B-B14F-4D97-AF65-F5344CB8AC3E}">
        <p14:creationId xmlns:p14="http://schemas.microsoft.com/office/powerpoint/2010/main" val="852154458"/>
      </p:ext>
    </p:extLst>
  </p:cSld>
  <p:clrMapOvr>
    <a:masterClrMapping/>
  </p:clrMapOvr>
  <p:transition spd="slow" advTm="6994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E7628DA-004F-314E-A882-FCD572E742C6}"/>
              </a:ext>
            </a:extLst>
          </p:cNvPr>
          <p:cNvSpPr/>
          <p:nvPr/>
        </p:nvSpPr>
        <p:spPr>
          <a:xfrm>
            <a:off x="6350" y="0"/>
            <a:ext cx="9137650" cy="750888"/>
          </a:xfrm>
          <a:prstGeom prst="rect">
            <a:avLst/>
          </a:prstGeom>
          <a:solidFill>
            <a:srgbClr val="EE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05" tIns="40053" rIns="80105" bIns="40053" anchor="ctr"/>
          <a:lstStyle>
            <a:defPPr>
              <a:defRPr lang="ru-RU"/>
            </a:defPPr>
            <a:lvl1pPr marL="0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2500" dirty="0">
              <a:solidFill>
                <a:prstClr val="white"/>
              </a:solidFill>
            </a:endParaRPr>
          </a:p>
        </p:txBody>
      </p:sp>
      <p:sp>
        <p:nvSpPr>
          <p:cNvPr id="96259" name="Прямоугольник 1">
            <a:extLst>
              <a:ext uri="{FF2B5EF4-FFF2-40B4-BE49-F238E27FC236}">
                <a16:creationId xmlns="" xmlns:a16="http://schemas.microsoft.com/office/drawing/2014/main" id="{057FC470-719F-2C45-BB02-B25E0C15A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7463" y="188913"/>
            <a:ext cx="91614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19" tIns="40060" rIns="80119" bIns="40060">
            <a:spAutoFit/>
          </a:bodyPr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Работа с документами и источниками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4182E33B-1D11-9B4F-85EA-952E2C030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6363" y="908050"/>
            <a:ext cx="3932237" cy="5473700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9C549B6C-0256-584E-9F31-DDA606DB9D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40200" y="2420938"/>
            <a:ext cx="4881563" cy="3529012"/>
          </a:xfrm>
          <a:prstGeom prst="rect">
            <a:avLst/>
          </a:prstGeom>
          <a:ln w="127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ая выноска 5">
            <a:extLst>
              <a:ext uri="{FF2B5EF4-FFF2-40B4-BE49-F238E27FC236}">
                <a16:creationId xmlns="" xmlns:a16="http://schemas.microsoft.com/office/drawing/2014/main" id="{5E08DBDA-A305-4D4E-B106-FA0B6AADFC9E}"/>
              </a:ext>
            </a:extLst>
          </p:cNvPr>
          <p:cNvSpPr/>
          <p:nvPr/>
        </p:nvSpPr>
        <p:spPr>
          <a:xfrm>
            <a:off x="5292725" y="836613"/>
            <a:ext cx="3311525" cy="1368425"/>
          </a:xfrm>
          <a:prstGeom prst="wedgeRectCallout">
            <a:avLst>
              <a:gd name="adj1" fmla="val -22586"/>
              <a:gd name="adj2" fmla="val 65623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r>
              <a:rPr lang="ru-RU" sz="1500" b="1" dirty="0">
                <a:solidFill>
                  <a:prstClr val="black"/>
                </a:solidFill>
              </a:rPr>
              <a:t>Рубрика</a:t>
            </a:r>
          </a:p>
          <a:p>
            <a:pPr algn="ctr" defTabSz="909316">
              <a:defRPr/>
            </a:pPr>
            <a:r>
              <a:rPr lang="ru-RU" sz="1500" b="1" dirty="0">
                <a:solidFill>
                  <a:srgbClr val="FF0000"/>
                </a:solidFill>
              </a:rPr>
              <a:t>«Изучаем документы» </a:t>
            </a:r>
            <a:r>
              <a:rPr lang="ru-RU" sz="1500" b="1" dirty="0">
                <a:solidFill>
                  <a:prstClr val="black"/>
                </a:solidFill>
              </a:rPr>
              <a:t>представляет из себя выдержки из источников и работ известных историков</a:t>
            </a:r>
          </a:p>
        </p:txBody>
      </p:sp>
      <p:sp>
        <p:nvSpPr>
          <p:cNvPr id="96263" name="Номер слайда 23">
            <a:extLst>
              <a:ext uri="{FF2B5EF4-FFF2-40B4-BE49-F238E27FC236}">
                <a16:creationId xmlns="" xmlns:a16="http://schemas.microsoft.com/office/drawing/2014/main" id="{C858D337-9CC6-8B49-B2DC-2F605E57766E}"/>
              </a:ext>
            </a:extLst>
          </p:cNvPr>
          <p:cNvSpPr txBox="1">
            <a:spLocks/>
          </p:cNvSpPr>
          <p:nvPr/>
        </p:nvSpPr>
        <p:spPr bwMode="auto">
          <a:xfrm>
            <a:off x="6975475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4" rIns="91408" bIns="45704"/>
          <a:lstStyle>
            <a:lvl1pPr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4C0E0B28-689F-854E-9C88-0A0E352401CC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29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8" name="Стрелка вправо с вырезом 7">
            <a:extLst>
              <a:ext uri="{FF2B5EF4-FFF2-40B4-BE49-F238E27FC236}">
                <a16:creationId xmlns="" xmlns:a16="http://schemas.microsoft.com/office/drawing/2014/main" id="{32CE5AB0-E625-8443-9C29-4801D69B2F81}"/>
              </a:ext>
            </a:extLst>
          </p:cNvPr>
          <p:cNvSpPr/>
          <p:nvPr/>
        </p:nvSpPr>
        <p:spPr>
          <a:xfrm rot="10800000">
            <a:off x="4284663" y="1268413"/>
            <a:ext cx="935037" cy="576262"/>
          </a:xfrm>
          <a:prstGeom prst="notchedRightArrow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algn="ctr" defTabSz="909316">
              <a:defRPr/>
            </a:pPr>
            <a:endParaRPr lang="ru-RU" sz="15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662BD0CC-C97F-FD44-AB15-4517C928DECB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9DCF8C5-4C93-B14E-8D92-D4CEE55CE05E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149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788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>
            <a:extLst>
              <a:ext uri="{FF2B5EF4-FFF2-40B4-BE49-F238E27FC236}">
                <a16:creationId xmlns="" xmlns:a16="http://schemas.microsoft.com/office/drawing/2014/main" id="{51E9F9D2-C86A-BF4A-B03F-17FE6880C707}"/>
              </a:ext>
            </a:extLst>
          </p:cNvPr>
          <p:cNvSpPr txBox="1">
            <a:spLocks/>
          </p:cNvSpPr>
          <p:nvPr/>
        </p:nvSpPr>
        <p:spPr bwMode="auto">
          <a:xfrm>
            <a:off x="0" y="2808288"/>
            <a:ext cx="9118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05" tIns="40053" rIns="80105" bIns="40053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endParaRPr lang="ru-RU" altLang="ru-RU" sz="28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777297E7-1285-2143-985F-D7D6AFE70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549275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91" tIns="40046" rIns="80091" bIns="40046" anchor="ctr"/>
          <a:lstStyle/>
          <a:p>
            <a:pPr algn="ctr" defTabSz="912627">
              <a:defRPr/>
            </a:pPr>
            <a:r>
              <a:rPr lang="ru-RU" sz="2800" b="1" dirty="0">
                <a:solidFill>
                  <a:srgbClr val="FF0000"/>
                </a:solidFill>
                <a:latin typeface="+mn-lt"/>
                <a:cs typeface="+mn-cs"/>
              </a:rPr>
              <a:t>Обилие справочного материала </a:t>
            </a:r>
          </a:p>
        </p:txBody>
      </p:sp>
      <p:pic>
        <p:nvPicPr>
          <p:cNvPr id="8195" name="Picture 3">
            <a:extLst>
              <a:ext uri="{FF2B5EF4-FFF2-40B4-BE49-F238E27FC236}">
                <a16:creationId xmlns="" xmlns:a16="http://schemas.microsoft.com/office/drawing/2014/main" id="{9693C082-F08C-5C46-B92B-94906D1808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3642" t="6628" r="5313" b="68507"/>
          <a:stretch/>
        </p:blipFill>
        <p:spPr bwMode="auto">
          <a:xfrm>
            <a:off x="539750" y="2565400"/>
            <a:ext cx="3600450" cy="1439863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8196" name="Picture 4">
            <a:extLst>
              <a:ext uri="{FF2B5EF4-FFF2-40B4-BE49-F238E27FC236}">
                <a16:creationId xmlns="" xmlns:a16="http://schemas.microsoft.com/office/drawing/2014/main" id="{0962E7B5-EA29-834C-B1D2-F58FB35C40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1781" r="3811" b="75047"/>
          <a:stretch/>
        </p:blipFill>
        <p:spPr bwMode="auto">
          <a:xfrm>
            <a:off x="4427538" y="836613"/>
            <a:ext cx="3816350" cy="1423987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8197" name="Picture 5">
            <a:extLst>
              <a:ext uri="{FF2B5EF4-FFF2-40B4-BE49-F238E27FC236}">
                <a16:creationId xmlns="" xmlns:a16="http://schemas.microsoft.com/office/drawing/2014/main" id="{082135E2-8E88-0843-8947-9F44C5316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 l="1847" r="3967"/>
          <a:stretch>
            <a:fillRect/>
          </a:stretch>
        </p:blipFill>
        <p:spPr bwMode="auto">
          <a:xfrm>
            <a:off x="468313" y="836613"/>
            <a:ext cx="3671887" cy="1374775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8198" name="Picture 6">
            <a:extLst>
              <a:ext uri="{FF2B5EF4-FFF2-40B4-BE49-F238E27FC236}">
                <a16:creationId xmlns="" xmlns:a16="http://schemas.microsoft.com/office/drawing/2014/main" id="{225451B6-58CA-3E43-984D-A586C4E098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/>
          <a:srcRect l="1551" r="3831" b="81328"/>
          <a:stretch/>
        </p:blipFill>
        <p:spPr bwMode="auto">
          <a:xfrm>
            <a:off x="4500563" y="2492375"/>
            <a:ext cx="4392612" cy="1441450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pic>
        <p:nvPicPr>
          <p:cNvPr id="8200" name="Picture 8">
            <a:extLst>
              <a:ext uri="{FF2B5EF4-FFF2-40B4-BE49-F238E27FC236}">
                <a16:creationId xmlns="" xmlns:a16="http://schemas.microsoft.com/office/drawing/2014/main" id="{6D4126A8-6C77-DA47-852C-6EAFAE9F6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 l="3333" r="5000"/>
          <a:stretch>
            <a:fillRect/>
          </a:stretch>
        </p:blipFill>
        <p:spPr bwMode="auto">
          <a:xfrm>
            <a:off x="323850" y="4292600"/>
            <a:ext cx="3960813" cy="1655763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/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79554E58-D61D-E24B-8550-6039D3CD9A76}"/>
              </a:ext>
            </a:extLst>
          </p:cNvPr>
          <p:cNvSpPr/>
          <p:nvPr/>
        </p:nvSpPr>
        <p:spPr>
          <a:xfrm>
            <a:off x="4716463" y="4292600"/>
            <a:ext cx="4248150" cy="20161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19" tIns="40060" rIns="80119" bIns="40060" anchor="ctr"/>
          <a:lstStyle/>
          <a:p>
            <a:pPr marL="285650" indent="-285650" algn="ctr" defTabSz="909316">
              <a:defRPr/>
            </a:pPr>
            <a:r>
              <a:rPr lang="ru-RU" b="1" dirty="0">
                <a:solidFill>
                  <a:prstClr val="black"/>
                </a:solidFill>
              </a:rPr>
              <a:t>В заключении учебника представлены </a:t>
            </a:r>
            <a:r>
              <a:rPr lang="ru-RU" b="1" dirty="0">
                <a:solidFill>
                  <a:srgbClr val="FF0000"/>
                </a:solidFill>
              </a:rPr>
              <a:t>рубрики</a:t>
            </a:r>
            <a:r>
              <a:rPr lang="ru-RU" b="1" dirty="0">
                <a:solidFill>
                  <a:prstClr val="black"/>
                </a:solidFill>
              </a:rPr>
              <a:t>, содержащие</a:t>
            </a:r>
            <a:r>
              <a:rPr lang="en-US" b="1" dirty="0">
                <a:solidFill>
                  <a:prstClr val="black"/>
                </a:solidFill>
              </a:rPr>
              <a:t>:</a:t>
            </a:r>
            <a:endParaRPr lang="ru-RU" b="1" dirty="0">
              <a:solidFill>
                <a:prstClr val="black"/>
              </a:solidFill>
            </a:endParaRPr>
          </a:p>
          <a:p>
            <a:pPr marL="285650" indent="-285650" defTabSz="909316">
              <a:defRPr/>
            </a:pPr>
            <a:endParaRPr lang="ru-RU" b="1" dirty="0">
              <a:solidFill>
                <a:prstClr val="black"/>
              </a:solidFill>
            </a:endParaRPr>
          </a:p>
          <a:p>
            <a:pPr marL="285650" indent="-285650" defTabSz="909316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prstClr val="black"/>
                </a:solidFill>
              </a:rPr>
              <a:t>Списки литературы и источников</a:t>
            </a:r>
          </a:p>
          <a:p>
            <a:pPr marL="285650" indent="-285650" defTabSz="909316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prstClr val="black"/>
                </a:solidFill>
              </a:rPr>
              <a:t>Словари</a:t>
            </a:r>
          </a:p>
          <a:p>
            <a:pPr marL="285650" indent="-285650" defTabSz="909316">
              <a:buFont typeface="Wingdings" pitchFamily="2" charset="2"/>
              <a:buChar char="ü"/>
              <a:defRPr/>
            </a:pPr>
            <a:r>
              <a:rPr lang="ru-RU" sz="2000" b="1" dirty="0">
                <a:solidFill>
                  <a:prstClr val="black"/>
                </a:solidFill>
              </a:rPr>
              <a:t>Интернет-ресурсы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59468A56-934F-114C-88FB-13F88337397E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7F52BB4C-F349-ED4C-BDF9-5B0355A66520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552381"/>
      </p:ext>
    </p:extLst>
  </p:cSld>
  <p:clrMapOvr>
    <a:masterClrMapping/>
  </p:clrMapOvr>
  <p:transition spd="slow" advTm="6994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>
            <a:extLst>
              <a:ext uri="{FF2B5EF4-FFF2-40B4-BE49-F238E27FC236}">
                <a16:creationId xmlns="" xmlns:a16="http://schemas.microsoft.com/office/drawing/2014/main" id="{C0D21AA8-F80E-9B45-BB9E-6D08B9A83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3475"/>
            <a:ext cx="3779838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3B12F19A-6F5F-FC4E-9F47-AE71B313F388}"/>
              </a:ext>
            </a:extLst>
          </p:cNvPr>
          <p:cNvSpPr/>
          <p:nvPr/>
        </p:nvSpPr>
        <p:spPr>
          <a:xfrm>
            <a:off x="0" y="4437113"/>
            <a:ext cx="2574746" cy="23067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9905" tIns="44952" rIns="89905" bIns="44952">
            <a:spAutoFit/>
          </a:bodyPr>
          <a:lstStyle/>
          <a:p>
            <a:pPr defTabSz="8990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prstClr val="black"/>
                </a:solidFill>
              </a:rPr>
              <a:t>В электронном учебнике:</a:t>
            </a:r>
          </a:p>
          <a:p>
            <a:pPr defTabSz="8990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prstClr val="black"/>
                </a:solidFill>
              </a:rPr>
              <a:t>Дополнительная информация: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хрестоматии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фотографии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рисунки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схемы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таблицы</a:t>
            </a:r>
          </a:p>
          <a:p>
            <a:pPr indent="-280959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карты</a:t>
            </a:r>
          </a:p>
        </p:txBody>
      </p:sp>
      <p:pic>
        <p:nvPicPr>
          <p:cNvPr id="100358" name="Picture 3">
            <a:extLst>
              <a:ext uri="{FF2B5EF4-FFF2-40B4-BE49-F238E27FC236}">
                <a16:creationId xmlns="" xmlns:a16="http://schemas.microsoft.com/office/drawing/2014/main" id="{73012F4C-8017-AA45-B2BB-6129D72E76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6213475"/>
            <a:ext cx="35385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3A3FC3C6-2512-7049-9531-EF0FE5E95819}"/>
              </a:ext>
            </a:extLst>
          </p:cNvPr>
          <p:cNvSpPr/>
          <p:nvPr/>
        </p:nvSpPr>
        <p:spPr>
          <a:xfrm>
            <a:off x="6372200" y="4305006"/>
            <a:ext cx="2771800" cy="25529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9905" tIns="44952" rIns="89905" bIns="44952">
            <a:spAutoFit/>
          </a:bodyPr>
          <a:lstStyle/>
          <a:p>
            <a:pPr algn="r" defTabSz="8990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prstClr val="black"/>
                </a:solidFill>
              </a:rPr>
              <a:t>В рабочей  тетради: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u="sng" dirty="0">
                <a:solidFill>
                  <a:prstClr val="black"/>
                </a:solidFill>
              </a:rPr>
              <a:t> </a:t>
            </a:r>
            <a:r>
              <a:rPr lang="ru-RU" sz="1600" dirty="0">
                <a:solidFill>
                  <a:prstClr val="black"/>
                </a:solidFill>
              </a:rPr>
              <a:t>Задания на основе системно – деятельностного подхода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Закрепление содержания изучаемого параграфа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Формирование универсальных учебных действий 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Подготовка к ОГЭ / ЕГЭ</a:t>
            </a:r>
          </a:p>
        </p:txBody>
      </p:sp>
      <p:pic>
        <p:nvPicPr>
          <p:cNvPr id="100362" name="Picture 5">
            <a:extLst>
              <a:ext uri="{FF2B5EF4-FFF2-40B4-BE49-F238E27FC236}">
                <a16:creationId xmlns="" xmlns:a16="http://schemas.microsoft.com/office/drawing/2014/main" id="{F70637F3-7895-5645-8651-06E57A131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988"/>
            <a:ext cx="91440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8639F0B-D706-4D49-B307-994E2D2F44AA}"/>
              </a:ext>
            </a:extLst>
          </p:cNvPr>
          <p:cNvSpPr/>
          <p:nvPr/>
        </p:nvSpPr>
        <p:spPr>
          <a:xfrm>
            <a:off x="6360900" y="980728"/>
            <a:ext cx="2783100" cy="30454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9905" tIns="44952" rIns="89905" bIns="44952">
            <a:spAutoFit/>
          </a:bodyPr>
          <a:lstStyle/>
          <a:p>
            <a:pPr algn="r" defTabSz="8990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prstClr val="black"/>
                </a:solidFill>
              </a:rPr>
              <a:t>В Учебнике: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u="sng" dirty="0">
                <a:solidFill>
                  <a:prstClr val="black"/>
                </a:solidFill>
              </a:rPr>
              <a:t> </a:t>
            </a:r>
            <a:r>
              <a:rPr lang="ru-RU" sz="1600" dirty="0">
                <a:solidFill>
                  <a:prstClr val="black"/>
                </a:solidFill>
              </a:rPr>
              <a:t>Структурирование темы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Ключевые тексты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Вопросы и задания 2-х уровней сложности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Материал для самостоятельной работы и проектной деятельности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Словарь понятий и терминов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Документы</a:t>
            </a:r>
          </a:p>
          <a:p>
            <a:pPr algn="r"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 Иллюстрации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31B3B7F4-7721-8A44-B13B-95F9CCC8C459}"/>
              </a:ext>
            </a:extLst>
          </p:cNvPr>
          <p:cNvSpPr/>
          <p:nvPr/>
        </p:nvSpPr>
        <p:spPr>
          <a:xfrm>
            <a:off x="0" y="908720"/>
            <a:ext cx="2416891" cy="33839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9905" tIns="44952" rIns="89905" bIns="44952">
            <a:spAutoFit/>
          </a:bodyPr>
          <a:lstStyle/>
          <a:p>
            <a:pPr defTabSz="89903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prstClr val="black"/>
                </a:solidFill>
              </a:rPr>
              <a:t>В методическом пособии:</a:t>
            </a:r>
          </a:p>
          <a:p>
            <a:pPr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Тематическое поурочное планирование</a:t>
            </a:r>
          </a:p>
          <a:p>
            <a:pPr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Технологические карты уроков</a:t>
            </a:r>
          </a:p>
          <a:p>
            <a:pPr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Варианты проектирования и организации учебной деятельности</a:t>
            </a:r>
          </a:p>
          <a:p>
            <a:pPr defTabSz="899038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dirty="0">
                <a:solidFill>
                  <a:prstClr val="black"/>
                </a:solidFill>
              </a:rPr>
              <a:t>Планируемые  образовательные результаты</a:t>
            </a:r>
          </a:p>
        </p:txBody>
      </p:sp>
      <p:graphicFrame>
        <p:nvGraphicFramePr>
          <p:cNvPr id="4" name="Схема 3">
            <a:extLst>
              <a:ext uri="{FF2B5EF4-FFF2-40B4-BE49-F238E27FC236}">
                <a16:creationId xmlns="" xmlns:a16="http://schemas.microsoft.com/office/drawing/2014/main" id="{8528B67A-6376-0044-AD63-6253827F082C}"/>
              </a:ext>
            </a:extLst>
          </p:cNvPr>
          <p:cNvGraphicFramePr/>
          <p:nvPr/>
        </p:nvGraphicFramePr>
        <p:xfrm>
          <a:off x="1691680" y="980728"/>
          <a:ext cx="561662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0371" name="Прямоугольник 11">
            <a:extLst>
              <a:ext uri="{FF2B5EF4-FFF2-40B4-BE49-F238E27FC236}">
                <a16:creationId xmlns="" xmlns:a16="http://schemas.microsoft.com/office/drawing/2014/main" id="{79E14D22-84A3-B24D-8A24-E16A8BDC7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0"/>
            <a:ext cx="82089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8985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98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alibri" panose="020F0502020204030204" pitchFamily="34" charset="0"/>
              </a:rPr>
              <a:t>Возможности информационно – образовательной среды</a:t>
            </a:r>
          </a:p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alibri" panose="020F0502020204030204" pitchFamily="34" charset="0"/>
              </a:rPr>
              <a:t>УМК А.В. Торкунова</a:t>
            </a:r>
          </a:p>
        </p:txBody>
      </p:sp>
    </p:spTree>
    <p:extLst>
      <p:ext uri="{BB962C8B-B14F-4D97-AF65-F5344CB8AC3E}">
        <p14:creationId xmlns:p14="http://schemas.microsoft.com/office/powerpoint/2010/main" val="2332603616"/>
      </p:ext>
    </p:extLst>
  </p:cSld>
  <p:clrMapOvr>
    <a:masterClrMapping/>
  </p:clrMapOvr>
  <p:transition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BF32872F-85CE-E34F-B114-8187C6B613BB}"/>
              </a:ext>
            </a:extLst>
          </p:cNvPr>
          <p:cNvSpPr/>
          <p:nvPr/>
        </p:nvSpPr>
        <p:spPr>
          <a:xfrm>
            <a:off x="0" y="0"/>
            <a:ext cx="9144000" cy="620713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1075" name="Заголовок 1">
            <a:extLst>
              <a:ext uri="{FF2B5EF4-FFF2-40B4-BE49-F238E27FC236}">
                <a16:creationId xmlns="" xmlns:a16="http://schemas.microsoft.com/office/drawing/2014/main" id="{BF05A215-B203-C44F-B068-319916BD0D9D}"/>
              </a:ext>
            </a:extLst>
          </p:cNvPr>
          <p:cNvSpPr txBox="1">
            <a:spLocks/>
          </p:cNvSpPr>
          <p:nvPr/>
        </p:nvSpPr>
        <p:spPr bwMode="auto">
          <a:xfrm>
            <a:off x="3689350" y="490538"/>
            <a:ext cx="47005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97" tIns="39899" rIns="79797" bIns="39899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1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sp>
        <p:nvSpPr>
          <p:cNvPr id="131076" name="Заголовок 1">
            <a:extLst>
              <a:ext uri="{FF2B5EF4-FFF2-40B4-BE49-F238E27FC236}">
                <a16:creationId xmlns="" xmlns:a16="http://schemas.microsoft.com/office/drawing/2014/main" id="{DDA849C9-2E18-B04D-8781-164F71964CA7}"/>
              </a:ext>
            </a:extLst>
          </p:cNvPr>
          <p:cNvSpPr txBox="1">
            <a:spLocks/>
          </p:cNvSpPr>
          <p:nvPr/>
        </p:nvSpPr>
        <p:spPr bwMode="auto">
          <a:xfrm>
            <a:off x="508000" y="103188"/>
            <a:ext cx="8004175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97" tIns="39899" rIns="79797" bIns="39899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FF0000"/>
                </a:solidFill>
                <a:latin typeface="Calibri" panose="020F0502020204030204" pitchFamily="34" charset="0"/>
              </a:rPr>
              <a:t>Комплект методических пособий к новому УМК</a:t>
            </a:r>
          </a:p>
        </p:txBody>
      </p:sp>
      <p:sp>
        <p:nvSpPr>
          <p:cNvPr id="131077" name="Rectangle 1">
            <a:extLst>
              <a:ext uri="{FF2B5EF4-FFF2-40B4-BE49-F238E27FC236}">
                <a16:creationId xmlns="" xmlns:a16="http://schemas.microsoft.com/office/drawing/2014/main" id="{716CE622-1E4A-C740-B557-54E4E7049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75"/>
            <a:ext cx="1619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797" tIns="39899" rIns="79797" bIns="39899" anchor="ctr">
            <a:spAutoFit/>
          </a:bodyPr>
          <a:lstStyle>
            <a:lvl1pPr defTabSz="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96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96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96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96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131078" name="Содержимое 2">
            <a:extLst>
              <a:ext uri="{FF2B5EF4-FFF2-40B4-BE49-F238E27FC236}">
                <a16:creationId xmlns="" xmlns:a16="http://schemas.microsoft.com/office/drawing/2014/main" id="{36DCCEED-293F-B543-85FF-7EAE3D735449}"/>
              </a:ext>
            </a:extLst>
          </p:cNvPr>
          <p:cNvSpPr txBox="1">
            <a:spLocks/>
          </p:cNvSpPr>
          <p:nvPr/>
        </p:nvSpPr>
        <p:spPr bwMode="auto">
          <a:xfrm>
            <a:off x="2138363" y="1992313"/>
            <a:ext cx="637381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97" tIns="39899" rIns="79797" bIns="39899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ru-RU" altLang="ru-RU">
              <a:solidFill>
                <a:srgbClr val="657375"/>
              </a:solidFill>
              <a:latin typeface="Trebuchet MS" panose="020B070302020209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ru-RU" altLang="ru-RU">
              <a:solidFill>
                <a:srgbClr val="657375"/>
              </a:solidFill>
              <a:latin typeface="Trebuchet MS" panose="020B0703020202090204" pitchFamily="34" charset="0"/>
            </a:endParaRPr>
          </a:p>
        </p:txBody>
      </p:sp>
      <p:sp>
        <p:nvSpPr>
          <p:cNvPr id="131079" name="Содержимое 2">
            <a:extLst>
              <a:ext uri="{FF2B5EF4-FFF2-40B4-BE49-F238E27FC236}">
                <a16:creationId xmlns="" xmlns:a16="http://schemas.microsoft.com/office/drawing/2014/main" id="{4071B8C3-B631-1841-B113-5C92D2E24EF6}"/>
              </a:ext>
            </a:extLst>
          </p:cNvPr>
          <p:cNvSpPr txBox="1">
            <a:spLocks/>
          </p:cNvSpPr>
          <p:nvPr/>
        </p:nvSpPr>
        <p:spPr bwMode="auto">
          <a:xfrm>
            <a:off x="2673350" y="4067175"/>
            <a:ext cx="153987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797" tIns="39899" rIns="79797" bIns="39899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75000"/>
              </a:lnSpc>
              <a:buFont typeface="Arial" panose="020B0604020202020204" pitchFamily="34" charset="0"/>
              <a:buNone/>
            </a:pPr>
            <a:endParaRPr lang="ru-RU" altLang="ru-RU" sz="2800" b="1">
              <a:solidFill>
                <a:srgbClr val="FF0000"/>
              </a:solidFill>
              <a:latin typeface="Trebuchet MS" panose="020B0703020202090204" pitchFamily="34" charset="0"/>
            </a:endParaRPr>
          </a:p>
        </p:txBody>
      </p:sp>
      <p:pic>
        <p:nvPicPr>
          <p:cNvPr id="4101" name="Picture 5" descr="C:\Documents and Settings\eakimova\My Documents\Загрузки\педагогические.JPG">
            <a:extLst>
              <a:ext uri="{FF2B5EF4-FFF2-40B4-BE49-F238E27FC236}">
                <a16:creationId xmlns="" xmlns:a16="http://schemas.microsoft.com/office/drawing/2014/main" id="{9712D561-FEC2-3A40-91A9-7D3DA4451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1575" y="1773238"/>
            <a:ext cx="1720850" cy="270033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B2380DD2-5B02-3D40-A065-1C94D54A2B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8238" y="1773238"/>
            <a:ext cx="1716087" cy="276542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7" descr="Хлевнюк Сталин Учимся с Прсвещением">
            <a:extLst>
              <a:ext uri="{FF2B5EF4-FFF2-40B4-BE49-F238E27FC236}">
                <a16:creationId xmlns="" xmlns:a16="http://schemas.microsoft.com/office/drawing/2014/main" id="{AC06A131-7419-AF41-B002-80853EFD9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1813" y="1773238"/>
            <a:ext cx="1727200" cy="2765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6" name="Picture 6" descr="Шестаков ВРР Учимся с Просвещением">
            <a:extLst>
              <a:ext uri="{FF2B5EF4-FFF2-40B4-BE49-F238E27FC236}">
                <a16:creationId xmlns="" xmlns:a16="http://schemas.microsoft.com/office/drawing/2014/main" id="{61728E07-D00C-8C42-8915-06F5D99DB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88" y="1766888"/>
            <a:ext cx="1655762" cy="2698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25" name="Picture 4" descr="Горинов ВОв Учимся с Просвещением">
            <a:extLst>
              <a:ext uri="{FF2B5EF4-FFF2-40B4-BE49-F238E27FC236}">
                <a16:creationId xmlns="" xmlns:a16="http://schemas.microsoft.com/office/drawing/2014/main" id="{6BC676C5-A8C3-1E4A-BE24-C6D934D2C1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846263" y="1773238"/>
            <a:ext cx="1654175" cy="2700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C7C10DB-3242-D54E-B1AB-E1B261891EF8}"/>
              </a:ext>
            </a:extLst>
          </p:cNvPr>
          <p:cNvSpPr/>
          <p:nvPr/>
        </p:nvSpPr>
        <p:spPr>
          <a:xfrm>
            <a:off x="2489200" y="749300"/>
            <a:ext cx="4618038" cy="784225"/>
          </a:xfrm>
          <a:prstGeom prst="rect">
            <a:avLst/>
          </a:prstGeo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797" tIns="39899" rIns="79797" bIns="39899" anchor="ctr"/>
          <a:lstStyle/>
          <a:p>
            <a:pPr algn="ctr" defTabSz="91021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prstClr val="black"/>
                </a:solidFill>
              </a:rPr>
              <a:t>Серия брошюр посвященных дискуссионным вопросам истории России  заявленным ИКС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ACE6DE9F-30DA-BF4C-B4CB-2122F0088555}"/>
              </a:ext>
            </a:extLst>
          </p:cNvPr>
          <p:cNvSpPr/>
          <p:nvPr/>
        </p:nvSpPr>
        <p:spPr>
          <a:xfrm>
            <a:off x="0" y="6394450"/>
            <a:ext cx="3838575" cy="447675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F19C1FB6-8323-844B-A47F-A69AD0506A9D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7872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E67CB7EF-0847-EF42-8330-B582D04D7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>
            <a:normAutofit/>
          </a:bodyPr>
          <a:lstStyle/>
          <a:p>
            <a:pPr lvl="0"/>
            <a:r>
              <a:rPr lang="ru-RU" sz="1800" b="1" i="1" dirty="0"/>
              <a:t>Отсутствие целостной  концепции преподавания предмета ИСТОРИЯ в школе</a:t>
            </a:r>
            <a:endParaRPr lang="ru-RU" sz="1800" dirty="0"/>
          </a:p>
          <a:p>
            <a:pPr lvl="0"/>
            <a:r>
              <a:rPr lang="ru-RU" sz="1800" b="1" i="1" dirty="0"/>
              <a:t>Избыточный объем учебного материала</a:t>
            </a:r>
            <a:endParaRPr lang="ru-RU" sz="1800" dirty="0"/>
          </a:p>
          <a:p>
            <a:pPr lvl="0"/>
            <a:r>
              <a:rPr lang="ru-RU" sz="1800" b="1" i="1" dirty="0"/>
              <a:t>Синхронизация курсов отечественной и всеобщей истории</a:t>
            </a:r>
            <a:endParaRPr lang="ru-RU" sz="1800" dirty="0"/>
          </a:p>
          <a:p>
            <a:pPr lvl="0"/>
            <a:r>
              <a:rPr lang="ru-RU" sz="1800" b="1" i="1" dirty="0"/>
              <a:t>Открыт вопрос о структуре и содержании предмета ИСТОРИЯ в старшей школе</a:t>
            </a:r>
            <a:endParaRPr lang="ru-RU" sz="1800" dirty="0"/>
          </a:p>
          <a:p>
            <a:pPr lvl="0"/>
            <a:r>
              <a:rPr lang="ru-RU" sz="1800" b="1" i="1" dirty="0"/>
              <a:t>Не решен вопрос с содержанием и формой ГИА в 9 классе</a:t>
            </a:r>
            <a:endParaRPr lang="ru-RU" sz="1800" dirty="0"/>
          </a:p>
          <a:p>
            <a:pPr lvl="0"/>
            <a:r>
              <a:rPr lang="ru-RU" sz="1800" b="1" i="1" dirty="0"/>
              <a:t>Сохранение противоречий в законодательстве</a:t>
            </a:r>
            <a:endParaRPr lang="ru-RU" sz="1800" dirty="0"/>
          </a:p>
          <a:p>
            <a:pPr lvl="0"/>
            <a:r>
              <a:rPr lang="ru-RU" sz="1800" b="1" i="1" dirty="0"/>
              <a:t>Несовершенство ЭФУ, дискуссии о его содержании</a:t>
            </a:r>
            <a:endParaRPr lang="ru-RU" sz="1800" dirty="0"/>
          </a:p>
          <a:p>
            <a:pPr lvl="0"/>
            <a:r>
              <a:rPr lang="ru-RU" sz="1800" b="1" i="1" dirty="0"/>
              <a:t>Отсутствие возможности бесплатного обеспечения УМК при необходимости внедрения всех его элементов для усвоения школьной программы</a:t>
            </a:r>
            <a:endParaRPr lang="ru-RU" sz="1800" dirty="0"/>
          </a:p>
          <a:p>
            <a:endParaRPr lang="ru-RU" dirty="0"/>
          </a:p>
        </p:txBody>
      </p:sp>
      <p:sp>
        <p:nvSpPr>
          <p:cNvPr id="3" name="Заголовок 2">
            <a:extLst>
              <a:ext uri="{FF2B5EF4-FFF2-40B4-BE49-F238E27FC236}">
                <a16:creationId xmlns="" xmlns:a16="http://schemas.microsoft.com/office/drawing/2014/main" id="{E832F36C-510C-264A-867B-E787CCBE6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Нерешенные задачи,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4659225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138633" y="947196"/>
            <a:ext cx="9118768" cy="636873"/>
          </a:xfrm>
          <a:prstGeom prst="rect">
            <a:avLst/>
          </a:prstGeom>
        </p:spPr>
        <p:txBody>
          <a:bodyPr lIns="79740" tIns="39871" rIns="79740" bIns="39871">
            <a:noAutofit/>
          </a:bodyPr>
          <a:lstStyle>
            <a:lvl1pPr algn="ctr" defTabSz="1043056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ru-RU" sz="3900" b="1" dirty="0">
                <a:solidFill>
                  <a:srgbClr val="FF0000"/>
                </a:solidFill>
                <a:latin typeface="Trebuchet MS" pitchFamily="34" charset="0"/>
                <a:cs typeface="Arial" panose="020B0604020202020204" pitchFamily="34" charset="0"/>
              </a:rPr>
              <a:t>Спасибо за внимание!</a:t>
            </a:r>
            <a:endParaRPr lang="en-US" sz="2800" dirty="0">
              <a:solidFill>
                <a:srgbClr val="000066"/>
              </a:solidFill>
              <a:latin typeface="Trebuchet MS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21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Контактные данные: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Издательство «Просвещение»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Редакция истории, обществознания и права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127521, </a:t>
            </a:r>
            <a:r>
              <a:rPr lang="ru-RU" sz="1400" dirty="0" err="1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Москва,Краснопролетарская</a:t>
            </a:r>
            <a:r>
              <a:rPr lang="ru-RU" sz="14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 ул., 16</a:t>
            </a:r>
            <a:r>
              <a:rPr lang="ru-RU" sz="140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, стр.3</a:t>
            </a:r>
            <a:endParaRPr lang="ru-RU" sz="1400" dirty="0">
              <a:solidFill>
                <a:prstClr val="black"/>
              </a:solidFill>
              <a:latin typeface="Trebuchet MS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Телефон:8(495)789-30-40</a:t>
            </a:r>
          </a:p>
          <a:p>
            <a:pPr>
              <a:lnSpc>
                <a:spcPct val="120000"/>
              </a:lnSpc>
            </a:pPr>
            <a:endParaRPr lang="en-US" sz="1400" dirty="0">
              <a:solidFill>
                <a:prstClr val="black"/>
              </a:solidFill>
              <a:latin typeface="Trebuchet MS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18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Данилов Александр Анатольевич,</a:t>
            </a:r>
          </a:p>
          <a:p>
            <a:pPr>
              <a:lnSpc>
                <a:spcPct val="120000"/>
              </a:lnSpc>
            </a:pPr>
            <a:r>
              <a:rPr lang="ru-RU" sz="18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Руководитель Экспертного совета</a:t>
            </a:r>
          </a:p>
          <a:p>
            <a:pPr>
              <a:lnSpc>
                <a:spcPct val="120000"/>
              </a:lnSpc>
            </a:pPr>
            <a:r>
              <a:rPr lang="en-US" sz="18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e-mail</a:t>
            </a:r>
            <a:r>
              <a:rPr lang="ru-RU" sz="18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</a:rPr>
              <a:t>: </a:t>
            </a:r>
            <a:r>
              <a:rPr lang="en-US" sz="1800" dirty="0">
                <a:solidFill>
                  <a:prstClr val="black"/>
                </a:solidFill>
                <a:latin typeface="Trebuchet MS" pitchFamily="34" charset="0"/>
                <a:cs typeface="Arial" panose="020B0604020202020204" pitchFamily="34" charset="0"/>
                <a:hlinkClick r:id="rId2"/>
              </a:rPr>
              <a:t>ADanilov@prosv.ru</a:t>
            </a:r>
            <a:endParaRPr lang="en-US" sz="1800" dirty="0">
              <a:solidFill>
                <a:prstClr val="black"/>
              </a:solidFill>
              <a:latin typeface="Trebuchet MS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ru-RU" sz="2800" dirty="0">
              <a:solidFill>
                <a:srgbClr val="000066"/>
              </a:solidFill>
              <a:latin typeface="Trebuchet MS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856011"/>
      </p:ext>
    </p:extLst>
  </p:cSld>
  <p:clrMapOvr>
    <a:masterClrMapping/>
  </p:clrMapOvr>
  <p:transition spd="slow" advTm="6994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4712" y="194034"/>
            <a:ext cx="9148712" cy="480927"/>
          </a:xfrm>
          <a:prstGeom prst="rect">
            <a:avLst/>
          </a:prstGeom>
        </p:spPr>
        <p:txBody>
          <a:bodyPr wrap="square" lIns="80035" tIns="40018" rIns="80035" bIns="40018">
            <a:spAutoFit/>
          </a:bodyPr>
          <a:lstStyle/>
          <a:p>
            <a:pPr algn="ctr" defTabSz="913110"/>
            <a:r>
              <a:rPr lang="ru-RU" sz="2600" b="1" dirty="0">
                <a:solidFill>
                  <a:srgbClr val="FF0000"/>
                </a:solidFill>
              </a:rPr>
              <a:t>Содержание разделов историко-культурного стандарта: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093302"/>
            <a:ext cx="4572000" cy="357817"/>
          </a:xfrm>
          <a:prstGeom prst="rect">
            <a:avLst/>
          </a:prstGeom>
        </p:spPr>
        <p:txBody>
          <a:bodyPr lIns="80035" tIns="40018" rIns="80035" bIns="40018">
            <a:spAutoFit/>
          </a:bodyPr>
          <a:lstStyle/>
          <a:p>
            <a:pPr algn="ctr" defTabSz="913110"/>
            <a:endParaRPr lang="ru-RU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417675" y="1012506"/>
            <a:ext cx="6631470" cy="158429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035" tIns="40018" rIns="80035" bIns="40018" rtlCol="0">
            <a:noAutofit/>
          </a:bodyPr>
          <a:lstStyle>
            <a:lvl1pPr marL="391146" indent="-391146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47483" indent="-325955" algn="l" defTabSz="1043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82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534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876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</a:rPr>
              <a:t>общая характеристика периода, отраженного в разделе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</a:rPr>
              <a:t>основные хронологические этапы, факты, явления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</a:rPr>
              <a:t>понятия и термины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</a:rPr>
              <a:t>персоналии,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solidFill>
                  <a:prstClr val="black"/>
                </a:solidFill>
              </a:rPr>
              <a:t>даты/события</a:t>
            </a:r>
          </a:p>
          <a:p>
            <a:pPr>
              <a:spcBef>
                <a:spcPts val="0"/>
              </a:spcBef>
              <a:buFontTx/>
              <a:buChar char="-"/>
              <a:defRPr/>
            </a:pPr>
            <a:endParaRPr lang="ru-RU" sz="1800" dirty="0">
              <a:solidFill>
                <a:srgbClr val="657375"/>
              </a:solidFill>
            </a:endParaRPr>
          </a:p>
          <a:p>
            <a:pPr>
              <a:spcBef>
                <a:spcPts val="0"/>
              </a:spcBef>
              <a:buFontTx/>
              <a:buChar char="-"/>
              <a:defRPr/>
            </a:pPr>
            <a:endParaRPr lang="ru-RU" sz="1800" dirty="0">
              <a:solidFill>
                <a:srgbClr val="657375"/>
              </a:solidFill>
            </a:endParaRPr>
          </a:p>
          <a:p>
            <a:pPr>
              <a:spcBef>
                <a:spcPts val="0"/>
              </a:spcBef>
              <a:buFontTx/>
              <a:buChar char="-"/>
              <a:defRPr/>
            </a:pPr>
            <a:endParaRPr lang="ru-RU" sz="1800" dirty="0">
              <a:solidFill>
                <a:srgbClr val="657375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ru-RU" sz="1800" dirty="0">
              <a:solidFill>
                <a:srgbClr val="657375"/>
              </a:solidFill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ru-RU" sz="1800" dirty="0">
              <a:solidFill>
                <a:srgbClr val="657375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1596" y="4082109"/>
            <a:ext cx="8859893" cy="334981"/>
          </a:xfrm>
          <a:prstGeom prst="rect">
            <a:avLst/>
          </a:prstGeom>
        </p:spPr>
        <p:txBody>
          <a:bodyPr wrap="square" lIns="80035" tIns="40018" rIns="80035" bIns="40018">
            <a:spAutoFit/>
          </a:bodyPr>
          <a:lstStyle/>
          <a:p>
            <a:pPr algn="just" defTabSz="913110"/>
            <a:r>
              <a:rPr lang="ru-RU" sz="1600" dirty="0">
                <a:solidFill>
                  <a:prstClr val="black"/>
                </a:solidFill>
              </a:rPr>
              <a:t>1. 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77059" y="3093307"/>
            <a:ext cx="8928308" cy="288281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035" tIns="40018" rIns="80035" bIns="40018" rtlCol="0">
            <a:noAutofit/>
          </a:bodyPr>
          <a:lstStyle>
            <a:lvl1pPr marL="391146" indent="-391146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47483" indent="-325955" algn="l" defTabSz="1043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0382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534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6876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800" b="1" dirty="0">
                <a:solidFill>
                  <a:prstClr val="black"/>
                </a:solidFill>
              </a:rPr>
              <a:t>Трудные вопросы Истории России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1. Образование Древнерусского государства и роль варягов в этом процессе.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2. Существование древнерусской народности и восприятие наследия Древней Руси как общего фундамента истории России, Украины и Беларуси.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3. Исторический выбор Александра Невского.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4. Роль Ивана IV Грозного в российской истории: реформы и их цена. 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5. Попытки ограничения власти главы государства в период Смуты и в эпоху дворцовых переворотов, возможные причины неудач этих попыток.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6. Присоединение Украины к России (причины и последствия) и др.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92878" y="2488100"/>
            <a:ext cx="597327" cy="628949"/>
          </a:xfrm>
          <a:prstGeom prst="flowChartAlternateProcess">
            <a:avLst/>
          </a:prstGeom>
          <a:solidFill>
            <a:schemeClr val="bg1"/>
          </a:solidFill>
          <a:ln w="19050">
            <a:solidFill>
              <a:schemeClr val="tx2">
                <a:lumMod val="40000"/>
                <a:lumOff val="6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80035" tIns="40018" rIns="80035" bIns="40018" rtlCol="0">
            <a:noAutofit/>
          </a:bodyPr>
          <a:lstStyle>
            <a:defPPr>
              <a:defRPr lang="ru-RU"/>
            </a:defPPr>
            <a:lvl1pPr marL="391146" indent="-391146">
              <a:spcBef>
                <a:spcPts val="0"/>
              </a:spcBef>
              <a:buFont typeface="Wingdings" panose="05000000000000000000" pitchFamily="2" charset="2"/>
              <a:buChar char="Ø"/>
              <a:defRPr sz="2000"/>
            </a:lvl1pPr>
            <a:lvl2pPr marL="847483" indent="-325955">
              <a:spcBef>
                <a:spcPct val="20000"/>
              </a:spcBef>
              <a:buFont typeface="Arial" pitchFamily="34" charset="0"/>
              <a:buChar char="–"/>
              <a:defRPr sz="3200"/>
            </a:lvl2pPr>
            <a:lvl3pPr marL="1303820" indent="-260764">
              <a:spcBef>
                <a:spcPct val="20000"/>
              </a:spcBef>
              <a:buFont typeface="Arial" pitchFamily="34" charset="0"/>
              <a:buChar char="•"/>
              <a:defRPr sz="2700"/>
            </a:lvl3pPr>
            <a:lvl4pPr marL="1825348" indent="-260764">
              <a:spcBef>
                <a:spcPct val="20000"/>
              </a:spcBef>
              <a:buFont typeface="Arial" pitchFamily="34" charset="0"/>
              <a:buChar char="–"/>
              <a:defRPr sz="2300"/>
            </a:lvl4pPr>
            <a:lvl5pPr marL="2346876" indent="-260764">
              <a:spcBef>
                <a:spcPct val="20000"/>
              </a:spcBef>
              <a:buFont typeface="Arial" pitchFamily="34" charset="0"/>
              <a:buChar char="»"/>
              <a:defRPr sz="2300"/>
            </a:lvl5pPr>
            <a:lvl6pPr marL="2868404" indent="-260764">
              <a:spcBef>
                <a:spcPct val="20000"/>
              </a:spcBef>
              <a:buFont typeface="Arial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itchFamily="34" charset="0"/>
              <a:buChar char="•"/>
              <a:defRPr sz="2300"/>
            </a:lvl9pPr>
          </a:lstStyle>
          <a:p>
            <a:pPr marL="0" indent="0" algn="ctr" defTabSz="913110">
              <a:buNone/>
            </a:pPr>
            <a:r>
              <a:rPr lang="ru-RU" sz="3200" dirty="0">
                <a:solidFill>
                  <a:prstClr val="black"/>
                </a:solidFill>
              </a:rPr>
              <a:t>+</a:t>
            </a:r>
          </a:p>
        </p:txBody>
      </p:sp>
      <p:pic>
        <p:nvPicPr>
          <p:cNvPr id="9" name="Picture 2" descr="C:\Users\PKolupalin\Desktop\картинки к презентациям\загруженное (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606" y="2781430"/>
            <a:ext cx="1213763" cy="521959"/>
          </a:xfrm>
          <a:prstGeom prst="roundRect">
            <a:avLst>
              <a:gd name="adj" fmla="val 23305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2476619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424936" cy="4536504"/>
          </a:xfrm>
        </p:spPr>
        <p:txBody>
          <a:bodyPr/>
          <a:lstStyle/>
          <a:p>
            <a:pPr marL="0" indent="0" algn="l">
              <a:buNone/>
            </a:pPr>
            <a:r>
              <a:rPr lang="ru-RU" sz="1400" dirty="0" smtClean="0">
                <a:solidFill>
                  <a:schemeClr val="tx1"/>
                </a:solidFill>
                <a:effectLst/>
              </a:rPr>
              <a:t>Настоящая     </a:t>
            </a:r>
            <a:r>
              <a:rPr lang="ru-RU" sz="1400" dirty="0">
                <a:solidFill>
                  <a:schemeClr val="tx1"/>
                </a:solidFill>
                <a:effectLst/>
              </a:rPr>
              <a:t>Стратегия      учитывает      многовековой историко-культурный  опыт   становления   и   развития   российской государственности, основанный на  взаимодействии  и  сотрудничестве народов, населяющих Российскую </a:t>
            </a:r>
            <a:r>
              <a:rPr lang="ru-RU" sz="1400" dirty="0" smtClean="0">
                <a:solidFill>
                  <a:schemeClr val="tx1"/>
                </a:solidFill>
                <a:effectLst/>
              </a:rPr>
              <a:t>Федерацию</a:t>
            </a:r>
            <a:br>
              <a:rPr lang="ru-RU" sz="1400" dirty="0" smtClean="0">
                <a:solidFill>
                  <a:schemeClr val="tx1"/>
                </a:solidFill>
                <a:effectLst/>
              </a:rPr>
            </a:br>
            <a:r>
              <a:rPr lang="ru-RU" sz="1400" dirty="0">
                <a:solidFill>
                  <a:schemeClr val="tx1"/>
                </a:solidFill>
                <a:effectLst/>
              </a:rPr>
              <a:t/>
            </a:r>
            <a:br>
              <a:rPr lang="ru-RU" sz="1400" dirty="0">
                <a:solidFill>
                  <a:schemeClr val="tx1"/>
                </a:solidFill>
                <a:effectLst/>
              </a:rPr>
            </a:br>
            <a:r>
              <a:rPr lang="ru-RU" sz="1400" dirty="0">
                <a:solidFill>
                  <a:schemeClr val="tx1"/>
                </a:solidFill>
                <a:effectLst/>
              </a:rPr>
              <a:t>Российское государство создавалось как единение  народов, системообразующим  звеном  которого  исторически  являлся   русский народ. Благодаря объединяющей роли русского  народа,  многовековому межкультурному  и  межэтническому  взаимодействию  на  исторической территории  Российского   государства   сформировались   уникальное культурное многообразие  и  духовная  общность  различных  народов, приверженных единым принципам и ценностям,  таким  как  патриотизм, служение Отечеству, семья, созидательный труд, гуманизм, социальная справедливость, взаимопомощь и коллективизм.</a:t>
            </a:r>
            <a:br>
              <a:rPr lang="ru-RU" sz="1400" dirty="0">
                <a:solidFill>
                  <a:schemeClr val="tx1"/>
                </a:solidFill>
                <a:effectLst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1400" dirty="0" smtClean="0">
                <a:solidFill>
                  <a:schemeClr val="tx1"/>
                </a:solidFill>
                <a:effectLst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</a:rPr>
              <a:t>Общероссийская  </a:t>
            </a:r>
            <a:r>
              <a:rPr lang="ru-RU" sz="1400" dirty="0">
                <a:solidFill>
                  <a:schemeClr val="tx1"/>
                </a:solidFill>
                <a:effectLst/>
              </a:rPr>
              <a:t>гражданская  идентичность  основана  на сохранении русской культурной  доминанты,  присущей  всем  народам, населяющим Российскую Федерацию.  Современное  российское  общество объединяет единый культурный (цивилизационный) код, который основан на сохранении и развитии </a:t>
            </a:r>
            <a:r>
              <a:rPr lang="ru-RU" sz="1400" dirty="0">
                <a:effectLst/>
              </a:rPr>
              <a:t>русской культуры и языка, исторического  и культурного наследия всех народов Российской Федерации 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r>
              <a:rPr lang="ru-RU" sz="1400" dirty="0">
                <a:effectLst/>
              </a:rPr>
              <a:t/>
            </a:r>
            <a:br>
              <a:rPr lang="ru-RU" sz="1400" dirty="0">
                <a:effectLst/>
              </a:rPr>
            </a:br>
            <a:r>
              <a:rPr lang="ru-RU" sz="1400" dirty="0">
                <a:effectLst/>
              </a:rPr>
              <a:t>Значимым   событием   для   укрепления   общероссийской гражданской идентичности  стало  принятие  в  Российскую  Федерацию Республики Крым </a:t>
            </a:r>
            <a:r>
              <a:rPr lang="ru-RU" sz="1400" dirty="0" smtClean="0">
                <a:effectLst/>
              </a:rPr>
              <a:t/>
            </a:r>
            <a:br>
              <a:rPr lang="ru-RU" sz="1400" dirty="0" smtClean="0">
                <a:effectLst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51720" y="332656"/>
            <a:ext cx="5970494" cy="1296144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Указ Президента Российской Федерации № 703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srgbClr val="FF0000"/>
                </a:solidFill>
              </a:rPr>
              <a:t>т 6 декабря 2018 г.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О внесении изменений в Стратегию государственной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национальной политики Российской Федерации на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период до 2025 года</a:t>
            </a:r>
          </a:p>
        </p:txBody>
      </p:sp>
    </p:spTree>
    <p:extLst>
      <p:ext uri="{BB962C8B-B14F-4D97-AF65-F5344CB8AC3E}">
        <p14:creationId xmlns:p14="http://schemas.microsoft.com/office/powerpoint/2010/main" val="41493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>
            <a:extLst>
              <a:ext uri="{FF2B5EF4-FFF2-40B4-BE49-F238E27FC236}">
                <a16:creationId xmlns="" xmlns:a16="http://schemas.microsoft.com/office/drawing/2014/main" id="{A30E106F-2DD3-4E4C-B8FF-990F9D072BBB}"/>
              </a:ext>
            </a:extLst>
          </p:cNvPr>
          <p:cNvSpPr/>
          <p:nvPr/>
        </p:nvSpPr>
        <p:spPr>
          <a:xfrm>
            <a:off x="91257" y="-149786"/>
            <a:ext cx="8928991" cy="3394488"/>
          </a:xfrm>
          <a:prstGeom prst="horizontalScroll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chemeClr val="accent3">
                <a:shade val="30000"/>
                <a:satMod val="150000"/>
                <a:alpha val="38000"/>
              </a:scheme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08" tIns="45704" rIns="91408" bIns="45704">
            <a:spAutoFit/>
          </a:bodyPr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Современный учебник истории, </a:t>
            </a:r>
          </a:p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составляющий ядро учебно-методического комплекта, должен быть: </a:t>
            </a:r>
          </a:p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tx1"/>
              </a:solidFill>
            </a:endParaRPr>
          </a:p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а) универсальным (многокомпонентным) носителем исторической информации</a:t>
            </a:r>
            <a:r>
              <a:rPr lang="en-US" b="1" dirty="0">
                <a:solidFill>
                  <a:schemeClr val="tx1"/>
                </a:solidFill>
              </a:rPr>
              <a:t>;</a:t>
            </a:r>
            <a:r>
              <a:rPr lang="ru-RU" b="1" dirty="0">
                <a:solidFill>
                  <a:schemeClr val="tx1"/>
                </a:solidFill>
              </a:rPr>
              <a:t> </a:t>
            </a:r>
          </a:p>
          <a:p>
            <a:pPr defTabSz="91407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б) средством развития познавательной деятельности, ресурсом личностного становления учащихся. </a:t>
            </a:r>
          </a:p>
        </p:txBody>
      </p:sp>
      <p:sp>
        <p:nvSpPr>
          <p:cNvPr id="4" name="Нашивка 3">
            <a:extLst>
              <a:ext uri="{FF2B5EF4-FFF2-40B4-BE49-F238E27FC236}">
                <a16:creationId xmlns="" xmlns:a16="http://schemas.microsoft.com/office/drawing/2014/main" id="{BC073CA8-A95C-FD40-A25E-1F0217C63950}"/>
              </a:ext>
            </a:extLst>
          </p:cNvPr>
          <p:cNvSpPr/>
          <p:nvPr/>
        </p:nvSpPr>
        <p:spPr>
          <a:xfrm rot="5400000">
            <a:off x="4175126" y="2349500"/>
            <a:ext cx="762000" cy="828675"/>
          </a:xfrm>
          <a:prstGeom prst="chevr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08" tIns="45704" rIns="91408" bIns="45704" anchor="ctr"/>
          <a:lstStyle/>
          <a:p>
            <a:pPr algn="ctr" defTabSz="914077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6CBEE1E1-3DA1-E848-BE17-F10666872E65}"/>
              </a:ext>
            </a:extLst>
          </p:cNvPr>
          <p:cNvSpPr/>
          <p:nvPr/>
        </p:nvSpPr>
        <p:spPr>
          <a:xfrm>
            <a:off x="267208" y="3212978"/>
            <a:ext cx="8784977" cy="34470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lIns="91408" tIns="45704" rIns="91408" bIns="45704">
            <a:spAutoFit/>
          </a:bodyPr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atin typeface="+mn-lt"/>
                <a:cs typeface="+mn-cs"/>
              </a:rPr>
              <a:t>Основные требования ИКС к учебнику истории: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он должен показывать роль и место отечественной истории в русле мировых событий;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побуждать к самостоятельному рассуждению;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учить анализировать исторические тексты,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сопоставлять разные точки зрения, различать факты и их интерпретации;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стимулировать на получение исторических знаний из других источников;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способствовать формированию навыков исследовательской и проектной деятельности;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способствовать развитию критического мышления учащихся;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стать навигатором в информационном пространстве;</a:t>
            </a:r>
          </a:p>
          <a:p>
            <a:pPr marL="285650" indent="-285650" defTabSz="9115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dirty="0">
                <a:latin typeface="+mn-lt"/>
                <a:cs typeface="+mn-cs"/>
              </a:rPr>
              <a:t>количество параграфов должно быть на 1/3 меньше, чем часов на изучение курса .</a:t>
            </a:r>
          </a:p>
        </p:txBody>
      </p:sp>
    </p:spTree>
    <p:extLst>
      <p:ext uri="{BB962C8B-B14F-4D97-AF65-F5344CB8AC3E}">
        <p14:creationId xmlns:p14="http://schemas.microsoft.com/office/powerpoint/2010/main" val="3553646739"/>
      </p:ext>
    </p:extLst>
  </p:cSld>
  <p:clrMapOvr>
    <a:masterClrMapping/>
  </p:clrMapOvr>
  <p:transition spd="slow" advClick="0" advTm="8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C9CE15E6-25C5-C346-8B41-E66BB433BB5B}"/>
              </a:ext>
            </a:extLst>
          </p:cNvPr>
          <p:cNvSpPr/>
          <p:nvPr/>
        </p:nvSpPr>
        <p:spPr>
          <a:xfrm>
            <a:off x="0" y="-50800"/>
            <a:ext cx="9123363" cy="742950"/>
          </a:xfrm>
          <a:prstGeom prst="rect">
            <a:avLst/>
          </a:prstGeom>
          <a:solidFill>
            <a:srgbClr val="EEF1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895" tIns="39948" rIns="79895" bIns="39948" anchor="ctr"/>
          <a:lstStyle>
            <a:defPPr>
              <a:defRPr lang="ru-RU"/>
            </a:defPPr>
            <a:lvl1pPr marL="0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2143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287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64308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85744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607179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128616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650052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171487" algn="l" defTabSz="1042872" rtl="0" eaLnBrk="1" latinLnBrk="0" hangingPunct="1">
              <a:defRPr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Ключевые особенности  УМК </a:t>
            </a:r>
            <a:r>
              <a:rPr lang="ru-RU" sz="3200" b="1" dirty="0" err="1">
                <a:solidFill>
                  <a:srgbClr val="FF0000"/>
                </a:solidFill>
              </a:rPr>
              <a:t>А.В.Торкунова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C38A9274-AE89-BE4A-9F6B-32A7F7C2DF20}"/>
              </a:ext>
            </a:extLst>
          </p:cNvPr>
          <p:cNvSpPr/>
          <p:nvPr/>
        </p:nvSpPr>
        <p:spPr>
          <a:xfrm>
            <a:off x="0" y="6408738"/>
            <a:ext cx="3838575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09" tIns="39955" rIns="79909" bIns="39955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F6D050A4-E674-D842-BB67-8AC979929F60}"/>
              </a:ext>
            </a:extLst>
          </p:cNvPr>
          <p:cNvSpPr/>
          <p:nvPr/>
        </p:nvSpPr>
        <p:spPr>
          <a:xfrm>
            <a:off x="5183188" y="6408738"/>
            <a:ext cx="3954462" cy="449262"/>
          </a:xfrm>
          <a:prstGeom prst="rect">
            <a:avLst/>
          </a:prstGeom>
          <a:solidFill>
            <a:srgbClr val="DBE3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909" tIns="39955" rIns="79909" bIns="39955" anchor="ctr"/>
          <a:lstStyle/>
          <a:p>
            <a:pPr algn="ctr" defTabSz="9115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8069" name="Заголовок 1">
            <a:extLst>
              <a:ext uri="{FF2B5EF4-FFF2-40B4-BE49-F238E27FC236}">
                <a16:creationId xmlns="" xmlns:a16="http://schemas.microsoft.com/office/drawing/2014/main" id="{CF2B4D97-C11F-BB47-A559-A158D04B3249}"/>
              </a:ext>
            </a:extLst>
          </p:cNvPr>
          <p:cNvSpPr txBox="1">
            <a:spLocks/>
          </p:cNvSpPr>
          <p:nvPr/>
        </p:nvSpPr>
        <p:spPr bwMode="auto">
          <a:xfrm>
            <a:off x="3689350" y="503238"/>
            <a:ext cx="47005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sz="2100">
              <a:solidFill>
                <a:srgbClr val="000066"/>
              </a:solidFill>
              <a:latin typeface="Trebuchet MS" panose="020B0703020202090204" pitchFamily="34" charset="0"/>
            </a:endParaRPr>
          </a:p>
        </p:txBody>
      </p:sp>
      <p:sp>
        <p:nvSpPr>
          <p:cNvPr id="88070" name="Содержимое 2">
            <a:extLst>
              <a:ext uri="{FF2B5EF4-FFF2-40B4-BE49-F238E27FC236}">
                <a16:creationId xmlns="" xmlns:a16="http://schemas.microsoft.com/office/drawing/2014/main" id="{1AF1F8BC-E106-C144-AE8B-76F2F9A1F82D}"/>
              </a:ext>
            </a:extLst>
          </p:cNvPr>
          <p:cNvSpPr txBox="1">
            <a:spLocks/>
          </p:cNvSpPr>
          <p:nvPr/>
        </p:nvSpPr>
        <p:spPr bwMode="auto">
          <a:xfrm>
            <a:off x="1944688" y="2378075"/>
            <a:ext cx="6526212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ru-RU" altLang="ru-RU">
              <a:solidFill>
                <a:srgbClr val="657375"/>
              </a:solidFill>
              <a:latin typeface="Trebuchet MS" panose="020B0703020202090204" pitchFamily="34" charset="0"/>
            </a:endParaRPr>
          </a:p>
        </p:txBody>
      </p:sp>
      <p:sp>
        <p:nvSpPr>
          <p:cNvPr id="88071" name="Содержимое 2">
            <a:extLst>
              <a:ext uri="{FF2B5EF4-FFF2-40B4-BE49-F238E27FC236}">
                <a16:creationId xmlns="" xmlns:a16="http://schemas.microsoft.com/office/drawing/2014/main" id="{F8E83031-453F-3E4C-896C-169C2CB79348}"/>
              </a:ext>
            </a:extLst>
          </p:cNvPr>
          <p:cNvSpPr txBox="1">
            <a:spLocks/>
          </p:cNvSpPr>
          <p:nvPr/>
        </p:nvSpPr>
        <p:spPr bwMode="auto">
          <a:xfrm>
            <a:off x="323850" y="2443163"/>
            <a:ext cx="1814513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75000"/>
              </a:lnSpc>
              <a:buFont typeface="Arial" panose="020B0604020202020204" pitchFamily="34" charset="0"/>
              <a:buNone/>
            </a:pPr>
            <a:endParaRPr lang="ru-RU" altLang="ru-RU" sz="3700" b="1">
              <a:solidFill>
                <a:srgbClr val="FF0000"/>
              </a:solidFill>
              <a:latin typeface="Trebuchet MS" panose="020B0703020202090204" pitchFamily="34" charset="0"/>
            </a:endParaRPr>
          </a:p>
        </p:txBody>
      </p:sp>
      <p:sp>
        <p:nvSpPr>
          <p:cNvPr id="88072" name="Заголовок 1">
            <a:extLst>
              <a:ext uri="{FF2B5EF4-FFF2-40B4-BE49-F238E27FC236}">
                <a16:creationId xmlns="" xmlns:a16="http://schemas.microsoft.com/office/drawing/2014/main" id="{73FE48E9-6B47-4E4F-9FDB-B3AEBDD07462}"/>
              </a:ext>
            </a:extLst>
          </p:cNvPr>
          <p:cNvSpPr txBox="1">
            <a:spLocks/>
          </p:cNvSpPr>
          <p:nvPr/>
        </p:nvSpPr>
        <p:spPr bwMode="auto">
          <a:xfrm>
            <a:off x="241300" y="149225"/>
            <a:ext cx="8882063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ru-RU" altLang="ru-RU" sz="28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8073" name="Rectangle 1">
            <a:extLst>
              <a:ext uri="{FF2B5EF4-FFF2-40B4-BE49-F238E27FC236}">
                <a16:creationId xmlns="" xmlns:a16="http://schemas.microsoft.com/office/drawing/2014/main" id="{DA622956-3211-254B-8FEE-E79394D1CC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75"/>
            <a:ext cx="161925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9909" tIns="39955" rIns="79909" bIns="39955" anchor="ctr">
            <a:spAutoFit/>
          </a:bodyPr>
          <a:lstStyle>
            <a:lvl1pPr defTabSz="798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98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98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98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985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98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98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98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985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FF0000"/>
              </a:solidFill>
            </a:endParaRPr>
          </a:p>
        </p:txBody>
      </p:sp>
      <p:sp>
        <p:nvSpPr>
          <p:cNvPr id="88075" name="Содержимое 2">
            <a:extLst>
              <a:ext uri="{FF2B5EF4-FFF2-40B4-BE49-F238E27FC236}">
                <a16:creationId xmlns="" xmlns:a16="http://schemas.microsoft.com/office/drawing/2014/main" id="{52149AEB-9327-E543-8A86-93B05A8A7A7B}"/>
              </a:ext>
            </a:extLst>
          </p:cNvPr>
          <p:cNvSpPr txBox="1">
            <a:spLocks/>
          </p:cNvSpPr>
          <p:nvPr/>
        </p:nvSpPr>
        <p:spPr bwMode="auto">
          <a:xfrm>
            <a:off x="2138363" y="1992313"/>
            <a:ext cx="6373812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ru-RU" altLang="ru-RU">
              <a:solidFill>
                <a:srgbClr val="657375"/>
              </a:solidFill>
              <a:latin typeface="Trebuchet MS" panose="020B0703020202090204" pitchFamily="34" charset="0"/>
            </a:endParaRPr>
          </a:p>
        </p:txBody>
      </p:sp>
      <p:sp>
        <p:nvSpPr>
          <p:cNvPr id="88076" name="Содержимое 2">
            <a:extLst>
              <a:ext uri="{FF2B5EF4-FFF2-40B4-BE49-F238E27FC236}">
                <a16:creationId xmlns="" xmlns:a16="http://schemas.microsoft.com/office/drawing/2014/main" id="{4A147F94-F685-F041-AAD0-5A11D9D97C2B}"/>
              </a:ext>
            </a:extLst>
          </p:cNvPr>
          <p:cNvSpPr txBox="1">
            <a:spLocks/>
          </p:cNvSpPr>
          <p:nvPr/>
        </p:nvSpPr>
        <p:spPr bwMode="auto">
          <a:xfrm>
            <a:off x="508000" y="4081463"/>
            <a:ext cx="1539875" cy="130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9909" tIns="39955" rIns="79909" bIns="39955"/>
          <a:lstStyle>
            <a:lvl1pPr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429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75000"/>
              </a:lnSpc>
              <a:buFont typeface="Arial" panose="020B0604020202020204" pitchFamily="34" charset="0"/>
              <a:buNone/>
            </a:pPr>
            <a:endParaRPr lang="ru-RU" altLang="ru-RU" sz="3700" b="1">
              <a:solidFill>
                <a:srgbClr val="FF0000"/>
              </a:solidFill>
              <a:latin typeface="Trebuchet MS" panose="020B0703020202090204" pitchFamily="34" charset="0"/>
            </a:endParaRPr>
          </a:p>
        </p:txBody>
      </p:sp>
      <p:sp>
        <p:nvSpPr>
          <p:cNvPr id="88077" name="TextBox 16">
            <a:extLst>
              <a:ext uri="{FF2B5EF4-FFF2-40B4-BE49-F238E27FC236}">
                <a16:creationId xmlns="" xmlns:a16="http://schemas.microsoft.com/office/drawing/2014/main" id="{CD0ED9D5-D320-7F4C-AA67-FB426CD42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1913" y="620713"/>
            <a:ext cx="7993062" cy="578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Учебники в нескольких частях позволили наиболее полно дать</a:t>
            </a:r>
            <a:r>
              <a:rPr lang="en-US" altLang="ru-RU" sz="2400" b="1">
                <a:latin typeface="Calibri" panose="020F0502020204030204" pitchFamily="34" charset="0"/>
              </a:rPr>
              <a:t> </a:t>
            </a:r>
            <a:r>
              <a:rPr lang="ru-RU" altLang="ru-RU" sz="2400" b="1">
                <a:latin typeface="Calibri" panose="020F0502020204030204" pitchFamily="34" charset="0"/>
              </a:rPr>
              <a:t>материалы ИКС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Новый дизайн и широкий формат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Целые параграфы показывают роль и место  отечественной истории в контексте мировой 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Треть всех материалов отведена под параграфы</a:t>
            </a:r>
            <a:r>
              <a:rPr lang="en-US" altLang="ru-RU" sz="2400" b="1">
                <a:latin typeface="Calibri" panose="020F0502020204030204" pitchFamily="34" charset="0"/>
              </a:rPr>
              <a:t> </a:t>
            </a:r>
            <a:r>
              <a:rPr lang="ru-RU" altLang="ru-RU" sz="2400" b="1">
                <a:latin typeface="Calibri" panose="020F0502020204030204" pitchFamily="34" charset="0"/>
              </a:rPr>
              <a:t>для самостоятельного изучения и проектной деятельности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Система рубрик и заданий развивает у учащихся навыки самостоятельной исследовательской деятельности, формирует УУД</a:t>
            </a:r>
          </a:p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Wingdings" pitchFamily="2" charset="2"/>
              <a:buChar char="ü"/>
            </a:pPr>
            <a:r>
              <a:rPr lang="ru-RU" altLang="ru-RU" sz="2400" b="1">
                <a:latin typeface="Calibri" panose="020F0502020204030204" pitchFamily="34" charset="0"/>
              </a:rPr>
              <a:t>УМК, в котором учтен национально-региональный компонент по группам регионов и народов России</a:t>
            </a:r>
          </a:p>
        </p:txBody>
      </p:sp>
      <p:pic>
        <p:nvPicPr>
          <p:cNvPr id="16" name="Picture 6">
            <a:extLst>
              <a:ext uri="{FF2B5EF4-FFF2-40B4-BE49-F238E27FC236}">
                <a16:creationId xmlns="" xmlns:a16="http://schemas.microsoft.com/office/drawing/2014/main" id="{850D614F-E075-6E44-8FDA-84684CB5F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36712"/>
            <a:ext cx="828422" cy="792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Picture 4">
            <a:extLst>
              <a:ext uri="{FF2B5EF4-FFF2-40B4-BE49-F238E27FC236}">
                <a16:creationId xmlns="" xmlns:a16="http://schemas.microsoft.com/office/drawing/2014/main" id="{B8A0506C-B996-ED4B-BD7B-A1D6779944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792088" cy="757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Picture 8">
            <a:extLst>
              <a:ext uri="{FF2B5EF4-FFF2-40B4-BE49-F238E27FC236}">
                <a16:creationId xmlns="" xmlns:a16="http://schemas.microsoft.com/office/drawing/2014/main" id="{2DAF36ED-BDCD-C349-B262-DB524D742A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988840"/>
            <a:ext cx="828423" cy="792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Picture 7">
            <a:extLst>
              <a:ext uri="{FF2B5EF4-FFF2-40B4-BE49-F238E27FC236}">
                <a16:creationId xmlns="" xmlns:a16="http://schemas.microsoft.com/office/drawing/2014/main" id="{D8F42502-1C72-DC4D-AECA-74D9CD1E5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293096"/>
            <a:ext cx="792088" cy="7573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Picture 3">
            <a:extLst>
              <a:ext uri="{FF2B5EF4-FFF2-40B4-BE49-F238E27FC236}">
                <a16:creationId xmlns="" xmlns:a16="http://schemas.microsoft.com/office/drawing/2014/main" id="{B7D9862B-76A0-EA41-8044-742899F30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5446635"/>
            <a:ext cx="792088" cy="757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8395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87"/>
            <a:ext cx="9144000" cy="829353"/>
          </a:xfrm>
          <a:prstGeom prst="rect">
            <a:avLst/>
          </a:prstGeom>
          <a:pattFill prst="dkUpDiag">
            <a:fgClr>
              <a:srgbClr val="DBE3E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705" tIns="39353" rIns="78705" bIns="39353" spcCol="0" rtlCol="0" anchor="ctr"/>
          <a:lstStyle/>
          <a:p>
            <a:pPr algn="ctr"/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26" y="1608700"/>
            <a:ext cx="8601058" cy="1110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pravda-tv.ru/wp-content/uploads/2016/01/russia_worl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37967"/>
            <a:ext cx="3816424" cy="2761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98372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apsof.net/uploads/static-maps/where_is_russia_locat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457" y="1944710"/>
            <a:ext cx="2526414" cy="2526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PBykov\Downloads\che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-127985"/>
            <a:ext cx="796045" cy="79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03366" y="167189"/>
            <a:ext cx="5957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sz="2400" dirty="0">
                <a:solidFill>
                  <a:srgbClr val="FF0000"/>
                </a:solidFill>
              </a:rPr>
              <a:t>История России – часть мировой истории.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8040" y="803036"/>
            <a:ext cx="1298137" cy="461665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400" dirty="0">
                <a:solidFill>
                  <a:srgbClr val="FF0000"/>
                </a:solidFill>
              </a:rPr>
              <a:t>6 класс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0" r="25797" b="62811"/>
          <a:stretch/>
        </p:blipFill>
        <p:spPr bwMode="auto">
          <a:xfrm>
            <a:off x="121039" y="1456169"/>
            <a:ext cx="3261001" cy="677827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0" b="5202"/>
          <a:stretch/>
        </p:blipFill>
        <p:spPr bwMode="auto">
          <a:xfrm>
            <a:off x="103547" y="2320265"/>
            <a:ext cx="3256359" cy="657077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5"/>
          <a:stretch/>
        </p:blipFill>
        <p:spPr bwMode="auto">
          <a:xfrm>
            <a:off x="132063" y="3184361"/>
            <a:ext cx="3227844" cy="566185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0"/>
          <a:stretch/>
        </p:blipFill>
        <p:spPr bwMode="auto">
          <a:xfrm>
            <a:off x="121039" y="4840545"/>
            <a:ext cx="3227844" cy="705135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7452321" y="823014"/>
            <a:ext cx="1298137" cy="461665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defTabSz="914400"/>
            <a:r>
              <a:rPr lang="ru-RU" sz="2400" dirty="0">
                <a:solidFill>
                  <a:srgbClr val="FF0000"/>
                </a:solidFill>
              </a:rPr>
              <a:t>7 класс</a:t>
            </a: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2"/>
          <a:stretch/>
        </p:blipFill>
        <p:spPr bwMode="auto">
          <a:xfrm>
            <a:off x="132062" y="3975618"/>
            <a:ext cx="4050097" cy="171116"/>
          </a:xfrm>
          <a:prstGeom prst="rect">
            <a:avLst/>
          </a:prstGeom>
          <a:noFill/>
          <a:ln w="444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72" y="4316903"/>
            <a:ext cx="4057887" cy="302731"/>
          </a:xfrm>
          <a:prstGeom prst="rect">
            <a:avLst/>
          </a:prstGeom>
          <a:noFill/>
          <a:ln w="444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1"/>
          <a:stretch/>
        </p:blipFill>
        <p:spPr bwMode="auto">
          <a:xfrm>
            <a:off x="6057569" y="1476149"/>
            <a:ext cx="2987824" cy="566971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40054"/>
            <a:ext cx="3465281" cy="288293"/>
          </a:xfrm>
          <a:prstGeom prst="rect">
            <a:avLst/>
          </a:prstGeom>
          <a:noFill/>
          <a:ln w="444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8"/>
          <a:stretch/>
        </p:blipFill>
        <p:spPr bwMode="auto">
          <a:xfrm>
            <a:off x="6057570" y="2782584"/>
            <a:ext cx="2987824" cy="577020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6" t="1" b="-3406"/>
          <a:stretch/>
        </p:blipFill>
        <p:spPr bwMode="auto">
          <a:xfrm>
            <a:off x="6057569" y="3665194"/>
            <a:ext cx="2987825" cy="524419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0"/>
          <a:stretch/>
        </p:blipFill>
        <p:spPr bwMode="auto">
          <a:xfrm>
            <a:off x="6057570" y="4457580"/>
            <a:ext cx="2987822" cy="617548"/>
          </a:xfrm>
          <a:prstGeom prst="rect">
            <a:avLst/>
          </a:prstGeom>
          <a:noFill/>
          <a:ln w="44450">
            <a:solidFill>
              <a:schemeClr val="accent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" r="54141" b="79327"/>
          <a:stretch/>
        </p:blipFill>
        <p:spPr bwMode="auto">
          <a:xfrm>
            <a:off x="6588224" y="5761113"/>
            <a:ext cx="2457170" cy="336607"/>
          </a:xfrm>
          <a:prstGeom prst="rect">
            <a:avLst/>
          </a:prstGeom>
          <a:noFill/>
          <a:ln w="444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" r="34846" b="73301"/>
          <a:stretch/>
        </p:blipFill>
        <p:spPr bwMode="auto">
          <a:xfrm>
            <a:off x="5580113" y="5286844"/>
            <a:ext cx="3465282" cy="258836"/>
          </a:xfrm>
          <a:prstGeom prst="rect">
            <a:avLst/>
          </a:prstGeom>
          <a:noFill/>
          <a:ln w="444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6911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82</TotalTime>
  <Words>1445</Words>
  <Application>Microsoft Office PowerPoint</Application>
  <PresentationFormat>Экран (4:3)</PresentationFormat>
  <Paragraphs>209</Paragraphs>
  <Slides>34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Волна</vt:lpstr>
      <vt:lpstr>Концептуальные основы курса  «История России» в современной школе  </vt:lpstr>
      <vt:lpstr> Предпосылки разработки новой концепции исторического образования</vt:lpstr>
      <vt:lpstr>Презентация PowerPoint</vt:lpstr>
      <vt:lpstr>Презентация PowerPoint</vt:lpstr>
      <vt:lpstr>Настоящая     Стратегия      учитывает      многовековой историко-культурный  опыт   становления   и   развития   российской государственности, основанный на  взаимодействии  и  сотрудничестве народов, населяющих Российскую Федерацию  Российское государство создавалось как единение  народов, системообразующим  звеном  которого  исторически  являлся   русский народ. Благодаря объединяющей роли русского  народа,  многовековому межкультурному  и  межэтническому  взаимодействию  на  исторической территории  Российского   государства   сформировались   уникальное культурное многообразие  и  духовная  общность  различных  народов, приверженных единым принципам и ценностям,  таким  как  патриотизм, служение Отечеству, семья, созидательный труд, гуманизм, социальная справедливость, взаимопомощь и коллективизм.  Общероссийская  гражданская  идентичность  основана  на сохранении русской культурной  доминанты,  присущей  всем  народам, населяющим Российскую Федерацию.  Современное  российское  общество объединяет единый культурный (цивилизационный) код, который основан на сохранении и развитии русской культуры и языка, исторического  и культурного наследия всех народов Российской Федерации   Значимым   событием   для   укрепления   общероссийской гражданской идентичности  стало  принятие  в  Российскую  Федерацию Республики Крым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Отражение вопросов истории Сибири  в УМК под ред. А.В. Торкунова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Нерешенные задачи, проблемы</vt:lpstr>
      <vt:lpstr>Презентация PowerPoint</vt:lpstr>
    </vt:vector>
  </TitlesOfParts>
  <Company>prosw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2016-09-12T07:54:15Z</dcterms:created>
  <dcterms:modified xsi:type="dcterms:W3CDTF">2019-02-26T15:18:38Z</dcterms:modified>
</cp:coreProperties>
</file>