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Default Extension="xlsx" ContentType="application/vnd.openxmlformats-officedocument.spreadsheetml.sheet"/>
  <Override PartName="/ppt/tags/tag12.xml" ContentType="application/vnd.openxmlformats-officedocument.presentationml.tags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7" r:id="rId1"/>
    <p:sldMasterId id="2147483705" r:id="rId2"/>
    <p:sldMasterId id="2147483729" r:id="rId3"/>
    <p:sldMasterId id="2147483796" r:id="rId4"/>
  </p:sldMasterIdLst>
  <p:notesMasterIdLst>
    <p:notesMasterId r:id="rId32"/>
  </p:notesMasterIdLst>
  <p:handoutMasterIdLst>
    <p:handoutMasterId r:id="rId33"/>
  </p:handoutMasterIdLst>
  <p:sldIdLst>
    <p:sldId id="363" r:id="rId5"/>
    <p:sldId id="461" r:id="rId6"/>
    <p:sldId id="417" r:id="rId7"/>
    <p:sldId id="420" r:id="rId8"/>
    <p:sldId id="452" r:id="rId9"/>
    <p:sldId id="489" r:id="rId10"/>
    <p:sldId id="460" r:id="rId11"/>
    <p:sldId id="457" r:id="rId12"/>
    <p:sldId id="458" r:id="rId13"/>
    <p:sldId id="459" r:id="rId14"/>
    <p:sldId id="456" r:id="rId15"/>
    <p:sldId id="498" r:id="rId16"/>
    <p:sldId id="499" r:id="rId17"/>
    <p:sldId id="500" r:id="rId18"/>
    <p:sldId id="451" r:id="rId19"/>
    <p:sldId id="478" r:id="rId20"/>
    <p:sldId id="497" r:id="rId21"/>
    <p:sldId id="502" r:id="rId22"/>
    <p:sldId id="479" r:id="rId23"/>
    <p:sldId id="492" r:id="rId24"/>
    <p:sldId id="484" r:id="rId25"/>
    <p:sldId id="490" r:id="rId26"/>
    <p:sldId id="485" r:id="rId27"/>
    <p:sldId id="491" r:id="rId28"/>
    <p:sldId id="486" r:id="rId29"/>
    <p:sldId id="487" r:id="rId30"/>
    <p:sldId id="493" r:id="rId31"/>
  </p:sldIdLst>
  <p:sldSz cx="9972675" cy="6840538"/>
  <p:notesSz cx="6669088" cy="9926638"/>
  <p:custDataLst>
    <p:tags r:id="rId3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Arial" charset="0"/>
        <a:ea typeface="Arial Unicode MS" pitchFamily="34" charset="-128"/>
        <a:cs typeface="Arial Unicode MS" pitchFamily="34" charset="-128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 orient="horz" pos="3787">
          <p15:clr>
            <a:srgbClr val="A4A3A4"/>
          </p15:clr>
        </p15:guide>
        <p15:guide id="3" orient="horz" pos="3968">
          <p15:clr>
            <a:srgbClr val="A4A3A4"/>
          </p15:clr>
        </p15:guide>
        <p15:guide id="4" orient="horz" pos="1383">
          <p15:clr>
            <a:srgbClr val="A4A3A4"/>
          </p15:clr>
        </p15:guide>
        <p15:guide id="5" pos="147">
          <p15:clr>
            <a:srgbClr val="A4A3A4"/>
          </p15:clr>
        </p15:guide>
        <p15:guide id="6" pos="46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AEDEF"/>
    <a:srgbClr val="D4EEF6"/>
    <a:srgbClr val="69A1FB"/>
    <a:srgbClr val="0099FF"/>
    <a:srgbClr val="E5F6FF"/>
    <a:srgbClr val="88B4FC"/>
    <a:srgbClr val="D5F0FF"/>
    <a:srgbClr val="00AAFF"/>
    <a:srgbClr val="F3F9FA"/>
    <a:srgbClr val="4C8EF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40" autoAdjust="0"/>
    <p:restoredTop sz="92714" autoAdjust="0"/>
  </p:normalViewPr>
  <p:slideViewPr>
    <p:cSldViewPr snapToObjects="1">
      <p:cViewPr>
        <p:scale>
          <a:sx n="84" d="100"/>
          <a:sy n="84" d="100"/>
        </p:scale>
        <p:origin x="-1644" y="-54"/>
      </p:cViewPr>
      <p:guideLst>
        <p:guide orient="horz" pos="4241"/>
        <p:guide orient="horz" pos="4286"/>
        <p:guide orient="horz" pos="2018"/>
        <p:guide orient="horz" pos="113"/>
        <p:guide pos="15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3.606687180386741E-2"/>
          <c:y val="6.2073092106512934E-2"/>
          <c:w val="0.8803920995378326"/>
          <c:h val="0.937926907893487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explosion val="2"/>
          </c:dPt>
          <c:dPt>
            <c:idx val="1"/>
            <c:explosion val="4"/>
          </c:dPt>
          <c:dPt>
            <c:idx val="2"/>
            <c:explosion val="3"/>
          </c:dPt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EFBBCD-AB24-402F-891B-EAC8C93954CF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0E93E5-5EE4-4BDC-BD56-27DCF4C7D2DD}">
      <dgm:prSet phldrT="[Текст]"/>
      <dgm:spPr/>
      <dgm:t>
        <a:bodyPr/>
        <a:lstStyle/>
        <a:p>
          <a:endParaRPr lang="ru-RU" dirty="0" smtClean="0"/>
        </a:p>
        <a:p>
          <a:endParaRPr lang="ru-RU" dirty="0"/>
        </a:p>
      </dgm:t>
    </dgm:pt>
    <dgm:pt modelId="{BA86B355-33E1-45C9-B13E-280C9976B761}" type="parTrans" cxnId="{6217A203-13A9-44C8-A36F-1CF497BB70AF}">
      <dgm:prSet/>
      <dgm:spPr/>
      <dgm:t>
        <a:bodyPr/>
        <a:lstStyle/>
        <a:p>
          <a:endParaRPr lang="ru-RU"/>
        </a:p>
      </dgm:t>
    </dgm:pt>
    <dgm:pt modelId="{287C5791-D002-454C-90F0-023AA98675EF}" type="sibTrans" cxnId="{6217A203-13A9-44C8-A36F-1CF497BB70AF}">
      <dgm:prSet/>
      <dgm:spPr/>
      <dgm:t>
        <a:bodyPr/>
        <a:lstStyle/>
        <a:p>
          <a:endParaRPr lang="ru-RU"/>
        </a:p>
      </dgm:t>
    </dgm:pt>
    <dgm:pt modelId="{A9DB4EAB-9F72-4DC8-85B4-630531F415B2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2"/>
              </a:solidFill>
            </a:rPr>
            <a:t>Фабула аргумента</a:t>
          </a:r>
        </a:p>
        <a:p>
          <a:r>
            <a:rPr lang="ru-RU" sz="1200" dirty="0" smtClean="0">
              <a:solidFill>
                <a:schemeClr val="accent2"/>
              </a:solidFill>
            </a:rPr>
            <a:t>Четкая и короткая формулировка довода</a:t>
          </a:r>
        </a:p>
        <a:p>
          <a:endParaRPr lang="ru-RU" sz="2400" dirty="0"/>
        </a:p>
      </dgm:t>
    </dgm:pt>
    <dgm:pt modelId="{82A5FC1F-CCFF-4100-87E0-7E397B6256B7}" type="parTrans" cxnId="{1DA591E7-B57D-45A9-BF97-A62D7B30EB76}">
      <dgm:prSet/>
      <dgm:spPr/>
      <dgm:t>
        <a:bodyPr/>
        <a:lstStyle/>
        <a:p>
          <a:endParaRPr lang="ru-RU"/>
        </a:p>
      </dgm:t>
    </dgm:pt>
    <dgm:pt modelId="{7400A9DC-3E74-4D63-981D-5466FBC41C8D}" type="sibTrans" cxnId="{1DA591E7-B57D-45A9-BF97-A62D7B30EB76}">
      <dgm:prSet/>
      <dgm:spPr/>
      <dgm:t>
        <a:bodyPr/>
        <a:lstStyle/>
        <a:p>
          <a:endParaRPr lang="ru-RU"/>
        </a:p>
      </dgm:t>
    </dgm:pt>
    <dgm:pt modelId="{40AE8896-5656-400E-A863-0457BA982E1F}">
      <dgm:prSet phldrT="[Текст]"/>
      <dgm:spPr/>
      <dgm:t>
        <a:bodyPr/>
        <a:lstStyle/>
        <a:p>
          <a:endParaRPr lang="ru-RU" dirty="0" smtClean="0"/>
        </a:p>
        <a:p>
          <a:endParaRPr lang="ru-RU" dirty="0"/>
        </a:p>
      </dgm:t>
    </dgm:pt>
    <dgm:pt modelId="{A81090A4-5E7A-4907-8F43-0FB75A98286C}" type="parTrans" cxnId="{D75ADA89-A8FD-45F2-AC13-F83AD13388DF}">
      <dgm:prSet/>
      <dgm:spPr/>
      <dgm:t>
        <a:bodyPr/>
        <a:lstStyle/>
        <a:p>
          <a:endParaRPr lang="ru-RU"/>
        </a:p>
      </dgm:t>
    </dgm:pt>
    <dgm:pt modelId="{0CA9910D-FA5B-464F-AAF5-37E17727082C}" type="sibTrans" cxnId="{D75ADA89-A8FD-45F2-AC13-F83AD13388DF}">
      <dgm:prSet/>
      <dgm:spPr/>
      <dgm:t>
        <a:bodyPr/>
        <a:lstStyle/>
        <a:p>
          <a:endParaRPr lang="ru-RU"/>
        </a:p>
      </dgm:t>
    </dgm:pt>
    <dgm:pt modelId="{C48EADCE-9847-4A7B-A0F7-12E5A0540294}">
      <dgm:prSet phldrT="[Текст]"/>
      <dgm:spPr/>
      <dgm:t>
        <a:bodyPr/>
        <a:lstStyle/>
        <a:p>
          <a:endParaRPr lang="ru-RU" dirty="0" smtClean="0"/>
        </a:p>
        <a:p>
          <a:endParaRPr lang="ru-RU" dirty="0"/>
        </a:p>
      </dgm:t>
    </dgm:pt>
    <dgm:pt modelId="{7B3B1897-3518-4A69-92E6-8DA57C33B90F}" type="parTrans" cxnId="{B1CB4286-2A42-4C22-90D3-740C91BFA99A}">
      <dgm:prSet/>
      <dgm:spPr/>
      <dgm:t>
        <a:bodyPr/>
        <a:lstStyle/>
        <a:p>
          <a:endParaRPr lang="ru-RU"/>
        </a:p>
      </dgm:t>
    </dgm:pt>
    <dgm:pt modelId="{DC56C087-DCFF-46B2-AC44-59E297A99E94}" type="sibTrans" cxnId="{B1CB4286-2A42-4C22-90D3-740C91BFA99A}">
      <dgm:prSet/>
      <dgm:spPr/>
      <dgm:t>
        <a:bodyPr/>
        <a:lstStyle/>
        <a:p>
          <a:endParaRPr lang="ru-RU"/>
        </a:p>
      </dgm:t>
    </dgm:pt>
    <dgm:pt modelId="{BF31E46A-3A38-4830-A8A7-2CEFD9C9E34E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2"/>
              </a:solidFill>
            </a:rPr>
            <a:t>Пример</a:t>
          </a:r>
        </a:p>
        <a:p>
          <a:r>
            <a:rPr lang="ru-RU" sz="1200" dirty="0" smtClean="0">
              <a:solidFill>
                <a:schemeClr val="accent2"/>
              </a:solidFill>
            </a:rPr>
            <a:t>Факт из жизни, случай, статистические данные, доказывающие истинность аргумента</a:t>
          </a:r>
          <a:endParaRPr lang="ru-RU" sz="1200" dirty="0">
            <a:solidFill>
              <a:schemeClr val="accent2"/>
            </a:solidFill>
          </a:endParaRPr>
        </a:p>
      </dgm:t>
    </dgm:pt>
    <dgm:pt modelId="{170DB539-7F0A-476E-8EFA-502454EFD772}" type="sibTrans" cxnId="{87C42546-4121-446E-8571-8551ADA32BD5}">
      <dgm:prSet/>
      <dgm:spPr/>
      <dgm:t>
        <a:bodyPr/>
        <a:lstStyle/>
        <a:p>
          <a:endParaRPr lang="ru-RU"/>
        </a:p>
      </dgm:t>
    </dgm:pt>
    <dgm:pt modelId="{443464FB-CE86-41E1-B49B-5467CAA9DD6B}" type="parTrans" cxnId="{87C42546-4121-446E-8571-8551ADA32BD5}">
      <dgm:prSet/>
      <dgm:spPr/>
      <dgm:t>
        <a:bodyPr/>
        <a:lstStyle/>
        <a:p>
          <a:endParaRPr lang="ru-RU"/>
        </a:p>
      </dgm:t>
    </dgm:pt>
    <dgm:pt modelId="{D2E60486-A80A-4E15-893B-196D10FB24D5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2"/>
              </a:solidFill>
            </a:rPr>
            <a:t>Поддержка</a:t>
          </a:r>
        </a:p>
        <a:p>
          <a:r>
            <a:rPr lang="ru-RU" sz="1200" dirty="0" smtClean="0">
              <a:solidFill>
                <a:schemeClr val="accent2"/>
              </a:solidFill>
            </a:rPr>
            <a:t>Объяснение  фабулы аргумента </a:t>
          </a:r>
        </a:p>
        <a:p>
          <a:r>
            <a:rPr lang="ru-RU" sz="1200" i="1" dirty="0" smtClean="0">
              <a:solidFill>
                <a:schemeClr val="accent2"/>
              </a:solidFill>
            </a:rPr>
            <a:t>Почему? </a:t>
          </a:r>
        </a:p>
        <a:p>
          <a:r>
            <a:rPr lang="ru-RU" sz="1200" i="1" dirty="0" smtClean="0">
              <a:solidFill>
                <a:schemeClr val="accent2"/>
              </a:solidFill>
            </a:rPr>
            <a:t>Откуда я это знаю? </a:t>
          </a:r>
        </a:p>
        <a:p>
          <a:r>
            <a:rPr lang="ru-RU" sz="1200" i="1" dirty="0" smtClean="0">
              <a:solidFill>
                <a:schemeClr val="accent2"/>
              </a:solidFill>
            </a:rPr>
            <a:t>Как аргумент связан с тезисом?</a:t>
          </a:r>
          <a:endParaRPr lang="ru-RU" sz="2400" i="1" dirty="0">
            <a:solidFill>
              <a:schemeClr val="accent2"/>
            </a:solidFill>
          </a:endParaRPr>
        </a:p>
      </dgm:t>
    </dgm:pt>
    <dgm:pt modelId="{9863E9FF-1822-4D96-AB50-2E925D5A9CF7}" type="sibTrans" cxnId="{628BD07F-3461-4AF8-8A3B-35B73271E15D}">
      <dgm:prSet/>
      <dgm:spPr/>
      <dgm:t>
        <a:bodyPr/>
        <a:lstStyle/>
        <a:p>
          <a:endParaRPr lang="ru-RU"/>
        </a:p>
      </dgm:t>
    </dgm:pt>
    <dgm:pt modelId="{4732F3F3-9B5A-4441-863B-8E9EA6016D46}" type="parTrans" cxnId="{628BD07F-3461-4AF8-8A3B-35B73271E15D}">
      <dgm:prSet/>
      <dgm:spPr/>
      <dgm:t>
        <a:bodyPr/>
        <a:lstStyle/>
        <a:p>
          <a:endParaRPr lang="ru-RU"/>
        </a:p>
      </dgm:t>
    </dgm:pt>
    <dgm:pt modelId="{A48648D0-3E37-4CD1-B70E-104C9CDC8C59}" type="pres">
      <dgm:prSet presAssocID="{FFEFBBCD-AB24-402F-891B-EAC8C93954C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3DCB03-5914-46D5-BEA3-05740DCA828A}" type="pres">
      <dgm:prSet presAssocID="{B40E93E5-5EE4-4BDC-BD56-27DCF4C7D2DD}" presName="compositeNode" presStyleCnt="0">
        <dgm:presLayoutVars>
          <dgm:bulletEnabled val="1"/>
        </dgm:presLayoutVars>
      </dgm:prSet>
      <dgm:spPr/>
    </dgm:pt>
    <dgm:pt modelId="{6882947B-815A-4955-BE44-7C11B712FC0A}" type="pres">
      <dgm:prSet presAssocID="{B40E93E5-5EE4-4BDC-BD56-27DCF4C7D2DD}" presName="bgRect" presStyleLbl="node1" presStyleIdx="0" presStyleCnt="3" custLinFactNeighborY="24827"/>
      <dgm:spPr/>
      <dgm:t>
        <a:bodyPr/>
        <a:lstStyle/>
        <a:p>
          <a:endParaRPr lang="ru-RU"/>
        </a:p>
      </dgm:t>
    </dgm:pt>
    <dgm:pt modelId="{A3BD44DD-FAFC-4CB6-AAF7-57527492148C}" type="pres">
      <dgm:prSet presAssocID="{B40E93E5-5EE4-4BDC-BD56-27DCF4C7D2DD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D9E114-199A-4E5C-8651-437D0358A1EE}" type="pres">
      <dgm:prSet presAssocID="{B40E93E5-5EE4-4BDC-BD56-27DCF4C7D2DD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1A669F-83A9-410F-89AF-93BCAA00F655}" type="pres">
      <dgm:prSet presAssocID="{287C5791-D002-454C-90F0-023AA98675EF}" presName="hSp" presStyleCnt="0"/>
      <dgm:spPr/>
    </dgm:pt>
    <dgm:pt modelId="{484E1CF7-F6BE-4536-A086-08816608EEE7}" type="pres">
      <dgm:prSet presAssocID="{287C5791-D002-454C-90F0-023AA98675EF}" presName="vProcSp" presStyleCnt="0"/>
      <dgm:spPr/>
    </dgm:pt>
    <dgm:pt modelId="{7EA2C102-B4C7-49ED-A1BC-A2BF957D94AE}" type="pres">
      <dgm:prSet presAssocID="{287C5791-D002-454C-90F0-023AA98675EF}" presName="vSp1" presStyleCnt="0"/>
      <dgm:spPr/>
    </dgm:pt>
    <dgm:pt modelId="{E00EFFB4-A302-46EB-8E92-A9E8D8046417}" type="pres">
      <dgm:prSet presAssocID="{287C5791-D002-454C-90F0-023AA98675EF}" presName="simulatedConn" presStyleLbl="solidFgAcc1" presStyleIdx="0" presStyleCnt="2" custScaleX="334495" custScaleY="208411" custLinFactNeighborX="4804" custLinFactNeighborY="9297"/>
      <dgm:spPr>
        <a:solidFill>
          <a:schemeClr val="accent2"/>
        </a:solidFill>
      </dgm:spPr>
      <dgm:t>
        <a:bodyPr/>
        <a:lstStyle/>
        <a:p>
          <a:endParaRPr lang="ru-RU"/>
        </a:p>
      </dgm:t>
    </dgm:pt>
    <dgm:pt modelId="{F8D59A69-CA27-4F97-96DA-9D2B46697673}" type="pres">
      <dgm:prSet presAssocID="{287C5791-D002-454C-90F0-023AA98675EF}" presName="vSp2" presStyleCnt="0"/>
      <dgm:spPr/>
    </dgm:pt>
    <dgm:pt modelId="{9CE6B0C0-F128-48A4-AE03-0C246D410BC3}" type="pres">
      <dgm:prSet presAssocID="{287C5791-D002-454C-90F0-023AA98675EF}" presName="sibTrans" presStyleCnt="0"/>
      <dgm:spPr/>
    </dgm:pt>
    <dgm:pt modelId="{EA2C068D-577A-48A6-B787-BD51F1405E4B}" type="pres">
      <dgm:prSet presAssocID="{40AE8896-5656-400E-A863-0457BA982E1F}" presName="compositeNode" presStyleCnt="0">
        <dgm:presLayoutVars>
          <dgm:bulletEnabled val="1"/>
        </dgm:presLayoutVars>
      </dgm:prSet>
      <dgm:spPr/>
    </dgm:pt>
    <dgm:pt modelId="{8592D6F6-AA02-4147-B311-D316B6BF948C}" type="pres">
      <dgm:prSet presAssocID="{40AE8896-5656-400E-A863-0457BA982E1F}" presName="bgRect" presStyleLbl="node1" presStyleIdx="1" presStyleCnt="3" custLinFactNeighborX="-1902" custLinFactNeighborY="24827"/>
      <dgm:spPr/>
      <dgm:t>
        <a:bodyPr/>
        <a:lstStyle/>
        <a:p>
          <a:endParaRPr lang="ru-RU"/>
        </a:p>
      </dgm:t>
    </dgm:pt>
    <dgm:pt modelId="{BA733D42-5532-497C-8AB9-04B363C250CE}" type="pres">
      <dgm:prSet presAssocID="{40AE8896-5656-400E-A863-0457BA982E1F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626CE0-EA6E-4F27-B31A-238843AA88B6}" type="pres">
      <dgm:prSet presAssocID="{40AE8896-5656-400E-A863-0457BA982E1F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4F582-81EA-412D-B9A9-DFD34121E098}" type="pres">
      <dgm:prSet presAssocID="{0CA9910D-FA5B-464F-AAF5-37E17727082C}" presName="hSp" presStyleCnt="0"/>
      <dgm:spPr/>
    </dgm:pt>
    <dgm:pt modelId="{E293FC14-3547-47BF-B956-76284428E9EC}" type="pres">
      <dgm:prSet presAssocID="{0CA9910D-FA5B-464F-AAF5-37E17727082C}" presName="vProcSp" presStyleCnt="0"/>
      <dgm:spPr/>
    </dgm:pt>
    <dgm:pt modelId="{EE9C9428-0CA8-466C-8240-798D2AB72DA5}" type="pres">
      <dgm:prSet presAssocID="{0CA9910D-FA5B-464F-AAF5-37E17727082C}" presName="vSp1" presStyleCnt="0"/>
      <dgm:spPr/>
    </dgm:pt>
    <dgm:pt modelId="{A8BAC2EC-96EA-4B41-86F7-58C489D44176}" type="pres">
      <dgm:prSet presAssocID="{0CA9910D-FA5B-464F-AAF5-37E17727082C}" presName="simulatedConn" presStyleLbl="solidFgAcc1" presStyleIdx="1" presStyleCnt="2" custScaleX="326720" custScaleY="207666"/>
      <dgm:spPr>
        <a:solidFill>
          <a:schemeClr val="accent2"/>
        </a:solidFill>
      </dgm:spPr>
    </dgm:pt>
    <dgm:pt modelId="{2023AB53-F273-4200-95D8-1CF667FA8475}" type="pres">
      <dgm:prSet presAssocID="{0CA9910D-FA5B-464F-AAF5-37E17727082C}" presName="vSp2" presStyleCnt="0"/>
      <dgm:spPr/>
    </dgm:pt>
    <dgm:pt modelId="{771966E5-3AC3-4F4D-A2E5-99B827F6C33F}" type="pres">
      <dgm:prSet presAssocID="{0CA9910D-FA5B-464F-AAF5-37E17727082C}" presName="sibTrans" presStyleCnt="0"/>
      <dgm:spPr/>
    </dgm:pt>
    <dgm:pt modelId="{B1472078-793D-439B-926B-B1DEFEFE6044}" type="pres">
      <dgm:prSet presAssocID="{C48EADCE-9847-4A7B-A0F7-12E5A0540294}" presName="compositeNode" presStyleCnt="0">
        <dgm:presLayoutVars>
          <dgm:bulletEnabled val="1"/>
        </dgm:presLayoutVars>
      </dgm:prSet>
      <dgm:spPr/>
    </dgm:pt>
    <dgm:pt modelId="{0FA418CB-EFA0-4B93-9DE6-36A40ADDE2B1}" type="pres">
      <dgm:prSet presAssocID="{C48EADCE-9847-4A7B-A0F7-12E5A0540294}" presName="bgRect" presStyleLbl="node1" presStyleIdx="2" presStyleCnt="3" custLinFactNeighborX="144" custLinFactNeighborY="4989"/>
      <dgm:spPr/>
      <dgm:t>
        <a:bodyPr/>
        <a:lstStyle/>
        <a:p>
          <a:endParaRPr lang="ru-RU"/>
        </a:p>
      </dgm:t>
    </dgm:pt>
    <dgm:pt modelId="{23A428DC-FD09-4B05-9B85-06DB887094BC}" type="pres">
      <dgm:prSet presAssocID="{C48EADCE-9847-4A7B-A0F7-12E5A0540294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5849B2-BFAB-49B8-BD86-B4520A46A582}" type="pres">
      <dgm:prSet presAssocID="{C48EADCE-9847-4A7B-A0F7-12E5A0540294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61FB0C-8465-474C-8DB9-1BE8A8D731E5}" type="presOf" srcId="{40AE8896-5656-400E-A863-0457BA982E1F}" destId="{8592D6F6-AA02-4147-B311-D316B6BF948C}" srcOrd="0" destOrd="0" presId="urn:microsoft.com/office/officeart/2005/8/layout/hProcess7"/>
    <dgm:cxn modelId="{628BD07F-3461-4AF8-8A3B-35B73271E15D}" srcId="{40AE8896-5656-400E-A863-0457BA982E1F}" destId="{D2E60486-A80A-4E15-893B-196D10FB24D5}" srcOrd="0" destOrd="0" parTransId="{4732F3F3-9B5A-4441-863B-8E9EA6016D46}" sibTransId="{9863E9FF-1822-4D96-AB50-2E925D5A9CF7}"/>
    <dgm:cxn modelId="{10994086-64AD-4BCB-B816-26E7129AE9AC}" type="presOf" srcId="{B40E93E5-5EE4-4BDC-BD56-27DCF4C7D2DD}" destId="{6882947B-815A-4955-BE44-7C11B712FC0A}" srcOrd="0" destOrd="0" presId="urn:microsoft.com/office/officeart/2005/8/layout/hProcess7"/>
    <dgm:cxn modelId="{41829C4E-F19C-4DFD-A797-8C75BE4319D0}" type="presOf" srcId="{C48EADCE-9847-4A7B-A0F7-12E5A0540294}" destId="{0FA418CB-EFA0-4B93-9DE6-36A40ADDE2B1}" srcOrd="0" destOrd="0" presId="urn:microsoft.com/office/officeart/2005/8/layout/hProcess7"/>
    <dgm:cxn modelId="{87C42546-4121-446E-8571-8551ADA32BD5}" srcId="{C48EADCE-9847-4A7B-A0F7-12E5A0540294}" destId="{BF31E46A-3A38-4830-A8A7-2CEFD9C9E34E}" srcOrd="0" destOrd="0" parTransId="{443464FB-CE86-41E1-B49B-5467CAA9DD6B}" sibTransId="{170DB539-7F0A-476E-8EFA-502454EFD772}"/>
    <dgm:cxn modelId="{98F85BFA-6581-472C-9E08-62AE86C46F51}" type="presOf" srcId="{A9DB4EAB-9F72-4DC8-85B4-630531F415B2}" destId="{74D9E114-199A-4E5C-8651-437D0358A1EE}" srcOrd="0" destOrd="0" presId="urn:microsoft.com/office/officeart/2005/8/layout/hProcess7"/>
    <dgm:cxn modelId="{B1CB4286-2A42-4C22-90D3-740C91BFA99A}" srcId="{FFEFBBCD-AB24-402F-891B-EAC8C93954CF}" destId="{C48EADCE-9847-4A7B-A0F7-12E5A0540294}" srcOrd="2" destOrd="0" parTransId="{7B3B1897-3518-4A69-92E6-8DA57C33B90F}" sibTransId="{DC56C087-DCFF-46B2-AC44-59E297A99E94}"/>
    <dgm:cxn modelId="{1F17C4E7-3B8A-48F4-BBE7-C0A0BDED8B00}" type="presOf" srcId="{BF31E46A-3A38-4830-A8A7-2CEFD9C9E34E}" destId="{D65849B2-BFAB-49B8-BD86-B4520A46A582}" srcOrd="0" destOrd="0" presId="urn:microsoft.com/office/officeart/2005/8/layout/hProcess7"/>
    <dgm:cxn modelId="{96D7C9ED-0B8E-4D21-8E5E-749CF29687F2}" type="presOf" srcId="{40AE8896-5656-400E-A863-0457BA982E1F}" destId="{BA733D42-5532-497C-8AB9-04B363C250CE}" srcOrd="1" destOrd="0" presId="urn:microsoft.com/office/officeart/2005/8/layout/hProcess7"/>
    <dgm:cxn modelId="{1DA591E7-B57D-45A9-BF97-A62D7B30EB76}" srcId="{B40E93E5-5EE4-4BDC-BD56-27DCF4C7D2DD}" destId="{A9DB4EAB-9F72-4DC8-85B4-630531F415B2}" srcOrd="0" destOrd="0" parTransId="{82A5FC1F-CCFF-4100-87E0-7E397B6256B7}" sibTransId="{7400A9DC-3E74-4D63-981D-5466FBC41C8D}"/>
    <dgm:cxn modelId="{7DD25B1B-7617-4127-B362-FFBCBDFE56B6}" type="presOf" srcId="{C48EADCE-9847-4A7B-A0F7-12E5A0540294}" destId="{23A428DC-FD09-4B05-9B85-06DB887094BC}" srcOrd="1" destOrd="0" presId="urn:microsoft.com/office/officeart/2005/8/layout/hProcess7"/>
    <dgm:cxn modelId="{792EB03E-5B9B-4A15-BDFD-15667029103A}" type="presOf" srcId="{B40E93E5-5EE4-4BDC-BD56-27DCF4C7D2DD}" destId="{A3BD44DD-FAFC-4CB6-AAF7-57527492148C}" srcOrd="1" destOrd="0" presId="urn:microsoft.com/office/officeart/2005/8/layout/hProcess7"/>
    <dgm:cxn modelId="{D75ADA89-A8FD-45F2-AC13-F83AD13388DF}" srcId="{FFEFBBCD-AB24-402F-891B-EAC8C93954CF}" destId="{40AE8896-5656-400E-A863-0457BA982E1F}" srcOrd="1" destOrd="0" parTransId="{A81090A4-5E7A-4907-8F43-0FB75A98286C}" sibTransId="{0CA9910D-FA5B-464F-AAF5-37E17727082C}"/>
    <dgm:cxn modelId="{EF8F1F5F-EA97-4A8C-B093-0AD7BC4FD73A}" type="presOf" srcId="{FFEFBBCD-AB24-402F-891B-EAC8C93954CF}" destId="{A48648D0-3E37-4CD1-B70E-104C9CDC8C59}" srcOrd="0" destOrd="0" presId="urn:microsoft.com/office/officeart/2005/8/layout/hProcess7"/>
    <dgm:cxn modelId="{6217A203-13A9-44C8-A36F-1CF497BB70AF}" srcId="{FFEFBBCD-AB24-402F-891B-EAC8C93954CF}" destId="{B40E93E5-5EE4-4BDC-BD56-27DCF4C7D2DD}" srcOrd="0" destOrd="0" parTransId="{BA86B355-33E1-45C9-B13E-280C9976B761}" sibTransId="{287C5791-D002-454C-90F0-023AA98675EF}"/>
    <dgm:cxn modelId="{C0645C96-F5D3-4935-85A6-40C011F0AB81}" type="presOf" srcId="{D2E60486-A80A-4E15-893B-196D10FB24D5}" destId="{26626CE0-EA6E-4F27-B31A-238843AA88B6}" srcOrd="0" destOrd="0" presId="urn:microsoft.com/office/officeart/2005/8/layout/hProcess7"/>
    <dgm:cxn modelId="{D7770F4A-BE24-4F12-A64D-93161F3CCEB6}" type="presParOf" srcId="{A48648D0-3E37-4CD1-B70E-104C9CDC8C59}" destId="{6B3DCB03-5914-46D5-BEA3-05740DCA828A}" srcOrd="0" destOrd="0" presId="urn:microsoft.com/office/officeart/2005/8/layout/hProcess7"/>
    <dgm:cxn modelId="{D31C1FA6-2325-4940-939B-BA69BC09C9D6}" type="presParOf" srcId="{6B3DCB03-5914-46D5-BEA3-05740DCA828A}" destId="{6882947B-815A-4955-BE44-7C11B712FC0A}" srcOrd="0" destOrd="0" presId="urn:microsoft.com/office/officeart/2005/8/layout/hProcess7"/>
    <dgm:cxn modelId="{433AD879-0F30-4D10-B70A-CBD1F8718508}" type="presParOf" srcId="{6B3DCB03-5914-46D5-BEA3-05740DCA828A}" destId="{A3BD44DD-FAFC-4CB6-AAF7-57527492148C}" srcOrd="1" destOrd="0" presId="urn:microsoft.com/office/officeart/2005/8/layout/hProcess7"/>
    <dgm:cxn modelId="{164957F1-8963-48C1-936E-3BA33771447A}" type="presParOf" srcId="{6B3DCB03-5914-46D5-BEA3-05740DCA828A}" destId="{74D9E114-199A-4E5C-8651-437D0358A1EE}" srcOrd="2" destOrd="0" presId="urn:microsoft.com/office/officeart/2005/8/layout/hProcess7"/>
    <dgm:cxn modelId="{F0268F5E-DA74-4BFF-9B37-F6C73D01A2E0}" type="presParOf" srcId="{A48648D0-3E37-4CD1-B70E-104C9CDC8C59}" destId="{061A669F-83A9-410F-89AF-93BCAA00F655}" srcOrd="1" destOrd="0" presId="urn:microsoft.com/office/officeart/2005/8/layout/hProcess7"/>
    <dgm:cxn modelId="{C1E8A83D-006B-48A9-951E-F1BEE5C13A81}" type="presParOf" srcId="{A48648D0-3E37-4CD1-B70E-104C9CDC8C59}" destId="{484E1CF7-F6BE-4536-A086-08816608EEE7}" srcOrd="2" destOrd="0" presId="urn:microsoft.com/office/officeart/2005/8/layout/hProcess7"/>
    <dgm:cxn modelId="{33FF6B51-DA12-475D-9A0E-213B33F183FE}" type="presParOf" srcId="{484E1CF7-F6BE-4536-A086-08816608EEE7}" destId="{7EA2C102-B4C7-49ED-A1BC-A2BF957D94AE}" srcOrd="0" destOrd="0" presId="urn:microsoft.com/office/officeart/2005/8/layout/hProcess7"/>
    <dgm:cxn modelId="{BFCD5B18-1F07-44D9-AC23-5BC0F64B08E3}" type="presParOf" srcId="{484E1CF7-F6BE-4536-A086-08816608EEE7}" destId="{E00EFFB4-A302-46EB-8E92-A9E8D8046417}" srcOrd="1" destOrd="0" presId="urn:microsoft.com/office/officeart/2005/8/layout/hProcess7"/>
    <dgm:cxn modelId="{7EF1CDEE-8153-4FA5-BE3F-2CED1BA389D0}" type="presParOf" srcId="{484E1CF7-F6BE-4536-A086-08816608EEE7}" destId="{F8D59A69-CA27-4F97-96DA-9D2B46697673}" srcOrd="2" destOrd="0" presId="urn:microsoft.com/office/officeart/2005/8/layout/hProcess7"/>
    <dgm:cxn modelId="{231219C2-7DDF-4EEF-B55E-A1373FD75A7A}" type="presParOf" srcId="{A48648D0-3E37-4CD1-B70E-104C9CDC8C59}" destId="{9CE6B0C0-F128-48A4-AE03-0C246D410BC3}" srcOrd="3" destOrd="0" presId="urn:microsoft.com/office/officeart/2005/8/layout/hProcess7"/>
    <dgm:cxn modelId="{BB63CA26-94A4-4059-89F4-359C84764095}" type="presParOf" srcId="{A48648D0-3E37-4CD1-B70E-104C9CDC8C59}" destId="{EA2C068D-577A-48A6-B787-BD51F1405E4B}" srcOrd="4" destOrd="0" presId="urn:microsoft.com/office/officeart/2005/8/layout/hProcess7"/>
    <dgm:cxn modelId="{62931D3C-2B6F-4B9C-8D91-92D8CDB3135D}" type="presParOf" srcId="{EA2C068D-577A-48A6-B787-BD51F1405E4B}" destId="{8592D6F6-AA02-4147-B311-D316B6BF948C}" srcOrd="0" destOrd="0" presId="urn:microsoft.com/office/officeart/2005/8/layout/hProcess7"/>
    <dgm:cxn modelId="{4D1ED85C-CB2A-4A3E-AF19-02155EDB6956}" type="presParOf" srcId="{EA2C068D-577A-48A6-B787-BD51F1405E4B}" destId="{BA733D42-5532-497C-8AB9-04B363C250CE}" srcOrd="1" destOrd="0" presId="urn:microsoft.com/office/officeart/2005/8/layout/hProcess7"/>
    <dgm:cxn modelId="{C6EA08C2-8B30-4083-8771-1D0D5FB67420}" type="presParOf" srcId="{EA2C068D-577A-48A6-B787-BD51F1405E4B}" destId="{26626CE0-EA6E-4F27-B31A-238843AA88B6}" srcOrd="2" destOrd="0" presId="urn:microsoft.com/office/officeart/2005/8/layout/hProcess7"/>
    <dgm:cxn modelId="{472B5E55-9E77-4977-BACF-C3C01BCC3952}" type="presParOf" srcId="{A48648D0-3E37-4CD1-B70E-104C9CDC8C59}" destId="{7B34F582-81EA-412D-B9A9-DFD34121E098}" srcOrd="5" destOrd="0" presId="urn:microsoft.com/office/officeart/2005/8/layout/hProcess7"/>
    <dgm:cxn modelId="{7BB54E8B-C71F-415E-8D7B-FFA08BA29233}" type="presParOf" srcId="{A48648D0-3E37-4CD1-B70E-104C9CDC8C59}" destId="{E293FC14-3547-47BF-B956-76284428E9EC}" srcOrd="6" destOrd="0" presId="urn:microsoft.com/office/officeart/2005/8/layout/hProcess7"/>
    <dgm:cxn modelId="{F7648988-3292-42DC-B62C-D264091F49F8}" type="presParOf" srcId="{E293FC14-3547-47BF-B956-76284428E9EC}" destId="{EE9C9428-0CA8-466C-8240-798D2AB72DA5}" srcOrd="0" destOrd="0" presId="urn:microsoft.com/office/officeart/2005/8/layout/hProcess7"/>
    <dgm:cxn modelId="{95B207E5-5E6A-4088-9C55-09A22C456EFE}" type="presParOf" srcId="{E293FC14-3547-47BF-B956-76284428E9EC}" destId="{A8BAC2EC-96EA-4B41-86F7-58C489D44176}" srcOrd="1" destOrd="0" presId="urn:microsoft.com/office/officeart/2005/8/layout/hProcess7"/>
    <dgm:cxn modelId="{FBA3F5E8-2751-4C0F-8226-7C90A6841D8E}" type="presParOf" srcId="{E293FC14-3547-47BF-B956-76284428E9EC}" destId="{2023AB53-F273-4200-95D8-1CF667FA8475}" srcOrd="2" destOrd="0" presId="urn:microsoft.com/office/officeart/2005/8/layout/hProcess7"/>
    <dgm:cxn modelId="{938A7DFC-8D96-4566-9479-8E12EB610693}" type="presParOf" srcId="{A48648D0-3E37-4CD1-B70E-104C9CDC8C59}" destId="{771966E5-3AC3-4F4D-A2E5-99B827F6C33F}" srcOrd="7" destOrd="0" presId="urn:microsoft.com/office/officeart/2005/8/layout/hProcess7"/>
    <dgm:cxn modelId="{ECB25F25-282A-4520-AE96-7B0D0216380A}" type="presParOf" srcId="{A48648D0-3E37-4CD1-B70E-104C9CDC8C59}" destId="{B1472078-793D-439B-926B-B1DEFEFE6044}" srcOrd="8" destOrd="0" presId="urn:microsoft.com/office/officeart/2005/8/layout/hProcess7"/>
    <dgm:cxn modelId="{8B950CD3-31D2-49EA-8CF8-5EB96E8773B6}" type="presParOf" srcId="{B1472078-793D-439B-926B-B1DEFEFE6044}" destId="{0FA418CB-EFA0-4B93-9DE6-36A40ADDE2B1}" srcOrd="0" destOrd="0" presId="urn:microsoft.com/office/officeart/2005/8/layout/hProcess7"/>
    <dgm:cxn modelId="{108A91F6-6583-44F7-828F-0478F07D4F61}" type="presParOf" srcId="{B1472078-793D-439B-926B-B1DEFEFE6044}" destId="{23A428DC-FD09-4B05-9B85-06DB887094BC}" srcOrd="1" destOrd="0" presId="urn:microsoft.com/office/officeart/2005/8/layout/hProcess7"/>
    <dgm:cxn modelId="{D83A1D7D-3BE8-4A54-B708-583D9B539DED}" type="presParOf" srcId="{B1472078-793D-439B-926B-B1DEFEFE6044}" destId="{D65849B2-BFAB-49B8-BD86-B4520A46A582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82947B-815A-4955-BE44-7C11B712FC0A}">
      <dsp:nvSpPr>
        <dsp:cNvPr id="0" name=""/>
        <dsp:cNvSpPr/>
      </dsp:nvSpPr>
      <dsp:spPr>
        <a:xfrm>
          <a:off x="2950" y="0"/>
          <a:ext cx="2046659" cy="1896745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48895" bIns="0" numCol="1" spcCol="1270" anchor="t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16200000">
        <a:off x="-570048" y="572999"/>
        <a:ext cx="1555330" cy="409331"/>
      </dsp:txXfrm>
    </dsp:sp>
    <dsp:sp modelId="{74D9E114-199A-4E5C-8651-437D0358A1EE}">
      <dsp:nvSpPr>
        <dsp:cNvPr id="0" name=""/>
        <dsp:cNvSpPr/>
      </dsp:nvSpPr>
      <dsp:spPr>
        <a:xfrm>
          <a:off x="412282" y="0"/>
          <a:ext cx="1524761" cy="189674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2"/>
              </a:solidFill>
            </a:rPr>
            <a:t>Фабула аргумента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2"/>
              </a:solidFill>
            </a:rPr>
            <a:t>Четкая и короткая формулировка довода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412282" y="0"/>
        <a:ext cx="1524761" cy="1896745"/>
      </dsp:txXfrm>
    </dsp:sp>
    <dsp:sp modelId="{8592D6F6-AA02-4147-B311-D316B6BF948C}">
      <dsp:nvSpPr>
        <dsp:cNvPr id="0" name=""/>
        <dsp:cNvSpPr/>
      </dsp:nvSpPr>
      <dsp:spPr>
        <a:xfrm>
          <a:off x="2802212" y="0"/>
          <a:ext cx="2046659" cy="1896745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48895" bIns="0" numCol="1" spcCol="1270" anchor="t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16200000">
        <a:off x="2229212" y="572999"/>
        <a:ext cx="1555330" cy="409331"/>
      </dsp:txXfrm>
    </dsp:sp>
    <dsp:sp modelId="{E00EFFB4-A302-46EB-8E92-A9E8D8046417}">
      <dsp:nvSpPr>
        <dsp:cNvPr id="0" name=""/>
        <dsp:cNvSpPr/>
      </dsp:nvSpPr>
      <dsp:spPr>
        <a:xfrm rot="5400000">
          <a:off x="2255655" y="1029671"/>
          <a:ext cx="501035" cy="1026895"/>
        </a:xfrm>
        <a:prstGeom prst="flowChartExtract">
          <a:avLst/>
        </a:prstGeom>
        <a:solidFill>
          <a:schemeClr val="accent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626CE0-EA6E-4F27-B31A-238843AA88B6}">
      <dsp:nvSpPr>
        <dsp:cNvPr id="0" name=""/>
        <dsp:cNvSpPr/>
      </dsp:nvSpPr>
      <dsp:spPr>
        <a:xfrm>
          <a:off x="3211544" y="0"/>
          <a:ext cx="1524761" cy="189674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2"/>
              </a:solidFill>
            </a:rPr>
            <a:t>Поддержка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2"/>
              </a:solidFill>
            </a:rPr>
            <a:t>Объяснение  фабулы аргумента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accent2"/>
              </a:solidFill>
            </a:rPr>
            <a:t>Почему?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accent2"/>
              </a:solidFill>
            </a:rPr>
            <a:t>Откуда я это знаю?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accent2"/>
              </a:solidFill>
            </a:rPr>
            <a:t>Как аргумент связан с тезисом?</a:t>
          </a:r>
          <a:endParaRPr lang="ru-RU" sz="2400" i="1" kern="1200" dirty="0">
            <a:solidFill>
              <a:schemeClr val="accent2"/>
            </a:solidFill>
          </a:endParaRPr>
        </a:p>
      </dsp:txBody>
      <dsp:txXfrm>
        <a:off x="3211544" y="0"/>
        <a:ext cx="1524761" cy="1896745"/>
      </dsp:txXfrm>
    </dsp:sp>
    <dsp:sp modelId="{0FA418CB-EFA0-4B93-9DE6-36A40ADDE2B1}">
      <dsp:nvSpPr>
        <dsp:cNvPr id="0" name=""/>
        <dsp:cNvSpPr/>
      </dsp:nvSpPr>
      <dsp:spPr>
        <a:xfrm>
          <a:off x="5658407" y="0"/>
          <a:ext cx="2046659" cy="1896745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48895" bIns="0" numCol="1" spcCol="1270" anchor="t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 smtClean="0"/>
        </a:p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16200000">
        <a:off x="5085407" y="572999"/>
        <a:ext cx="1555330" cy="409331"/>
      </dsp:txXfrm>
    </dsp:sp>
    <dsp:sp modelId="{A8BAC2EC-96EA-4B41-86F7-58C489D44176}">
      <dsp:nvSpPr>
        <dsp:cNvPr id="0" name=""/>
        <dsp:cNvSpPr/>
      </dsp:nvSpPr>
      <dsp:spPr>
        <a:xfrm rot="5400000">
          <a:off x="5067764" y="1032078"/>
          <a:ext cx="499830" cy="1003026"/>
        </a:xfrm>
        <a:prstGeom prst="flowChartExtract">
          <a:avLst/>
        </a:prstGeom>
        <a:solidFill>
          <a:schemeClr val="accent2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5849B2-BFAB-49B8-BD86-B4520A46A582}">
      <dsp:nvSpPr>
        <dsp:cNvPr id="0" name=""/>
        <dsp:cNvSpPr/>
      </dsp:nvSpPr>
      <dsp:spPr>
        <a:xfrm>
          <a:off x="6067739" y="0"/>
          <a:ext cx="1524761" cy="1896745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2"/>
              </a:solidFill>
            </a:rPr>
            <a:t>Пример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accent2"/>
              </a:solidFill>
            </a:rPr>
            <a:t>Факт из жизни, случай, статистические данные, доказывающие истинность аргумента</a:t>
          </a:r>
          <a:endParaRPr lang="ru-RU" sz="1200" kern="1200" dirty="0">
            <a:solidFill>
              <a:schemeClr val="accent2"/>
            </a:solidFill>
          </a:endParaRPr>
        </a:p>
      </dsp:txBody>
      <dsp:txXfrm>
        <a:off x="6067739" y="0"/>
        <a:ext cx="1524761" cy="1896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90137" cy="495793"/>
          </a:xfrm>
          <a:prstGeom prst="rect">
            <a:avLst/>
          </a:prstGeom>
        </p:spPr>
        <p:txBody>
          <a:bodyPr vert="horz" lIns="92192" tIns="46098" rIns="92192" bIns="4609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smtClean="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/>
              <a:t>(устанавливаются местными решениями</a:t>
            </a:r>
            <a:r>
              <a:rPr lang="ru-RU" dirty="0"/>
              <a:t>)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461" y="1"/>
            <a:ext cx="2890137" cy="495793"/>
          </a:xfrm>
          <a:prstGeom prst="rect">
            <a:avLst/>
          </a:prstGeom>
        </p:spPr>
        <p:txBody>
          <a:bodyPr vert="horz" lIns="92192" tIns="46098" rIns="92192" bIns="4609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846F7384-0C26-4DC6-A7BA-28D55C4791B9}" type="datetimeFigureOut">
              <a:rPr lang="ru-RU"/>
              <a:pPr>
                <a:defRPr/>
              </a:pPr>
              <a:t>26.02.2019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306"/>
            <a:ext cx="2890137" cy="495793"/>
          </a:xfrm>
          <a:prstGeom prst="rect">
            <a:avLst/>
          </a:prstGeom>
        </p:spPr>
        <p:txBody>
          <a:bodyPr vert="horz" lIns="92192" tIns="46098" rIns="92192" bIns="4609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smtClean="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/>
              <a:t>(устанавливаются местными решениями</a:t>
            </a:r>
            <a:r>
              <a:rPr lang="ru-RU" dirty="0"/>
              <a:t>)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461" y="9429306"/>
            <a:ext cx="2890137" cy="495793"/>
          </a:xfrm>
          <a:prstGeom prst="rect">
            <a:avLst/>
          </a:prstGeom>
        </p:spPr>
        <p:txBody>
          <a:bodyPr vert="horz" lIns="92192" tIns="46098" rIns="92192" bIns="4609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DF3CD163-5B67-43A7-A867-32A7468F254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88646" cy="495793"/>
          </a:xfrm>
          <a:prstGeom prst="rect">
            <a:avLst/>
          </a:prstGeom>
        </p:spPr>
        <p:txBody>
          <a:bodyPr vert="horz" lIns="92192" tIns="46098" rIns="92192" bIns="4609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smtClean="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/>
              <a:t>(устанавливаются местными решениями</a:t>
            </a:r>
            <a:r>
              <a:rPr lang="ru-RU" dirty="0"/>
              <a:t>)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951" y="1"/>
            <a:ext cx="2888646" cy="495793"/>
          </a:xfrm>
          <a:prstGeom prst="rect">
            <a:avLst/>
          </a:prstGeom>
        </p:spPr>
        <p:txBody>
          <a:bodyPr vert="horz" lIns="92192" tIns="46098" rIns="92192" bIns="4609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1652CD5-6288-4813-8743-93AAF448C2CC}" type="datetimeFigureOut">
              <a:rPr lang="ru-RU"/>
              <a:pPr>
                <a:defRPr/>
              </a:pPr>
              <a:t>26.02.2019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22300" y="742950"/>
            <a:ext cx="5424488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2" tIns="46098" rIns="92192" bIns="46098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612" y="4716194"/>
            <a:ext cx="5335867" cy="4466755"/>
          </a:xfrm>
          <a:prstGeom prst="rect">
            <a:avLst/>
          </a:prstGeom>
        </p:spPr>
        <p:txBody>
          <a:bodyPr vert="horz" lIns="92192" tIns="46098" rIns="92192" bIns="46098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306"/>
            <a:ext cx="2888646" cy="495793"/>
          </a:xfrm>
          <a:prstGeom prst="rect">
            <a:avLst/>
          </a:prstGeom>
        </p:spPr>
        <p:txBody>
          <a:bodyPr vert="horz" lIns="92192" tIns="46098" rIns="92192" bIns="4609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smtClean="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ru-RU"/>
              <a:t>(устанавливаются местными решениями</a:t>
            </a:r>
            <a:r>
              <a:rPr lang="ru-RU" dirty="0"/>
              <a:t>)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951" y="9429306"/>
            <a:ext cx="2888646" cy="495793"/>
          </a:xfrm>
          <a:prstGeom prst="rect">
            <a:avLst/>
          </a:prstGeom>
        </p:spPr>
        <p:txBody>
          <a:bodyPr vert="horz" lIns="92192" tIns="46098" rIns="92192" bIns="4609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DC21BD66-8D46-4CEB-A491-54BB87385C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772C415-8EC7-4FBD-9B28-A3F80978C20A}" type="slidenum">
              <a:rPr lang="ru-RU" altLang="ru-RU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23888" y="744538"/>
            <a:ext cx="5424487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87325" y="4714653"/>
            <a:ext cx="4894442" cy="446675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wrap="square" lIns="91899" tIns="45948" rIns="91899" bIns="4594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dirty="0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7713" y="2125663"/>
            <a:ext cx="8477250" cy="14652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95425" y="3876675"/>
            <a:ext cx="6981825" cy="17478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BDAF0-920E-4968-8AFB-BC827D715B49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ED6AB-5C74-43C2-8747-0CF64BDDC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B17BB-3E4D-4C64-BCDD-362C3739587F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0762B-EBCA-4A77-AD46-2C1035E5C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31063" y="274638"/>
            <a:ext cx="2243137" cy="58356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8475" y="274638"/>
            <a:ext cx="6580188" cy="58356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1034A-DF95-4076-818F-A1D66254CBCC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FCBC1-D456-4A25-86A1-B198743BE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143125" y="574675"/>
            <a:ext cx="2012950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1000">
                <a:solidFill>
                  <a:srgbClr val="999999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rgbClr val="999999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rgbClr val="999999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rgbClr val="999999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rgbClr val="999999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000">
                <a:solidFill>
                  <a:srgbClr val="999999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000">
                <a:solidFill>
                  <a:srgbClr val="999999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000">
                <a:solidFill>
                  <a:srgbClr val="999999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000">
                <a:solidFill>
                  <a:srgbClr val="999999"/>
                </a:solidFill>
                <a:latin typeface="Arial" charset="0"/>
              </a:defRPr>
            </a:lvl9pPr>
          </a:lstStyle>
          <a:p>
            <a:pPr algn="ctr">
              <a:defRPr/>
            </a:pPr>
            <a:endParaRPr lang="ru-RU" altLang="ru-RU" sz="2400" smtClean="0">
              <a:solidFill>
                <a:schemeClr val="tx1"/>
              </a:solidFill>
              <a:latin typeface="MetaNormalLFC" pitchFamily="50" charset="-52"/>
            </a:endParaRPr>
          </a:p>
        </p:txBody>
      </p:sp>
      <p:sp>
        <p:nvSpPr>
          <p:cNvPr id="3" name="Text Box 12"/>
          <p:cNvSpPr txBox="1">
            <a:spLocks noChangeArrowheads="1"/>
          </p:cNvSpPr>
          <p:nvPr/>
        </p:nvSpPr>
        <p:spPr bwMode="auto">
          <a:xfrm>
            <a:off x="406400" y="6399213"/>
            <a:ext cx="1746250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ru-RU">
                <a:solidFill>
                  <a:schemeClr val="bg2"/>
                </a:solidFill>
                <a:latin typeface="MetaNormalLFC" pitchFamily="50" charset="-52"/>
              </a:rPr>
              <a:t>Page </a:t>
            </a:r>
            <a:fld id="{A1D70491-2B19-4F27-B1F3-43FF3EED7CE8}" type="slidenum">
              <a:rPr lang="en-US" altLang="ru-RU">
                <a:solidFill>
                  <a:schemeClr val="bg2"/>
                </a:solidFill>
                <a:latin typeface="MetaNormalLFC" pitchFamily="50" charset="-52"/>
              </a:rPr>
              <a:pPr algn="ctr" eaLnBrk="0" hangingPunct="0">
                <a:defRPr/>
              </a:pPr>
              <a:t>‹#›</a:t>
            </a:fld>
            <a:endParaRPr lang="en-US" altLang="ru-RU" sz="800">
              <a:solidFill>
                <a:schemeClr val="bg2"/>
              </a:solidFill>
              <a:latin typeface="MetaNormalLFC" pitchFamily="50" charset="-52"/>
            </a:endParaRPr>
          </a:p>
          <a:p>
            <a:pPr algn="ctr" eaLnBrk="0" hangingPunct="0">
              <a:defRPr/>
            </a:pPr>
            <a:endParaRPr lang="en-US" altLang="ru-RU" sz="80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etaNormalLFC" pitchFamily="50" charset="-5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772" y="4395680"/>
            <a:ext cx="8476774" cy="1358607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7772" y="2899313"/>
            <a:ext cx="8476774" cy="149636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15528" y="1822562"/>
            <a:ext cx="3531989" cy="41660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13728" y="1822562"/>
            <a:ext cx="3531989" cy="416607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634" y="273939"/>
            <a:ext cx="8975408" cy="114009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8634" y="1531204"/>
            <a:ext cx="4406330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8634" y="2169337"/>
            <a:ext cx="4406330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65982" y="1531204"/>
            <a:ext cx="440806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65982" y="2169337"/>
            <a:ext cx="440806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636" y="272356"/>
            <a:ext cx="3280941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99039" y="272355"/>
            <a:ext cx="5575002" cy="58382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8636" y="1431447"/>
            <a:ext cx="3280941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241F1-D5B2-49ED-869D-C4FCD85AB024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3A79F-259B-4FE2-9DC6-17E075C70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4714" y="4788378"/>
            <a:ext cx="5983605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54714" y="611216"/>
            <a:ext cx="5983605" cy="41043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54714" y="5353671"/>
            <a:ext cx="5983605" cy="8028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38170" y="709390"/>
            <a:ext cx="1807547" cy="527924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15528" y="709390"/>
            <a:ext cx="5256431" cy="527924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972675" cy="6840538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3" y="1895276"/>
            <a:ext cx="5803965" cy="442070"/>
          </a:xfrm>
        </p:spPr>
        <p:txBody>
          <a:bodyPr/>
          <a:lstStyle>
            <a:lvl1pPr algn="l">
              <a:defRPr sz="3200" cap="all" baseline="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3799" y="2491267"/>
            <a:ext cx="4572540" cy="276294"/>
          </a:xfrm>
        </p:spPr>
        <p:txBody>
          <a:bodyPr>
            <a:spAutoFit/>
          </a:bodyPr>
          <a:lstStyle>
            <a:lvl1pPr marL="0" indent="0" algn="l">
              <a:buNone/>
              <a:defRPr sz="20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0BDB7-B8EE-4738-9AC3-25C4B74DE3AB}" type="datetime1">
              <a:rPr lang="ru-RU" smtClean="0"/>
              <a:pPr>
                <a:defRPr/>
              </a:pPr>
              <a:t>26.02.2019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B1ED7-7CE0-447A-89FE-7541D8C063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972675" cy="6840538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3799" y="1895399"/>
            <a:ext cx="5803965" cy="442070"/>
          </a:xfrm>
        </p:spPr>
        <p:txBody>
          <a:bodyPr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3799" y="2491267"/>
            <a:ext cx="4572540" cy="276294"/>
          </a:xfrm>
        </p:spPr>
        <p:txBody>
          <a:bodyPr>
            <a:spAutoFit/>
          </a:bodyPr>
          <a:lstStyle>
            <a:lvl1pPr marL="0" indent="0" algn="l">
              <a:buNone/>
              <a:defRPr sz="20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6C1B3-D7D6-4165-98C9-A3C644F9439C}" type="datetime1">
              <a:rPr lang="ru-RU" smtClean="0"/>
              <a:pPr>
                <a:defRPr/>
              </a:pPr>
              <a:t>26.02.2019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76E87-7E2F-4E22-8A7C-920E79EB3D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267293" cy="331553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8" y="1895399"/>
            <a:ext cx="5394940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572540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225997" y="1895399"/>
            <a:ext cx="2905234" cy="4340259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00AAFF"/>
                </a:solidFill>
              </a:defRPr>
            </a:lvl1pPr>
            <a:lvl4pPr marL="1371600" indent="0">
              <a:buNone/>
              <a:defRPr/>
            </a:lvl4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38466-0995-47C6-88DC-78E49856D951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FF392-58E0-4BBB-AC52-BCB608256F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7"/>
          <p:cNvSpPr/>
          <p:nvPr userDrawn="1"/>
        </p:nvSpPr>
        <p:spPr>
          <a:xfrm>
            <a:off x="4778375" y="0"/>
            <a:ext cx="5194300" cy="6840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4155281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986339" y="1895399"/>
            <a:ext cx="4144893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8E9C0-8FF4-4B92-90C7-DB5455A9F77B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EF219-C4F5-4353-963F-09E515B71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1"/>
          <p:cNvSpPr/>
          <p:nvPr userDrawn="1"/>
        </p:nvSpPr>
        <p:spPr>
          <a:xfrm>
            <a:off x="-12700" y="1708150"/>
            <a:ext cx="3330575" cy="5132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10"/>
          <p:cNvSpPr/>
          <p:nvPr userDrawn="1"/>
        </p:nvSpPr>
        <p:spPr>
          <a:xfrm>
            <a:off x="3321050" y="1708150"/>
            <a:ext cx="3330575" cy="5132388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7"/>
          <p:cNvSpPr/>
          <p:nvPr userDrawn="1"/>
        </p:nvSpPr>
        <p:spPr>
          <a:xfrm>
            <a:off x="6643688" y="1708150"/>
            <a:ext cx="3328987" cy="51323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2732367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3556230" y="1895399"/>
            <a:ext cx="2913295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6841797" y="1895399"/>
            <a:ext cx="2706695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12C97-F15B-4B1A-AF6B-652380CD7D58}" type="datetime1">
              <a:rPr lang="ru-RU" smtClean="0"/>
              <a:pPr>
                <a:defRPr/>
              </a:pPr>
              <a:t>26.02.2019</a:t>
            </a:fld>
            <a:endParaRPr lang="ru-RU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5D80B-A2BB-457B-87CC-DFAB486D6F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7"/>
          <p:cNvSpPr/>
          <p:nvPr userDrawn="1"/>
        </p:nvSpPr>
        <p:spPr>
          <a:xfrm>
            <a:off x="4778375" y="0"/>
            <a:ext cx="5194300" cy="6840538"/>
          </a:xfrm>
          <a:prstGeom prst="rect">
            <a:avLst/>
          </a:prstGeom>
          <a:solidFill>
            <a:srgbClr val="E5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251829"/>
            <a:ext cx="8387339" cy="331553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4155281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986339" y="1895399"/>
            <a:ext cx="4144893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67B94-E431-4A44-A936-A7783746A213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73FA9-FBEE-41CB-BBD6-2DFF7A77C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7"/>
          <p:cNvSpPr/>
          <p:nvPr userDrawn="1"/>
        </p:nvSpPr>
        <p:spPr>
          <a:xfrm>
            <a:off x="4778375" y="0"/>
            <a:ext cx="5194300" cy="6840538"/>
          </a:xfrm>
          <a:prstGeom prst="rect">
            <a:avLst/>
          </a:prstGeom>
          <a:solidFill>
            <a:srgbClr val="E5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208316"/>
            <a:ext cx="4155281" cy="331553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4155281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986339" y="1895399"/>
            <a:ext cx="4144893" cy="4340259"/>
          </a:xfrm>
        </p:spPr>
        <p:txBody>
          <a:bodyPr>
            <a:normAutofit/>
          </a:bodyPr>
          <a:lstStyle>
            <a:lvl1pPr marL="0" indent="0">
              <a:buNone/>
              <a:defRPr sz="2000" b="1" i="0" cap="all" baseline="0">
                <a:solidFill>
                  <a:srgbClr val="0A2896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C487F-7AD8-4B97-BF60-14CDA10FB21A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8285D-66B6-4286-8C7E-B9F1927FF9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161925" y="684213"/>
            <a:ext cx="760413" cy="0"/>
          </a:xfrm>
          <a:prstGeom prst="line">
            <a:avLst/>
          </a:prstGeom>
          <a:ln w="38100">
            <a:solidFill>
              <a:srgbClr val="00A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400" y="4395788"/>
            <a:ext cx="8477250" cy="13589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7400" y="2898775"/>
            <a:ext cx="8477250" cy="149701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B6C46-F213-461E-BADC-A1D1D995E35B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9A4E4-F4A6-4495-BE44-9FF538DB4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1"/>
          <p:cNvSpPr/>
          <p:nvPr userDrawn="1"/>
        </p:nvSpPr>
        <p:spPr>
          <a:xfrm>
            <a:off x="-12700" y="1708150"/>
            <a:ext cx="3330575" cy="5132388"/>
          </a:xfrm>
          <a:prstGeom prst="rect">
            <a:avLst/>
          </a:prstGeom>
          <a:solidFill>
            <a:srgbClr val="CC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10"/>
          <p:cNvSpPr/>
          <p:nvPr userDrawn="1"/>
        </p:nvSpPr>
        <p:spPr>
          <a:xfrm>
            <a:off x="3321050" y="1708150"/>
            <a:ext cx="3330575" cy="5132388"/>
          </a:xfrm>
          <a:prstGeom prst="rect">
            <a:avLst/>
          </a:prstGeom>
          <a:solidFill>
            <a:srgbClr val="E5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7"/>
          <p:cNvSpPr/>
          <p:nvPr userDrawn="1"/>
        </p:nvSpPr>
        <p:spPr>
          <a:xfrm>
            <a:off x="6643688" y="1708150"/>
            <a:ext cx="3328987" cy="5132388"/>
          </a:xfrm>
          <a:prstGeom prst="rect">
            <a:avLst/>
          </a:prstGeom>
          <a:solidFill>
            <a:srgbClr val="CC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2732367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3556230" y="1895399"/>
            <a:ext cx="2913295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6841797" y="1895399"/>
            <a:ext cx="2706695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18FB7-1BCF-4082-8212-F67297AF0E1C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3F551-2AB4-4E97-808C-55F8CA984F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/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F3E04-9601-4D72-83E0-B666F28E4312}" type="datetime1">
              <a:rPr lang="ru-RU" smtClean="0"/>
              <a:pPr>
                <a:defRPr/>
              </a:pPr>
              <a:t>26.02.2019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A3542-2DF3-464A-A174-684D14F4B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8"/>
          <p:cNvSpPr>
            <a:spLocks noGrp="1"/>
          </p:cNvSpPr>
          <p:nvPr>
            <p:ph type="pic" sz="quarter" idx="13"/>
          </p:nvPr>
        </p:nvSpPr>
        <p:spPr>
          <a:xfrm>
            <a:off x="-18415" y="0"/>
            <a:ext cx="7482455" cy="6851144"/>
          </a:xfrm>
          <a:custGeom>
            <a:avLst/>
            <a:gdLst>
              <a:gd name="connsiteX0" fmla="*/ 0 w 6402324"/>
              <a:gd name="connsiteY0" fmla="*/ 6858000 h 6858000"/>
              <a:gd name="connsiteX1" fmla="*/ 1600581 w 6402324"/>
              <a:gd name="connsiteY1" fmla="*/ 0 h 6858000"/>
              <a:gd name="connsiteX2" fmla="*/ 6402324 w 6402324"/>
              <a:gd name="connsiteY2" fmla="*/ 0 h 6858000"/>
              <a:gd name="connsiteX3" fmla="*/ 4801743 w 6402324"/>
              <a:gd name="connsiteY3" fmla="*/ 6858000 h 6858000"/>
              <a:gd name="connsiteX4" fmla="*/ 0 w 6402324"/>
              <a:gd name="connsiteY4" fmla="*/ 6858000 h 6858000"/>
              <a:gd name="connsiteX0" fmla="*/ 0 w 6402324"/>
              <a:gd name="connsiteY0" fmla="*/ 6858000 h 6858000"/>
              <a:gd name="connsiteX1" fmla="*/ 381 w 6402324"/>
              <a:gd name="connsiteY1" fmla="*/ 0 h 6858000"/>
              <a:gd name="connsiteX2" fmla="*/ 6402324 w 6402324"/>
              <a:gd name="connsiteY2" fmla="*/ 0 h 6858000"/>
              <a:gd name="connsiteX3" fmla="*/ 4801743 w 6402324"/>
              <a:gd name="connsiteY3" fmla="*/ 6858000 h 6858000"/>
              <a:gd name="connsiteX4" fmla="*/ 0 w 6402324"/>
              <a:gd name="connsiteY4" fmla="*/ 6858000 h 6858000"/>
              <a:gd name="connsiteX0" fmla="*/ 0 w 8908457"/>
              <a:gd name="connsiteY0" fmla="*/ 6858000 h 6858000"/>
              <a:gd name="connsiteX1" fmla="*/ 381 w 8908457"/>
              <a:gd name="connsiteY1" fmla="*/ 0 h 6858000"/>
              <a:gd name="connsiteX2" fmla="*/ 8908457 w 8908457"/>
              <a:gd name="connsiteY2" fmla="*/ 0 h 6858000"/>
              <a:gd name="connsiteX3" fmla="*/ 4801743 w 8908457"/>
              <a:gd name="connsiteY3" fmla="*/ 6858000 h 6858000"/>
              <a:gd name="connsiteX4" fmla="*/ 0 w 8908457"/>
              <a:gd name="connsiteY4" fmla="*/ 6858000 h 6858000"/>
              <a:gd name="connsiteX0" fmla="*/ 0 w 8908457"/>
              <a:gd name="connsiteY0" fmla="*/ 6858000 h 6866467"/>
              <a:gd name="connsiteX1" fmla="*/ 381 w 8908457"/>
              <a:gd name="connsiteY1" fmla="*/ 0 h 6866467"/>
              <a:gd name="connsiteX2" fmla="*/ 8908457 w 8908457"/>
              <a:gd name="connsiteY2" fmla="*/ 0 h 6866467"/>
              <a:gd name="connsiteX3" fmla="*/ 6393476 w 8908457"/>
              <a:gd name="connsiteY3" fmla="*/ 6866467 h 6866467"/>
              <a:gd name="connsiteX4" fmla="*/ 0 w 8908457"/>
              <a:gd name="connsiteY4" fmla="*/ 6858000 h 6866467"/>
              <a:gd name="connsiteX0" fmla="*/ 0 w 8908457"/>
              <a:gd name="connsiteY0" fmla="*/ 6858000 h 6917267"/>
              <a:gd name="connsiteX1" fmla="*/ 381 w 8908457"/>
              <a:gd name="connsiteY1" fmla="*/ 0 h 6917267"/>
              <a:gd name="connsiteX2" fmla="*/ 8908457 w 8908457"/>
              <a:gd name="connsiteY2" fmla="*/ 0 h 6917267"/>
              <a:gd name="connsiteX3" fmla="*/ 6393476 w 8908457"/>
              <a:gd name="connsiteY3" fmla="*/ 6917267 h 6917267"/>
              <a:gd name="connsiteX4" fmla="*/ 0 w 8908457"/>
              <a:gd name="connsiteY4" fmla="*/ 6858000 h 6917267"/>
              <a:gd name="connsiteX0" fmla="*/ 0 w 8908457"/>
              <a:gd name="connsiteY0" fmla="*/ 6858000 h 6858000"/>
              <a:gd name="connsiteX1" fmla="*/ 381 w 8908457"/>
              <a:gd name="connsiteY1" fmla="*/ 0 h 6858000"/>
              <a:gd name="connsiteX2" fmla="*/ 8908457 w 8908457"/>
              <a:gd name="connsiteY2" fmla="*/ 0 h 6858000"/>
              <a:gd name="connsiteX3" fmla="*/ 6385010 w 8908457"/>
              <a:gd name="connsiteY3" fmla="*/ 6858000 h 6858000"/>
              <a:gd name="connsiteX4" fmla="*/ 0 w 8908457"/>
              <a:gd name="connsiteY4" fmla="*/ 6858000 h 6858000"/>
              <a:gd name="connsiteX0" fmla="*/ 0 w 8823790"/>
              <a:gd name="connsiteY0" fmla="*/ 6858000 h 6858000"/>
              <a:gd name="connsiteX1" fmla="*/ 381 w 8823790"/>
              <a:gd name="connsiteY1" fmla="*/ 0 h 6858000"/>
              <a:gd name="connsiteX2" fmla="*/ 8823790 w 8823790"/>
              <a:gd name="connsiteY2" fmla="*/ 8467 h 6858000"/>
              <a:gd name="connsiteX3" fmla="*/ 6385010 w 8823790"/>
              <a:gd name="connsiteY3" fmla="*/ 6858000 h 6858000"/>
              <a:gd name="connsiteX4" fmla="*/ 0 w 8823790"/>
              <a:gd name="connsiteY4" fmla="*/ 6858000 h 6858000"/>
              <a:gd name="connsiteX0" fmla="*/ 0 w 8874590"/>
              <a:gd name="connsiteY0" fmla="*/ 6858000 h 6858000"/>
              <a:gd name="connsiteX1" fmla="*/ 381 w 8874590"/>
              <a:gd name="connsiteY1" fmla="*/ 0 h 6858000"/>
              <a:gd name="connsiteX2" fmla="*/ 8874590 w 8874590"/>
              <a:gd name="connsiteY2" fmla="*/ 8467 h 6858000"/>
              <a:gd name="connsiteX3" fmla="*/ 6385010 w 8874590"/>
              <a:gd name="connsiteY3" fmla="*/ 6858000 h 6858000"/>
              <a:gd name="connsiteX4" fmla="*/ 0 w 8874590"/>
              <a:gd name="connsiteY4" fmla="*/ 6858000 h 6858000"/>
              <a:gd name="connsiteX0" fmla="*/ 0 w 8849190"/>
              <a:gd name="connsiteY0" fmla="*/ 6858000 h 6858000"/>
              <a:gd name="connsiteX1" fmla="*/ 381 w 8849190"/>
              <a:gd name="connsiteY1" fmla="*/ 0 h 6858000"/>
              <a:gd name="connsiteX2" fmla="*/ 8849190 w 8849190"/>
              <a:gd name="connsiteY2" fmla="*/ 16934 h 6858000"/>
              <a:gd name="connsiteX3" fmla="*/ 6385010 w 8849190"/>
              <a:gd name="connsiteY3" fmla="*/ 6858000 h 6858000"/>
              <a:gd name="connsiteX4" fmla="*/ 0 w 8849190"/>
              <a:gd name="connsiteY4" fmla="*/ 6858000 h 6858000"/>
              <a:gd name="connsiteX0" fmla="*/ 0 w 8586723"/>
              <a:gd name="connsiteY0" fmla="*/ 6858000 h 6858000"/>
              <a:gd name="connsiteX1" fmla="*/ 381 w 8586723"/>
              <a:gd name="connsiteY1" fmla="*/ 0 h 6858000"/>
              <a:gd name="connsiteX2" fmla="*/ 8586723 w 8586723"/>
              <a:gd name="connsiteY2" fmla="*/ 1 h 6858000"/>
              <a:gd name="connsiteX3" fmla="*/ 6385010 w 8586723"/>
              <a:gd name="connsiteY3" fmla="*/ 6858000 h 6858000"/>
              <a:gd name="connsiteX4" fmla="*/ 0 w 8586723"/>
              <a:gd name="connsiteY4" fmla="*/ 6858000 h 6858000"/>
              <a:gd name="connsiteX0" fmla="*/ 0 w 8874589"/>
              <a:gd name="connsiteY0" fmla="*/ 6858000 h 6858000"/>
              <a:gd name="connsiteX1" fmla="*/ 381 w 8874589"/>
              <a:gd name="connsiteY1" fmla="*/ 0 h 6858000"/>
              <a:gd name="connsiteX2" fmla="*/ 8874589 w 8874589"/>
              <a:gd name="connsiteY2" fmla="*/ 8468 h 6858000"/>
              <a:gd name="connsiteX3" fmla="*/ 6385010 w 8874589"/>
              <a:gd name="connsiteY3" fmla="*/ 6858000 h 6858000"/>
              <a:gd name="connsiteX4" fmla="*/ 0 w 8874589"/>
              <a:gd name="connsiteY4" fmla="*/ 6858000 h 6858000"/>
              <a:gd name="connsiteX0" fmla="*/ 0 w 8823789"/>
              <a:gd name="connsiteY0" fmla="*/ 6858000 h 6858000"/>
              <a:gd name="connsiteX1" fmla="*/ 381 w 8823789"/>
              <a:gd name="connsiteY1" fmla="*/ 0 h 6858000"/>
              <a:gd name="connsiteX2" fmla="*/ 8823789 w 8823789"/>
              <a:gd name="connsiteY2" fmla="*/ 16934 h 6858000"/>
              <a:gd name="connsiteX3" fmla="*/ 6385010 w 8823789"/>
              <a:gd name="connsiteY3" fmla="*/ 6858000 h 6858000"/>
              <a:gd name="connsiteX4" fmla="*/ 0 w 8823789"/>
              <a:gd name="connsiteY4" fmla="*/ 6858000 h 6858000"/>
              <a:gd name="connsiteX0" fmla="*/ 0 w 8883055"/>
              <a:gd name="connsiteY0" fmla="*/ 6858000 h 6858000"/>
              <a:gd name="connsiteX1" fmla="*/ 381 w 8883055"/>
              <a:gd name="connsiteY1" fmla="*/ 0 h 6858000"/>
              <a:gd name="connsiteX2" fmla="*/ 8883055 w 8883055"/>
              <a:gd name="connsiteY2" fmla="*/ 8467 h 6858000"/>
              <a:gd name="connsiteX3" fmla="*/ 6385010 w 8883055"/>
              <a:gd name="connsiteY3" fmla="*/ 6858000 h 6858000"/>
              <a:gd name="connsiteX4" fmla="*/ 0 w 8883055"/>
              <a:gd name="connsiteY4" fmla="*/ 6858000 h 6858000"/>
              <a:gd name="connsiteX0" fmla="*/ 0 w 8891522"/>
              <a:gd name="connsiteY0" fmla="*/ 6900333 h 6900333"/>
              <a:gd name="connsiteX1" fmla="*/ 381 w 8891522"/>
              <a:gd name="connsiteY1" fmla="*/ 42333 h 6900333"/>
              <a:gd name="connsiteX2" fmla="*/ 8891522 w 8891522"/>
              <a:gd name="connsiteY2" fmla="*/ 0 h 6900333"/>
              <a:gd name="connsiteX3" fmla="*/ 6385010 w 8891522"/>
              <a:gd name="connsiteY3" fmla="*/ 6900333 h 6900333"/>
              <a:gd name="connsiteX4" fmla="*/ 0 w 8891522"/>
              <a:gd name="connsiteY4" fmla="*/ 6900333 h 6900333"/>
              <a:gd name="connsiteX0" fmla="*/ 0 w 8891522"/>
              <a:gd name="connsiteY0" fmla="*/ 6858000 h 6858000"/>
              <a:gd name="connsiteX1" fmla="*/ 381 w 8891522"/>
              <a:gd name="connsiteY1" fmla="*/ 0 h 6858000"/>
              <a:gd name="connsiteX2" fmla="*/ 8891522 w 8891522"/>
              <a:gd name="connsiteY2" fmla="*/ 1 h 6858000"/>
              <a:gd name="connsiteX3" fmla="*/ 6385010 w 8891522"/>
              <a:gd name="connsiteY3" fmla="*/ 6858000 h 6858000"/>
              <a:gd name="connsiteX4" fmla="*/ 0 w 8891522"/>
              <a:gd name="connsiteY4" fmla="*/ 6858000 h 6858000"/>
              <a:gd name="connsiteX0" fmla="*/ 0 w 8891522"/>
              <a:gd name="connsiteY0" fmla="*/ 6858000 h 6858000"/>
              <a:gd name="connsiteX1" fmla="*/ 2031200 w 8891522"/>
              <a:gd name="connsiteY1" fmla="*/ 0 h 6858000"/>
              <a:gd name="connsiteX2" fmla="*/ 8891522 w 8891522"/>
              <a:gd name="connsiteY2" fmla="*/ 1 h 6858000"/>
              <a:gd name="connsiteX3" fmla="*/ 6385010 w 8891522"/>
              <a:gd name="connsiteY3" fmla="*/ 6858000 h 6858000"/>
              <a:gd name="connsiteX4" fmla="*/ 0 w 8891522"/>
              <a:gd name="connsiteY4" fmla="*/ 6858000 h 6858000"/>
              <a:gd name="connsiteX0" fmla="*/ 0 w 6860704"/>
              <a:gd name="connsiteY0" fmla="*/ 6868633 h 6868633"/>
              <a:gd name="connsiteX1" fmla="*/ 382 w 6860704"/>
              <a:gd name="connsiteY1" fmla="*/ 0 h 6868633"/>
              <a:gd name="connsiteX2" fmla="*/ 6860704 w 6860704"/>
              <a:gd name="connsiteY2" fmla="*/ 1 h 6868633"/>
              <a:gd name="connsiteX3" fmla="*/ 4354192 w 6860704"/>
              <a:gd name="connsiteY3" fmla="*/ 6858000 h 6868633"/>
              <a:gd name="connsiteX4" fmla="*/ 0 w 6860704"/>
              <a:gd name="connsiteY4" fmla="*/ 6868633 h 6868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60704" h="6868633">
                <a:moveTo>
                  <a:pt x="0" y="6868633"/>
                </a:moveTo>
                <a:cubicBezTo>
                  <a:pt x="127" y="4579089"/>
                  <a:pt x="255" y="2289544"/>
                  <a:pt x="382" y="0"/>
                </a:cubicBezTo>
                <a:lnTo>
                  <a:pt x="6860704" y="1"/>
                </a:lnTo>
                <a:lnTo>
                  <a:pt x="4354192" y="6858000"/>
                </a:lnTo>
                <a:lnTo>
                  <a:pt x="0" y="6868633"/>
                </a:lnTo>
                <a:close/>
              </a:path>
            </a:pathLst>
          </a:custGeom>
        </p:spPr>
        <p:txBody>
          <a:bodyPr rtlCol="0"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3" y="1895276"/>
            <a:ext cx="5803965" cy="886397"/>
          </a:xfrm>
        </p:spPr>
        <p:txBody>
          <a:bodyPr/>
          <a:lstStyle>
            <a:lvl1pPr algn="l">
              <a:defRPr sz="3200" cap="all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3799" y="2491267"/>
            <a:ext cx="4572540" cy="276294"/>
          </a:xfrm>
        </p:spPr>
        <p:txBody>
          <a:bodyPr>
            <a:spAutoFit/>
          </a:bodyPr>
          <a:lstStyle>
            <a:lvl1pPr marL="0" indent="0" algn="l">
              <a:buNone/>
              <a:defRPr sz="20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2635D936-D0AB-4CCE-8B47-D37F584689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Рисунок 8"/>
          <p:cNvSpPr>
            <a:spLocks noGrp="1"/>
          </p:cNvSpPr>
          <p:nvPr>
            <p:ph type="pic" sz="quarter" idx="15"/>
          </p:nvPr>
        </p:nvSpPr>
        <p:spPr>
          <a:xfrm>
            <a:off x="4608217" y="2"/>
            <a:ext cx="5410924" cy="6872355"/>
          </a:xfrm>
          <a:custGeom>
            <a:avLst/>
            <a:gdLst>
              <a:gd name="connsiteX0" fmla="*/ 0 w 6402324"/>
              <a:gd name="connsiteY0" fmla="*/ 6858000 h 6858000"/>
              <a:gd name="connsiteX1" fmla="*/ 1600581 w 6402324"/>
              <a:gd name="connsiteY1" fmla="*/ 0 h 6858000"/>
              <a:gd name="connsiteX2" fmla="*/ 6402324 w 6402324"/>
              <a:gd name="connsiteY2" fmla="*/ 0 h 6858000"/>
              <a:gd name="connsiteX3" fmla="*/ 4801743 w 6402324"/>
              <a:gd name="connsiteY3" fmla="*/ 6858000 h 6858000"/>
              <a:gd name="connsiteX4" fmla="*/ 0 w 6402324"/>
              <a:gd name="connsiteY4" fmla="*/ 6858000 h 6858000"/>
              <a:gd name="connsiteX0" fmla="*/ 0 w 6402324"/>
              <a:gd name="connsiteY0" fmla="*/ 6858000 h 6858000"/>
              <a:gd name="connsiteX1" fmla="*/ 381 w 6402324"/>
              <a:gd name="connsiteY1" fmla="*/ 0 h 6858000"/>
              <a:gd name="connsiteX2" fmla="*/ 6402324 w 6402324"/>
              <a:gd name="connsiteY2" fmla="*/ 0 h 6858000"/>
              <a:gd name="connsiteX3" fmla="*/ 4801743 w 6402324"/>
              <a:gd name="connsiteY3" fmla="*/ 6858000 h 6858000"/>
              <a:gd name="connsiteX4" fmla="*/ 0 w 6402324"/>
              <a:gd name="connsiteY4" fmla="*/ 6858000 h 6858000"/>
              <a:gd name="connsiteX0" fmla="*/ 0 w 8908457"/>
              <a:gd name="connsiteY0" fmla="*/ 6858000 h 6858000"/>
              <a:gd name="connsiteX1" fmla="*/ 381 w 8908457"/>
              <a:gd name="connsiteY1" fmla="*/ 0 h 6858000"/>
              <a:gd name="connsiteX2" fmla="*/ 8908457 w 8908457"/>
              <a:gd name="connsiteY2" fmla="*/ 0 h 6858000"/>
              <a:gd name="connsiteX3" fmla="*/ 4801743 w 8908457"/>
              <a:gd name="connsiteY3" fmla="*/ 6858000 h 6858000"/>
              <a:gd name="connsiteX4" fmla="*/ 0 w 8908457"/>
              <a:gd name="connsiteY4" fmla="*/ 6858000 h 6858000"/>
              <a:gd name="connsiteX0" fmla="*/ 0 w 8908457"/>
              <a:gd name="connsiteY0" fmla="*/ 6858000 h 6866467"/>
              <a:gd name="connsiteX1" fmla="*/ 381 w 8908457"/>
              <a:gd name="connsiteY1" fmla="*/ 0 h 6866467"/>
              <a:gd name="connsiteX2" fmla="*/ 8908457 w 8908457"/>
              <a:gd name="connsiteY2" fmla="*/ 0 h 6866467"/>
              <a:gd name="connsiteX3" fmla="*/ 6393476 w 8908457"/>
              <a:gd name="connsiteY3" fmla="*/ 6866467 h 6866467"/>
              <a:gd name="connsiteX4" fmla="*/ 0 w 8908457"/>
              <a:gd name="connsiteY4" fmla="*/ 6858000 h 6866467"/>
              <a:gd name="connsiteX0" fmla="*/ 0 w 8908457"/>
              <a:gd name="connsiteY0" fmla="*/ 6858000 h 6917267"/>
              <a:gd name="connsiteX1" fmla="*/ 381 w 8908457"/>
              <a:gd name="connsiteY1" fmla="*/ 0 h 6917267"/>
              <a:gd name="connsiteX2" fmla="*/ 8908457 w 8908457"/>
              <a:gd name="connsiteY2" fmla="*/ 0 h 6917267"/>
              <a:gd name="connsiteX3" fmla="*/ 6393476 w 8908457"/>
              <a:gd name="connsiteY3" fmla="*/ 6917267 h 6917267"/>
              <a:gd name="connsiteX4" fmla="*/ 0 w 8908457"/>
              <a:gd name="connsiteY4" fmla="*/ 6858000 h 6917267"/>
              <a:gd name="connsiteX0" fmla="*/ 0 w 8908457"/>
              <a:gd name="connsiteY0" fmla="*/ 6858000 h 6858000"/>
              <a:gd name="connsiteX1" fmla="*/ 381 w 8908457"/>
              <a:gd name="connsiteY1" fmla="*/ 0 h 6858000"/>
              <a:gd name="connsiteX2" fmla="*/ 8908457 w 8908457"/>
              <a:gd name="connsiteY2" fmla="*/ 0 h 6858000"/>
              <a:gd name="connsiteX3" fmla="*/ 6385010 w 8908457"/>
              <a:gd name="connsiteY3" fmla="*/ 6858000 h 6858000"/>
              <a:gd name="connsiteX4" fmla="*/ 0 w 8908457"/>
              <a:gd name="connsiteY4" fmla="*/ 6858000 h 6858000"/>
              <a:gd name="connsiteX0" fmla="*/ 0 w 8823790"/>
              <a:gd name="connsiteY0" fmla="*/ 6858000 h 6858000"/>
              <a:gd name="connsiteX1" fmla="*/ 381 w 8823790"/>
              <a:gd name="connsiteY1" fmla="*/ 0 h 6858000"/>
              <a:gd name="connsiteX2" fmla="*/ 8823790 w 8823790"/>
              <a:gd name="connsiteY2" fmla="*/ 8467 h 6858000"/>
              <a:gd name="connsiteX3" fmla="*/ 6385010 w 8823790"/>
              <a:gd name="connsiteY3" fmla="*/ 6858000 h 6858000"/>
              <a:gd name="connsiteX4" fmla="*/ 0 w 8823790"/>
              <a:gd name="connsiteY4" fmla="*/ 6858000 h 6858000"/>
              <a:gd name="connsiteX0" fmla="*/ 0 w 8874590"/>
              <a:gd name="connsiteY0" fmla="*/ 6858000 h 6858000"/>
              <a:gd name="connsiteX1" fmla="*/ 381 w 8874590"/>
              <a:gd name="connsiteY1" fmla="*/ 0 h 6858000"/>
              <a:gd name="connsiteX2" fmla="*/ 8874590 w 8874590"/>
              <a:gd name="connsiteY2" fmla="*/ 8467 h 6858000"/>
              <a:gd name="connsiteX3" fmla="*/ 6385010 w 8874590"/>
              <a:gd name="connsiteY3" fmla="*/ 6858000 h 6858000"/>
              <a:gd name="connsiteX4" fmla="*/ 0 w 8874590"/>
              <a:gd name="connsiteY4" fmla="*/ 6858000 h 6858000"/>
              <a:gd name="connsiteX0" fmla="*/ 0 w 8849190"/>
              <a:gd name="connsiteY0" fmla="*/ 6858000 h 6858000"/>
              <a:gd name="connsiteX1" fmla="*/ 381 w 8849190"/>
              <a:gd name="connsiteY1" fmla="*/ 0 h 6858000"/>
              <a:gd name="connsiteX2" fmla="*/ 8849190 w 8849190"/>
              <a:gd name="connsiteY2" fmla="*/ 16934 h 6858000"/>
              <a:gd name="connsiteX3" fmla="*/ 6385010 w 8849190"/>
              <a:gd name="connsiteY3" fmla="*/ 6858000 h 6858000"/>
              <a:gd name="connsiteX4" fmla="*/ 0 w 8849190"/>
              <a:gd name="connsiteY4" fmla="*/ 6858000 h 6858000"/>
              <a:gd name="connsiteX0" fmla="*/ 0 w 8586723"/>
              <a:gd name="connsiteY0" fmla="*/ 6858000 h 6858000"/>
              <a:gd name="connsiteX1" fmla="*/ 381 w 8586723"/>
              <a:gd name="connsiteY1" fmla="*/ 0 h 6858000"/>
              <a:gd name="connsiteX2" fmla="*/ 8586723 w 8586723"/>
              <a:gd name="connsiteY2" fmla="*/ 1 h 6858000"/>
              <a:gd name="connsiteX3" fmla="*/ 6385010 w 8586723"/>
              <a:gd name="connsiteY3" fmla="*/ 6858000 h 6858000"/>
              <a:gd name="connsiteX4" fmla="*/ 0 w 8586723"/>
              <a:gd name="connsiteY4" fmla="*/ 6858000 h 6858000"/>
              <a:gd name="connsiteX0" fmla="*/ 0 w 8874589"/>
              <a:gd name="connsiteY0" fmla="*/ 6858000 h 6858000"/>
              <a:gd name="connsiteX1" fmla="*/ 381 w 8874589"/>
              <a:gd name="connsiteY1" fmla="*/ 0 h 6858000"/>
              <a:gd name="connsiteX2" fmla="*/ 8874589 w 8874589"/>
              <a:gd name="connsiteY2" fmla="*/ 8468 h 6858000"/>
              <a:gd name="connsiteX3" fmla="*/ 6385010 w 8874589"/>
              <a:gd name="connsiteY3" fmla="*/ 6858000 h 6858000"/>
              <a:gd name="connsiteX4" fmla="*/ 0 w 8874589"/>
              <a:gd name="connsiteY4" fmla="*/ 6858000 h 6858000"/>
              <a:gd name="connsiteX0" fmla="*/ 0 w 8823789"/>
              <a:gd name="connsiteY0" fmla="*/ 6858000 h 6858000"/>
              <a:gd name="connsiteX1" fmla="*/ 381 w 8823789"/>
              <a:gd name="connsiteY1" fmla="*/ 0 h 6858000"/>
              <a:gd name="connsiteX2" fmla="*/ 8823789 w 8823789"/>
              <a:gd name="connsiteY2" fmla="*/ 16934 h 6858000"/>
              <a:gd name="connsiteX3" fmla="*/ 6385010 w 8823789"/>
              <a:gd name="connsiteY3" fmla="*/ 6858000 h 6858000"/>
              <a:gd name="connsiteX4" fmla="*/ 0 w 8823789"/>
              <a:gd name="connsiteY4" fmla="*/ 6858000 h 6858000"/>
              <a:gd name="connsiteX0" fmla="*/ 0 w 8883055"/>
              <a:gd name="connsiteY0" fmla="*/ 6858000 h 6858000"/>
              <a:gd name="connsiteX1" fmla="*/ 381 w 8883055"/>
              <a:gd name="connsiteY1" fmla="*/ 0 h 6858000"/>
              <a:gd name="connsiteX2" fmla="*/ 8883055 w 8883055"/>
              <a:gd name="connsiteY2" fmla="*/ 8467 h 6858000"/>
              <a:gd name="connsiteX3" fmla="*/ 6385010 w 8883055"/>
              <a:gd name="connsiteY3" fmla="*/ 6858000 h 6858000"/>
              <a:gd name="connsiteX4" fmla="*/ 0 w 8883055"/>
              <a:gd name="connsiteY4" fmla="*/ 6858000 h 6858000"/>
              <a:gd name="connsiteX0" fmla="*/ 0 w 8891522"/>
              <a:gd name="connsiteY0" fmla="*/ 6900333 h 6900333"/>
              <a:gd name="connsiteX1" fmla="*/ 381 w 8891522"/>
              <a:gd name="connsiteY1" fmla="*/ 42333 h 6900333"/>
              <a:gd name="connsiteX2" fmla="*/ 8891522 w 8891522"/>
              <a:gd name="connsiteY2" fmla="*/ 0 h 6900333"/>
              <a:gd name="connsiteX3" fmla="*/ 6385010 w 8891522"/>
              <a:gd name="connsiteY3" fmla="*/ 6900333 h 6900333"/>
              <a:gd name="connsiteX4" fmla="*/ 0 w 8891522"/>
              <a:gd name="connsiteY4" fmla="*/ 6900333 h 6900333"/>
              <a:gd name="connsiteX0" fmla="*/ 0 w 8891522"/>
              <a:gd name="connsiteY0" fmla="*/ 6858000 h 6858000"/>
              <a:gd name="connsiteX1" fmla="*/ 381 w 8891522"/>
              <a:gd name="connsiteY1" fmla="*/ 0 h 6858000"/>
              <a:gd name="connsiteX2" fmla="*/ 8891522 w 8891522"/>
              <a:gd name="connsiteY2" fmla="*/ 1 h 6858000"/>
              <a:gd name="connsiteX3" fmla="*/ 6385010 w 8891522"/>
              <a:gd name="connsiteY3" fmla="*/ 6858000 h 6858000"/>
              <a:gd name="connsiteX4" fmla="*/ 0 w 8891522"/>
              <a:gd name="connsiteY4" fmla="*/ 6858000 h 6858000"/>
              <a:gd name="connsiteX0" fmla="*/ 0 w 12200848"/>
              <a:gd name="connsiteY0" fmla="*/ 6858000 h 6858000"/>
              <a:gd name="connsiteX1" fmla="*/ 12200848 w 12200848"/>
              <a:gd name="connsiteY1" fmla="*/ 0 h 6858000"/>
              <a:gd name="connsiteX2" fmla="*/ 8891522 w 12200848"/>
              <a:gd name="connsiteY2" fmla="*/ 1 h 6858000"/>
              <a:gd name="connsiteX3" fmla="*/ 6385010 w 12200848"/>
              <a:gd name="connsiteY3" fmla="*/ 6858000 h 6858000"/>
              <a:gd name="connsiteX4" fmla="*/ 0 w 12200848"/>
              <a:gd name="connsiteY4" fmla="*/ 6858000 h 6858000"/>
              <a:gd name="connsiteX0" fmla="*/ 5823923 w 5823923"/>
              <a:gd name="connsiteY0" fmla="*/ 6858000 h 6858000"/>
              <a:gd name="connsiteX1" fmla="*/ 5815838 w 5823923"/>
              <a:gd name="connsiteY1" fmla="*/ 0 h 6858000"/>
              <a:gd name="connsiteX2" fmla="*/ 2506512 w 5823923"/>
              <a:gd name="connsiteY2" fmla="*/ 1 h 6858000"/>
              <a:gd name="connsiteX3" fmla="*/ 0 w 5823923"/>
              <a:gd name="connsiteY3" fmla="*/ 6858000 h 6858000"/>
              <a:gd name="connsiteX4" fmla="*/ 5823923 w 5823923"/>
              <a:gd name="connsiteY4" fmla="*/ 6858000 h 6858000"/>
              <a:gd name="connsiteX0" fmla="*/ 5900123 w 5900123"/>
              <a:gd name="connsiteY0" fmla="*/ 6874933 h 6874933"/>
              <a:gd name="connsiteX1" fmla="*/ 5815838 w 5900123"/>
              <a:gd name="connsiteY1" fmla="*/ 0 h 6874933"/>
              <a:gd name="connsiteX2" fmla="*/ 2506512 w 5900123"/>
              <a:gd name="connsiteY2" fmla="*/ 1 h 6874933"/>
              <a:gd name="connsiteX3" fmla="*/ 0 w 5900123"/>
              <a:gd name="connsiteY3" fmla="*/ 6858000 h 6874933"/>
              <a:gd name="connsiteX4" fmla="*/ 5900123 w 5900123"/>
              <a:gd name="connsiteY4" fmla="*/ 6874933 h 6874933"/>
              <a:gd name="connsiteX0" fmla="*/ 5815456 w 5815838"/>
              <a:gd name="connsiteY0" fmla="*/ 6866467 h 6866467"/>
              <a:gd name="connsiteX1" fmla="*/ 5815838 w 5815838"/>
              <a:gd name="connsiteY1" fmla="*/ 0 h 6866467"/>
              <a:gd name="connsiteX2" fmla="*/ 2506512 w 5815838"/>
              <a:gd name="connsiteY2" fmla="*/ 1 h 6866467"/>
              <a:gd name="connsiteX3" fmla="*/ 0 w 5815838"/>
              <a:gd name="connsiteY3" fmla="*/ 6858000 h 6866467"/>
              <a:gd name="connsiteX4" fmla="*/ 5815456 w 5815838"/>
              <a:gd name="connsiteY4" fmla="*/ 6866467 h 6866467"/>
              <a:gd name="connsiteX0" fmla="*/ 5815456 w 5815838"/>
              <a:gd name="connsiteY0" fmla="*/ 7001934 h 7001934"/>
              <a:gd name="connsiteX1" fmla="*/ 5815838 w 5815838"/>
              <a:gd name="connsiteY1" fmla="*/ 0 h 7001934"/>
              <a:gd name="connsiteX2" fmla="*/ 2506512 w 5815838"/>
              <a:gd name="connsiteY2" fmla="*/ 1 h 7001934"/>
              <a:gd name="connsiteX3" fmla="*/ 0 w 5815838"/>
              <a:gd name="connsiteY3" fmla="*/ 6858000 h 7001934"/>
              <a:gd name="connsiteX4" fmla="*/ 5815456 w 5815838"/>
              <a:gd name="connsiteY4" fmla="*/ 7001934 h 7001934"/>
              <a:gd name="connsiteX0" fmla="*/ 5823922 w 5823923"/>
              <a:gd name="connsiteY0" fmla="*/ 6858001 h 6858001"/>
              <a:gd name="connsiteX1" fmla="*/ 5815838 w 5823923"/>
              <a:gd name="connsiteY1" fmla="*/ 0 h 6858001"/>
              <a:gd name="connsiteX2" fmla="*/ 2506512 w 5823923"/>
              <a:gd name="connsiteY2" fmla="*/ 1 h 6858001"/>
              <a:gd name="connsiteX3" fmla="*/ 0 w 5823923"/>
              <a:gd name="connsiteY3" fmla="*/ 6858000 h 6858001"/>
              <a:gd name="connsiteX4" fmla="*/ 5823922 w 5823923"/>
              <a:gd name="connsiteY4" fmla="*/ 6858001 h 6858001"/>
              <a:gd name="connsiteX0" fmla="*/ 5942455 w 5942455"/>
              <a:gd name="connsiteY0" fmla="*/ 6866468 h 6866468"/>
              <a:gd name="connsiteX1" fmla="*/ 5815838 w 5942455"/>
              <a:gd name="connsiteY1" fmla="*/ 0 h 6866468"/>
              <a:gd name="connsiteX2" fmla="*/ 2506512 w 5942455"/>
              <a:gd name="connsiteY2" fmla="*/ 1 h 6866468"/>
              <a:gd name="connsiteX3" fmla="*/ 0 w 5942455"/>
              <a:gd name="connsiteY3" fmla="*/ 6858000 h 6866468"/>
              <a:gd name="connsiteX4" fmla="*/ 5942455 w 5942455"/>
              <a:gd name="connsiteY4" fmla="*/ 6866468 h 6866468"/>
              <a:gd name="connsiteX0" fmla="*/ 5806988 w 5815838"/>
              <a:gd name="connsiteY0" fmla="*/ 6874935 h 6874935"/>
              <a:gd name="connsiteX1" fmla="*/ 5815838 w 5815838"/>
              <a:gd name="connsiteY1" fmla="*/ 0 h 6874935"/>
              <a:gd name="connsiteX2" fmla="*/ 2506512 w 5815838"/>
              <a:gd name="connsiteY2" fmla="*/ 1 h 6874935"/>
              <a:gd name="connsiteX3" fmla="*/ 0 w 5815838"/>
              <a:gd name="connsiteY3" fmla="*/ 6858000 h 6874935"/>
              <a:gd name="connsiteX4" fmla="*/ 5806988 w 5815838"/>
              <a:gd name="connsiteY4" fmla="*/ 6874935 h 6874935"/>
              <a:gd name="connsiteX0" fmla="*/ 5806988 w 6958838"/>
              <a:gd name="connsiteY0" fmla="*/ 6874934 h 6874934"/>
              <a:gd name="connsiteX1" fmla="*/ 6958838 w 6958838"/>
              <a:gd name="connsiteY1" fmla="*/ 8466 h 6874934"/>
              <a:gd name="connsiteX2" fmla="*/ 2506512 w 6958838"/>
              <a:gd name="connsiteY2" fmla="*/ 0 h 6874934"/>
              <a:gd name="connsiteX3" fmla="*/ 0 w 6958838"/>
              <a:gd name="connsiteY3" fmla="*/ 6857999 h 6874934"/>
              <a:gd name="connsiteX4" fmla="*/ 5806988 w 6958838"/>
              <a:gd name="connsiteY4" fmla="*/ 6874934 h 6874934"/>
              <a:gd name="connsiteX0" fmla="*/ 6958455 w 6958838"/>
              <a:gd name="connsiteY0" fmla="*/ 6858001 h 6858001"/>
              <a:gd name="connsiteX1" fmla="*/ 6958838 w 6958838"/>
              <a:gd name="connsiteY1" fmla="*/ 8466 h 6858001"/>
              <a:gd name="connsiteX2" fmla="*/ 2506512 w 6958838"/>
              <a:gd name="connsiteY2" fmla="*/ 0 h 6858001"/>
              <a:gd name="connsiteX3" fmla="*/ 0 w 6958838"/>
              <a:gd name="connsiteY3" fmla="*/ 6857999 h 6858001"/>
              <a:gd name="connsiteX4" fmla="*/ 6958455 w 6958838"/>
              <a:gd name="connsiteY4" fmla="*/ 6858001 h 6858001"/>
              <a:gd name="connsiteX0" fmla="*/ 6958455 w 6967305"/>
              <a:gd name="connsiteY0" fmla="*/ 6858001 h 6858001"/>
              <a:gd name="connsiteX1" fmla="*/ 6967305 w 6967305"/>
              <a:gd name="connsiteY1" fmla="*/ 126999 h 6858001"/>
              <a:gd name="connsiteX2" fmla="*/ 2506512 w 6967305"/>
              <a:gd name="connsiteY2" fmla="*/ 0 h 6858001"/>
              <a:gd name="connsiteX3" fmla="*/ 0 w 6967305"/>
              <a:gd name="connsiteY3" fmla="*/ 6857999 h 6858001"/>
              <a:gd name="connsiteX4" fmla="*/ 6958455 w 6967305"/>
              <a:gd name="connsiteY4" fmla="*/ 6858001 h 6858001"/>
              <a:gd name="connsiteX0" fmla="*/ 6958455 w 6967305"/>
              <a:gd name="connsiteY0" fmla="*/ 6866469 h 6866469"/>
              <a:gd name="connsiteX1" fmla="*/ 6967305 w 6967305"/>
              <a:gd name="connsiteY1" fmla="*/ 0 h 6866469"/>
              <a:gd name="connsiteX2" fmla="*/ 2506512 w 6967305"/>
              <a:gd name="connsiteY2" fmla="*/ 8468 h 6866469"/>
              <a:gd name="connsiteX3" fmla="*/ 0 w 6967305"/>
              <a:gd name="connsiteY3" fmla="*/ 6866467 h 6866469"/>
              <a:gd name="connsiteX4" fmla="*/ 6958455 w 6967305"/>
              <a:gd name="connsiteY4" fmla="*/ 6866469 h 6866469"/>
              <a:gd name="connsiteX0" fmla="*/ 7102388 w 7102388"/>
              <a:gd name="connsiteY0" fmla="*/ 6858002 h 6866467"/>
              <a:gd name="connsiteX1" fmla="*/ 6967305 w 7102388"/>
              <a:gd name="connsiteY1" fmla="*/ 0 h 6866467"/>
              <a:gd name="connsiteX2" fmla="*/ 2506512 w 7102388"/>
              <a:gd name="connsiteY2" fmla="*/ 8468 h 6866467"/>
              <a:gd name="connsiteX3" fmla="*/ 0 w 7102388"/>
              <a:gd name="connsiteY3" fmla="*/ 6866467 h 6866467"/>
              <a:gd name="connsiteX4" fmla="*/ 7102388 w 7102388"/>
              <a:gd name="connsiteY4" fmla="*/ 6858002 h 6866467"/>
              <a:gd name="connsiteX0" fmla="*/ 6966921 w 6967305"/>
              <a:gd name="connsiteY0" fmla="*/ 6874935 h 6874935"/>
              <a:gd name="connsiteX1" fmla="*/ 6967305 w 6967305"/>
              <a:gd name="connsiteY1" fmla="*/ 0 h 6874935"/>
              <a:gd name="connsiteX2" fmla="*/ 2506512 w 6967305"/>
              <a:gd name="connsiteY2" fmla="*/ 8468 h 6874935"/>
              <a:gd name="connsiteX3" fmla="*/ 0 w 6967305"/>
              <a:gd name="connsiteY3" fmla="*/ 6866467 h 6874935"/>
              <a:gd name="connsiteX4" fmla="*/ 6966921 w 6967305"/>
              <a:gd name="connsiteY4" fmla="*/ 6874935 h 6874935"/>
              <a:gd name="connsiteX0" fmla="*/ 6983855 w 6983855"/>
              <a:gd name="connsiteY0" fmla="*/ 6968068 h 6968068"/>
              <a:gd name="connsiteX1" fmla="*/ 6967305 w 6983855"/>
              <a:gd name="connsiteY1" fmla="*/ 0 h 6968068"/>
              <a:gd name="connsiteX2" fmla="*/ 2506512 w 6983855"/>
              <a:gd name="connsiteY2" fmla="*/ 8468 h 6968068"/>
              <a:gd name="connsiteX3" fmla="*/ 0 w 6983855"/>
              <a:gd name="connsiteY3" fmla="*/ 6866467 h 6968068"/>
              <a:gd name="connsiteX4" fmla="*/ 6983855 w 6983855"/>
              <a:gd name="connsiteY4" fmla="*/ 6968068 h 6968068"/>
              <a:gd name="connsiteX0" fmla="*/ 6966921 w 6967305"/>
              <a:gd name="connsiteY0" fmla="*/ 6874934 h 6874934"/>
              <a:gd name="connsiteX1" fmla="*/ 6967305 w 6967305"/>
              <a:gd name="connsiteY1" fmla="*/ 0 h 6874934"/>
              <a:gd name="connsiteX2" fmla="*/ 2506512 w 6967305"/>
              <a:gd name="connsiteY2" fmla="*/ 8468 h 6874934"/>
              <a:gd name="connsiteX3" fmla="*/ 0 w 6967305"/>
              <a:gd name="connsiteY3" fmla="*/ 6866467 h 6874934"/>
              <a:gd name="connsiteX4" fmla="*/ 6966921 w 6967305"/>
              <a:gd name="connsiteY4" fmla="*/ 6874934 h 6874934"/>
              <a:gd name="connsiteX0" fmla="*/ 6966921 w 6966921"/>
              <a:gd name="connsiteY0" fmla="*/ 6866467 h 6866467"/>
              <a:gd name="connsiteX1" fmla="*/ 6120638 w 6966921"/>
              <a:gd name="connsiteY1" fmla="*/ 0 h 6866467"/>
              <a:gd name="connsiteX2" fmla="*/ 2506512 w 6966921"/>
              <a:gd name="connsiteY2" fmla="*/ 1 h 6866467"/>
              <a:gd name="connsiteX3" fmla="*/ 0 w 6966921"/>
              <a:gd name="connsiteY3" fmla="*/ 6858000 h 6866467"/>
              <a:gd name="connsiteX4" fmla="*/ 6966921 w 6966921"/>
              <a:gd name="connsiteY4" fmla="*/ 6866467 h 6866467"/>
              <a:gd name="connsiteX0" fmla="*/ 6120255 w 6120638"/>
              <a:gd name="connsiteY0" fmla="*/ 6858001 h 6858001"/>
              <a:gd name="connsiteX1" fmla="*/ 6120638 w 6120638"/>
              <a:gd name="connsiteY1" fmla="*/ 0 h 6858001"/>
              <a:gd name="connsiteX2" fmla="*/ 2506512 w 6120638"/>
              <a:gd name="connsiteY2" fmla="*/ 1 h 6858001"/>
              <a:gd name="connsiteX3" fmla="*/ 0 w 6120638"/>
              <a:gd name="connsiteY3" fmla="*/ 6858000 h 6858001"/>
              <a:gd name="connsiteX4" fmla="*/ 6120255 w 6120638"/>
              <a:gd name="connsiteY4" fmla="*/ 6858001 h 6858001"/>
              <a:gd name="connsiteX0" fmla="*/ 6120255 w 6120255"/>
              <a:gd name="connsiteY0" fmla="*/ 6858001 h 6858001"/>
              <a:gd name="connsiteX1" fmla="*/ 4940424 w 6120255"/>
              <a:gd name="connsiteY1" fmla="*/ 0 h 6858001"/>
              <a:gd name="connsiteX2" fmla="*/ 2506512 w 6120255"/>
              <a:gd name="connsiteY2" fmla="*/ 1 h 6858001"/>
              <a:gd name="connsiteX3" fmla="*/ 0 w 6120255"/>
              <a:gd name="connsiteY3" fmla="*/ 6858000 h 6858001"/>
              <a:gd name="connsiteX4" fmla="*/ 6120255 w 6120255"/>
              <a:gd name="connsiteY4" fmla="*/ 6858001 h 6858001"/>
              <a:gd name="connsiteX0" fmla="*/ 4929408 w 4940424"/>
              <a:gd name="connsiteY0" fmla="*/ 6879266 h 6879266"/>
              <a:gd name="connsiteX1" fmla="*/ 4940424 w 4940424"/>
              <a:gd name="connsiteY1" fmla="*/ 0 h 6879266"/>
              <a:gd name="connsiteX2" fmla="*/ 2506512 w 4940424"/>
              <a:gd name="connsiteY2" fmla="*/ 1 h 6879266"/>
              <a:gd name="connsiteX3" fmla="*/ 0 w 4940424"/>
              <a:gd name="connsiteY3" fmla="*/ 6858000 h 6879266"/>
              <a:gd name="connsiteX4" fmla="*/ 4929408 w 4940424"/>
              <a:gd name="connsiteY4" fmla="*/ 6879266 h 6879266"/>
              <a:gd name="connsiteX0" fmla="*/ 4961306 w 4961306"/>
              <a:gd name="connsiteY0" fmla="*/ 6889898 h 6889898"/>
              <a:gd name="connsiteX1" fmla="*/ 4940424 w 4961306"/>
              <a:gd name="connsiteY1" fmla="*/ 0 h 6889898"/>
              <a:gd name="connsiteX2" fmla="*/ 2506512 w 4961306"/>
              <a:gd name="connsiteY2" fmla="*/ 1 h 6889898"/>
              <a:gd name="connsiteX3" fmla="*/ 0 w 4961306"/>
              <a:gd name="connsiteY3" fmla="*/ 6858000 h 6889898"/>
              <a:gd name="connsiteX4" fmla="*/ 4961306 w 4961306"/>
              <a:gd name="connsiteY4" fmla="*/ 6889898 h 6889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1306" h="6889898">
                <a:moveTo>
                  <a:pt x="4961306" y="6889898"/>
                </a:moveTo>
                <a:cubicBezTo>
                  <a:pt x="4961433" y="4601076"/>
                  <a:pt x="4940297" y="2288822"/>
                  <a:pt x="4940424" y="0"/>
                </a:cubicBezTo>
                <a:lnTo>
                  <a:pt x="2506512" y="1"/>
                </a:lnTo>
                <a:lnTo>
                  <a:pt x="0" y="6858000"/>
                </a:lnTo>
                <a:lnTo>
                  <a:pt x="4961306" y="6889898"/>
                </a:lnTo>
                <a:close/>
              </a:path>
            </a:pathLst>
          </a:custGeom>
        </p:spPr>
        <p:txBody>
          <a:bodyPr rtlCol="0">
            <a:normAutofit/>
          </a:bodyPr>
          <a:lstStyle/>
          <a:p>
            <a:pPr lvl="0"/>
            <a:endParaRPr lang="ru-RU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3799" y="1895399"/>
            <a:ext cx="5803965" cy="442070"/>
          </a:xfrm>
        </p:spPr>
        <p:txBody>
          <a:bodyPr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3799" y="2491267"/>
            <a:ext cx="4572540" cy="276294"/>
          </a:xfrm>
        </p:spPr>
        <p:txBody>
          <a:bodyPr>
            <a:spAutoFit/>
          </a:bodyPr>
          <a:lstStyle>
            <a:lvl1pPr marL="0" indent="0" algn="l">
              <a:buNone/>
              <a:defRPr sz="20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37241DE8-8C0B-460E-9C4F-033D5EBF7A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267293" cy="331553"/>
          </a:xfrm>
        </p:spPr>
        <p:txBody>
          <a:bodyPr/>
          <a:lstStyle>
            <a:lvl1pPr>
              <a:defRPr sz="2400" baseline="0">
                <a:solidFill>
                  <a:srgbClr val="00288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8" y="1895399"/>
            <a:ext cx="5394940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572540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EB00A936-5137-411C-A44A-22BAA1AD2463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7C7AA3DA-F5F2-4473-A957-B9D6A312F77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267293" cy="331553"/>
          </a:xfrm>
        </p:spPr>
        <p:txBody>
          <a:bodyPr/>
          <a:lstStyle>
            <a:lvl1pPr>
              <a:defRPr sz="2400" baseline="0">
                <a:solidFill>
                  <a:srgbClr val="00288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8" y="1895399"/>
            <a:ext cx="5394940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572540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225997" y="1895399"/>
            <a:ext cx="2905234" cy="4340259"/>
          </a:xfr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rgbClr val="00AAFF"/>
                </a:solidFill>
              </a:defRPr>
            </a:lvl1pPr>
            <a:lvl4pPr marL="1371600" indent="0">
              <a:buNone/>
              <a:defRPr/>
            </a:lvl4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2647364F-24C7-483D-ABFC-E397AC200C52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4310F36D-65E0-4166-86D4-4586689B03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267293" cy="331553"/>
          </a:xfrm>
        </p:spPr>
        <p:txBody>
          <a:bodyPr/>
          <a:lstStyle>
            <a:lvl1pPr>
              <a:defRPr sz="2400" baseline="0">
                <a:solidFill>
                  <a:srgbClr val="00288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8" y="1895399"/>
            <a:ext cx="4570809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572540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5393209" y="1895399"/>
            <a:ext cx="4155281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C8E91E48-67F4-478F-8F6D-DD1AB33BC128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EE61500D-52AA-4C92-A00D-BD39D4B4ED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7"/>
          <p:cNvSpPr/>
          <p:nvPr userDrawn="1"/>
        </p:nvSpPr>
        <p:spPr>
          <a:xfrm>
            <a:off x="4778573" y="0"/>
            <a:ext cx="5194102" cy="6840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 baseline="0">
                <a:solidFill>
                  <a:srgbClr val="00288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4155281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986339" y="1895399"/>
            <a:ext cx="4144893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2F1D658-7D42-4315-BC0D-56ED583E096B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538A90F2-F0A4-42B4-9093-F21A8FAAA8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1"/>
          <p:cNvSpPr/>
          <p:nvPr userDrawn="1"/>
        </p:nvSpPr>
        <p:spPr>
          <a:xfrm>
            <a:off x="-12120" y="1706968"/>
            <a:ext cx="3329420" cy="51335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Прямоугольник 10"/>
          <p:cNvSpPr/>
          <p:nvPr userDrawn="1"/>
        </p:nvSpPr>
        <p:spPr>
          <a:xfrm>
            <a:off x="3322496" y="1706968"/>
            <a:ext cx="3327688" cy="5133570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оугольник 7"/>
          <p:cNvSpPr/>
          <p:nvPr userDrawn="1"/>
        </p:nvSpPr>
        <p:spPr>
          <a:xfrm>
            <a:off x="6643256" y="1706968"/>
            <a:ext cx="3329419" cy="51335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 baseline="0">
                <a:solidFill>
                  <a:srgbClr val="00288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2732367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3556230" y="1895399"/>
            <a:ext cx="2913295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6841797" y="1895399"/>
            <a:ext cx="2706695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9146C8CD-DD74-4518-B30F-BA6ED25C20F3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F5B21800-5167-491C-B81D-8D5CD30D92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7"/>
          <p:cNvSpPr/>
          <p:nvPr userDrawn="1"/>
        </p:nvSpPr>
        <p:spPr>
          <a:xfrm>
            <a:off x="4778573" y="0"/>
            <a:ext cx="5194102" cy="6840538"/>
          </a:xfrm>
          <a:prstGeom prst="rect">
            <a:avLst/>
          </a:prstGeom>
          <a:solidFill>
            <a:srgbClr val="E5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 baseline="0">
                <a:solidFill>
                  <a:srgbClr val="00288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4155281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986339" y="1895399"/>
            <a:ext cx="4144893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3323ED22-D545-48C0-9642-CFC1B5423018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339738F-0C1C-43C8-B6C7-87A91F2F04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8475" y="1595438"/>
            <a:ext cx="4411663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62538" y="1595438"/>
            <a:ext cx="4411662" cy="4514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660ED-7E1B-4CA3-8F9F-443C8F84EB2F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DF239-673A-496E-AD91-B6B0C3A47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7"/>
          <p:cNvSpPr/>
          <p:nvPr userDrawn="1"/>
        </p:nvSpPr>
        <p:spPr>
          <a:xfrm>
            <a:off x="4778573" y="0"/>
            <a:ext cx="5194102" cy="6840538"/>
          </a:xfrm>
          <a:prstGeom prst="rect">
            <a:avLst/>
          </a:prstGeom>
          <a:solidFill>
            <a:srgbClr val="E5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 baseline="0">
                <a:solidFill>
                  <a:srgbClr val="00288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4155281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4986339" y="1895399"/>
            <a:ext cx="4144893" cy="4340259"/>
          </a:xfrm>
        </p:spPr>
        <p:txBody>
          <a:bodyPr>
            <a:normAutofit/>
          </a:bodyPr>
          <a:lstStyle>
            <a:lvl1pPr marL="0" indent="0">
              <a:buNone/>
              <a:defRPr sz="2000" b="1" i="0" cap="all" baseline="0">
                <a:solidFill>
                  <a:srgbClr val="002882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C861905E-2837-4BE3-91B4-382C3487B3C6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BD8524F5-FA79-4535-A064-B1A1EBF98C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11"/>
          <p:cNvSpPr/>
          <p:nvPr userDrawn="1"/>
        </p:nvSpPr>
        <p:spPr>
          <a:xfrm>
            <a:off x="-12120" y="1706968"/>
            <a:ext cx="3329420" cy="5133570"/>
          </a:xfrm>
          <a:prstGeom prst="rect">
            <a:avLst/>
          </a:prstGeom>
          <a:solidFill>
            <a:srgbClr val="CC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Прямоугольник 10"/>
          <p:cNvSpPr/>
          <p:nvPr userDrawn="1"/>
        </p:nvSpPr>
        <p:spPr>
          <a:xfrm>
            <a:off x="3322496" y="1706968"/>
            <a:ext cx="3327688" cy="5133570"/>
          </a:xfrm>
          <a:prstGeom prst="rect">
            <a:avLst/>
          </a:prstGeom>
          <a:solidFill>
            <a:srgbClr val="E5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Прямоугольник 7"/>
          <p:cNvSpPr/>
          <p:nvPr userDrawn="1"/>
        </p:nvSpPr>
        <p:spPr>
          <a:xfrm>
            <a:off x="6643256" y="1706968"/>
            <a:ext cx="3329419" cy="5133570"/>
          </a:xfrm>
          <a:prstGeom prst="rect">
            <a:avLst/>
          </a:prstGeom>
          <a:solidFill>
            <a:srgbClr val="CC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 baseline="0">
                <a:solidFill>
                  <a:srgbClr val="00288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29" y="1895399"/>
            <a:ext cx="2732367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4"/>
          </p:nvPr>
        </p:nvSpPr>
        <p:spPr>
          <a:xfrm>
            <a:off x="3556230" y="1895399"/>
            <a:ext cx="2913295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3" name="Content Placeholder 2"/>
          <p:cNvSpPr>
            <a:spLocks noGrp="1"/>
          </p:cNvSpPr>
          <p:nvPr>
            <p:ph idx="15"/>
          </p:nvPr>
        </p:nvSpPr>
        <p:spPr>
          <a:xfrm>
            <a:off x="6841797" y="1895399"/>
            <a:ext cx="2706695" cy="4340259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3C50426E-4C7F-4D9A-92DD-258089CBD5AB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D64B85D2-19B3-4983-BE18-976CF8E538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528" y="380031"/>
            <a:ext cx="4155281" cy="331553"/>
          </a:xfrm>
        </p:spPr>
        <p:txBody>
          <a:bodyPr/>
          <a:lstStyle>
            <a:lvl1pPr>
              <a:defRPr sz="2400" baseline="0">
                <a:solidFill>
                  <a:srgbClr val="00288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413799" y="966137"/>
            <a:ext cx="4157012" cy="221035"/>
          </a:xfrm>
        </p:spPr>
        <p:txBody>
          <a:bodyPr>
            <a:spAutoFit/>
          </a:bodyPr>
          <a:lstStyle>
            <a:lvl1pPr marL="0" indent="0" algn="l">
              <a:buNone/>
              <a:defRPr sz="1600" b="1" i="0">
                <a:solidFill>
                  <a:srgbClr val="00AAFF"/>
                </a:solidFill>
                <a:latin typeface="VTB Group Cond" charset="0"/>
                <a:ea typeface="VTB Group Cond" charset="0"/>
                <a:cs typeface="VTB Group Cond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D074818B-A9FE-41A4-8977-1E2A89D47DAB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B4246D65-73F3-470E-89AC-E644453CDC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8475" y="1531938"/>
            <a:ext cx="4406900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8475" y="2170113"/>
            <a:ext cx="4406900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65713" y="1531938"/>
            <a:ext cx="4408487" cy="63817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65713" y="2170113"/>
            <a:ext cx="4408487" cy="39401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01F1F-5AAA-4A2D-8240-40651CE044D4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DCA7D-31E3-4BE6-AE80-525FFD70F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68647-E238-4DC9-A0B3-CD3AC739B1F1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643E2-4A62-4A23-A4C1-97D2942D46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C7455-B316-4FE8-BD0F-976229605CA2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6C8FF-6231-407B-B2F4-D252C8AA66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475" y="273050"/>
            <a:ext cx="3281363" cy="1158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98900" y="273050"/>
            <a:ext cx="5575300" cy="583723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8475" y="1431925"/>
            <a:ext cx="3281363" cy="46783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6AE48-1381-4A25-BB75-75C9A5E09832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1747D-4977-4324-B5C0-72337A7A11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4213" y="4787900"/>
            <a:ext cx="5984875" cy="5651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54213" y="611188"/>
            <a:ext cx="5984875" cy="4103687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54213" y="5353050"/>
            <a:ext cx="5984875" cy="803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66970-AF2E-4BE4-9C04-23982AB3D765}" type="datetime1">
              <a:rPr lang="ru-RU" smtClean="0"/>
              <a:pPr>
                <a:defRPr/>
              </a:pPr>
              <a:t>26.02.2019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Размещение денежных средств в срочные депозиты «Овернайт»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AB7DDA-123C-47BC-A33B-F7AE27D2D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98475" y="274638"/>
            <a:ext cx="89757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98475" y="1595438"/>
            <a:ext cx="8975725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8475" y="6340475"/>
            <a:ext cx="2327275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F2EADC6-ADC0-43EA-887D-09D1E8BE406A}" type="datetime1">
              <a:rPr lang="ru-RU" smtClean="0"/>
              <a:pPr>
                <a:defRPr/>
              </a:pPr>
              <a:t>26.02.2019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06775" y="6340475"/>
            <a:ext cx="3159125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dirty="0" smtClean="0"/>
              <a:t>Размещение денежных средств в срочные депозиты «</a:t>
            </a:r>
            <a:r>
              <a:rPr lang="ru-RU" dirty="0" err="1" smtClean="0"/>
              <a:t>Овернайт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146925" y="6340475"/>
            <a:ext cx="2327275" cy="3635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1883E0F-FEAF-4572-9C6A-827C342E1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5925" y="1822450"/>
            <a:ext cx="7229475" cy="416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360363" y="252413"/>
            <a:ext cx="8639175" cy="36036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 lvl="0"/>
            <a:r>
              <a:rPr lang="ru-RU" altLang="ru-RU" dirty="0" smtClean="0"/>
              <a:t>Образец заголовка</a:t>
            </a:r>
          </a:p>
        </p:txBody>
      </p:sp>
      <p:sp>
        <p:nvSpPr>
          <p:cNvPr id="1047" name="Text Box 23"/>
          <p:cNvSpPr txBox="1">
            <a:spLocks noChangeArrowheads="1"/>
          </p:cNvSpPr>
          <p:nvPr/>
        </p:nvSpPr>
        <p:spPr bwMode="auto">
          <a:xfrm>
            <a:off x="9342438" y="6542088"/>
            <a:ext cx="468312" cy="2571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36000" tIns="36000" rIns="36000" bIns="36000">
            <a:spAutoFit/>
          </a:bodyPr>
          <a:lstStyle/>
          <a:p>
            <a:pPr algn="r" eaLnBrk="0" hangingPunct="0">
              <a:defRPr/>
            </a:pPr>
            <a:r>
              <a:rPr lang="en-US" altLang="ru-RU" dirty="0">
                <a:solidFill>
                  <a:schemeClr val="bg2"/>
                </a:solidFill>
              </a:rPr>
              <a:t> </a:t>
            </a:r>
            <a:fld id="{EBE9D78E-E073-4EDD-8D35-2E7A3D66017F}" type="slidenum">
              <a:rPr lang="en-US" altLang="ru-RU" sz="1100">
                <a:solidFill>
                  <a:schemeClr val="bg2"/>
                </a:solidFill>
              </a:rPr>
              <a:pPr algn="r" eaLnBrk="0" hangingPunct="0">
                <a:defRPr/>
              </a:pPr>
              <a:t>‹#›</a:t>
            </a:fld>
            <a:endParaRPr lang="en-US" altLang="ru-RU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61925" y="684213"/>
            <a:ext cx="760413" cy="0"/>
          </a:xfrm>
          <a:prstGeom prst="line">
            <a:avLst/>
          </a:prstGeom>
          <a:ln w="38100">
            <a:solidFill>
              <a:srgbClr val="00A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lang="ru-RU" altLang="ru-RU" sz="2400" b="1" kern="1200" cap="all" dirty="0">
          <a:solidFill>
            <a:srgbClr val="0A289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0A289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0A289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0A289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0A2896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i="1">
          <a:solidFill>
            <a:srgbClr val="0A2973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>
          <a:solidFill>
            <a:srgbClr val="0A2973"/>
          </a:solidFill>
          <a:latin typeface="+mn-lt"/>
          <a:ea typeface="+mn-ea"/>
          <a:cs typeface="+mn-cs"/>
        </a:defRPr>
      </a:lvl1pPr>
      <a:lvl2pPr marL="400050" indent="-28575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>
          <a:solidFill>
            <a:srgbClr val="0A2973"/>
          </a:solidFill>
          <a:latin typeface="+mn-lt"/>
        </a:defRPr>
      </a:lvl2pPr>
      <a:lvl3pPr marL="74295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rgbClr val="0A2973"/>
          </a:solidFill>
          <a:latin typeface="+mn-lt"/>
        </a:defRPr>
      </a:lvl3pPr>
      <a:lvl4pPr marL="108585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>
          <a:solidFill>
            <a:srgbClr val="0A2973"/>
          </a:solidFill>
          <a:latin typeface="+mn-lt"/>
        </a:defRPr>
      </a:lvl4pPr>
      <a:lvl5pPr marL="14287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rgbClr val="0A2973"/>
          </a:solidFill>
          <a:latin typeface="+mn-lt"/>
        </a:defRPr>
      </a:lvl5pPr>
      <a:lvl6pPr marL="188595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A2973"/>
          </a:solidFill>
          <a:latin typeface="+mn-lt"/>
        </a:defRPr>
      </a:lvl6pPr>
      <a:lvl7pPr marL="234315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A2973"/>
          </a:solidFill>
          <a:latin typeface="+mn-lt"/>
        </a:defRPr>
      </a:lvl7pPr>
      <a:lvl8pPr marL="280035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A2973"/>
          </a:solidFill>
          <a:latin typeface="+mn-lt"/>
        </a:defRPr>
      </a:lvl8pPr>
      <a:lvl9pPr marL="325755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rgbClr val="0A2973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179819"/>
            <a:ext cx="8601075" cy="44291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ru-RU" dirty="0" smtClean="0"/>
              <a:t>Образец заголовка</a:t>
            </a:r>
            <a:endParaRPr lang="en-US" dirty="0"/>
          </a:p>
        </p:txBody>
      </p:sp>
      <p:sp>
        <p:nvSpPr>
          <p:cNvPr id="378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1820863"/>
            <a:ext cx="8601075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5925" y="6448425"/>
            <a:ext cx="831850" cy="3635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 b="0" i="0" smtClean="0">
                <a:solidFill>
                  <a:schemeClr val="tx1">
                    <a:tint val="7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</a:lstStyle>
          <a:p>
            <a:pPr>
              <a:defRPr/>
            </a:pPr>
            <a:fld id="{FA4B531B-EC35-46BF-BC13-4B3AD88543B8}" type="datetime1">
              <a:rPr lang="ru-RU" smtClean="0"/>
              <a:pPr>
                <a:defRPr/>
              </a:pPr>
              <a:t>26.02.2019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47775" y="6448425"/>
            <a:ext cx="6226175" cy="3635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 b="0" i="0" dirty="0" smtClean="0">
                <a:solidFill>
                  <a:schemeClr val="tx1">
                    <a:tint val="7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</a:lstStyle>
          <a:p>
            <a:pPr>
              <a:defRPr/>
            </a:pPr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31300" y="6448425"/>
            <a:ext cx="415925" cy="3635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000" b="0" i="0" smtClean="0">
                <a:solidFill>
                  <a:schemeClr val="tx1">
                    <a:tint val="75000"/>
                  </a:schemeClr>
                </a:solidFill>
                <a:latin typeface="VTB Group Cond Light" charset="0"/>
                <a:ea typeface="VTB Group Cond Light" charset="0"/>
                <a:cs typeface="VTB Group Cond Light" charset="0"/>
              </a:defRPr>
            </a:lvl1pPr>
          </a:lstStyle>
          <a:p>
            <a:pPr>
              <a:defRPr/>
            </a:pPr>
            <a:fld id="{88F1A3EA-4695-45BC-B750-D7842D6283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cxnSp>
        <p:nvCxnSpPr>
          <p:cNvPr id="7" name="Прямая соединительная линия 6"/>
          <p:cNvCxnSpPr/>
          <p:nvPr userDrawn="1"/>
        </p:nvCxnSpPr>
        <p:spPr>
          <a:xfrm>
            <a:off x="161925" y="684213"/>
            <a:ext cx="760413" cy="0"/>
          </a:xfrm>
          <a:prstGeom prst="line">
            <a:avLst/>
          </a:prstGeom>
          <a:ln w="38100">
            <a:solidFill>
              <a:srgbClr val="00A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87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 kern="1200" cap="all">
          <a:solidFill>
            <a:srgbClr val="0A2896"/>
          </a:solidFill>
          <a:latin typeface="VTB Group Cond" charset="0"/>
          <a:ea typeface="VTB Group Cond" charset="0"/>
          <a:cs typeface="VTB Group Cond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rgbClr val="00AAFF"/>
        </a:buClr>
        <a:buFont typeface="Arial" charset="0"/>
        <a:buChar char="•"/>
        <a:defRPr sz="1200" kern="1200">
          <a:solidFill>
            <a:srgbClr val="525252"/>
          </a:solidFill>
          <a:latin typeface="VTB Group Cond Light" charset="0"/>
          <a:ea typeface="VTB Group Cond Light" charset="0"/>
          <a:cs typeface="VTB Group Cond Light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Clr>
          <a:srgbClr val="00AAFF"/>
        </a:buClr>
        <a:buFont typeface="Arial" charset="0"/>
        <a:buChar char="•"/>
        <a:defRPr sz="1200" kern="1200">
          <a:solidFill>
            <a:srgbClr val="525252"/>
          </a:solidFill>
          <a:latin typeface="VTB Group Cond Light" charset="0"/>
          <a:ea typeface="VTB Group Cond Light" charset="0"/>
          <a:cs typeface="VTB Group Cond Light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Clr>
          <a:srgbClr val="00AAFF"/>
        </a:buClr>
        <a:buFont typeface="Arial" charset="0"/>
        <a:buChar char="•"/>
        <a:defRPr sz="1200" kern="1200">
          <a:solidFill>
            <a:srgbClr val="525252"/>
          </a:solidFill>
          <a:latin typeface="VTB Group Cond Light" charset="0"/>
          <a:ea typeface="VTB Group Cond Light" charset="0"/>
          <a:cs typeface="VTB Group Cond Light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Clr>
          <a:srgbClr val="00AAFF"/>
        </a:buClr>
        <a:buFont typeface="Arial" charset="0"/>
        <a:buChar char="•"/>
        <a:defRPr sz="1000" kern="1200">
          <a:solidFill>
            <a:srgbClr val="7F7F7F"/>
          </a:solidFill>
          <a:latin typeface="VTB Group Cond Light" charset="0"/>
          <a:ea typeface="VTB Group Cond Light" charset="0"/>
          <a:cs typeface="VTB Group Cond Light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Clr>
          <a:srgbClr val="00AAFF"/>
        </a:buClr>
        <a:buFont typeface="Arial" charset="0"/>
        <a:buChar char="•"/>
        <a:defRPr sz="1000" kern="1200">
          <a:solidFill>
            <a:srgbClr val="7F7F7F"/>
          </a:solidFill>
          <a:latin typeface="VTB Group Cond Light" charset="0"/>
          <a:ea typeface="VTB Group Cond Light" charset="0"/>
          <a:cs typeface="VTB Group Cond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622" y="364196"/>
            <a:ext cx="8601432" cy="44178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622" y="1820976"/>
            <a:ext cx="8601432" cy="4340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15528" y="6447841"/>
            <a:ext cx="832788" cy="36419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8F8F8F"/>
                </a:solidFill>
                <a:latin typeface="VTB Group Cond Light"/>
                <a:ea typeface="VTB Group Cond Light"/>
                <a:cs typeface="VTB Group Cond Light"/>
              </a:defRPr>
            </a:lvl1pPr>
          </a:lstStyle>
          <a:p>
            <a:fld id="{9B04F4D8-551B-406C-9C3E-1524599379F9}" type="datetime1">
              <a:rPr lang="ru-RU"/>
              <a:pPr/>
              <a:t>26.02.2019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48316" y="6447841"/>
            <a:ext cx="6225996" cy="36419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8F8F8F"/>
                </a:solidFill>
                <a:latin typeface="VTB Group Cond Light"/>
                <a:ea typeface="VTB Group Cond Light"/>
                <a:cs typeface="VTB Group Cond Light"/>
              </a:defRPr>
            </a:lvl1pPr>
          </a:lstStyle>
          <a:p>
            <a:r>
              <a:rPr lang="ru-RU"/>
              <a:t>Размещение денежных средств в срочные депозиты «Овернайт»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31231" y="6447841"/>
            <a:ext cx="415528" cy="364195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solidFill>
                  <a:srgbClr val="8F8F8F"/>
                </a:solidFill>
                <a:latin typeface="VTB Group Cond Light"/>
                <a:ea typeface="VTB Group Cond Light"/>
                <a:cs typeface="VTB Group Cond Light"/>
              </a:defRPr>
            </a:lvl1pPr>
          </a:lstStyle>
          <a:p>
            <a:fld id="{B6BCC82E-F507-4239-B8A1-330206B7B55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</p:sldLayoutIdLst>
  <p:hf hdr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 kern="1200" cap="all">
          <a:solidFill>
            <a:srgbClr val="0A2896"/>
          </a:solidFill>
          <a:latin typeface="VTB Group Cond" charset="0"/>
          <a:ea typeface="VTB Group Cond" charset="0"/>
          <a:cs typeface="VTB Group Cond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0A2896"/>
          </a:solidFill>
          <a:latin typeface="VTB Group Cond"/>
          <a:ea typeface="VTB Group Cond"/>
          <a:cs typeface="VTB Group Cond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Clr>
          <a:srgbClr val="00AAFF"/>
        </a:buClr>
        <a:buFont typeface="Arial" pitchFamily="34" charset="0"/>
        <a:buChar char="•"/>
        <a:defRPr sz="1200" kern="1200">
          <a:solidFill>
            <a:srgbClr val="525252"/>
          </a:solidFill>
          <a:latin typeface="VTB Group Cond Light" charset="0"/>
          <a:ea typeface="VTB Group Cond Light" charset="0"/>
          <a:cs typeface="VTB Group Cond Light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Clr>
          <a:srgbClr val="00AAFF"/>
        </a:buClr>
        <a:buFont typeface="Arial" pitchFamily="34" charset="0"/>
        <a:buChar char="•"/>
        <a:defRPr sz="1200" kern="1200">
          <a:solidFill>
            <a:srgbClr val="525252"/>
          </a:solidFill>
          <a:latin typeface="VTB Group Cond Light" charset="0"/>
          <a:ea typeface="VTB Group Cond Light" charset="0"/>
          <a:cs typeface="VTB Group Cond Light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Clr>
          <a:srgbClr val="00AAFF"/>
        </a:buClr>
        <a:buFont typeface="Arial" pitchFamily="34" charset="0"/>
        <a:buChar char="•"/>
        <a:defRPr sz="1200" kern="1200">
          <a:solidFill>
            <a:srgbClr val="525252"/>
          </a:solidFill>
          <a:latin typeface="VTB Group Cond Light" charset="0"/>
          <a:ea typeface="VTB Group Cond Light" charset="0"/>
          <a:cs typeface="VTB Group Cond Light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Clr>
          <a:srgbClr val="00AAFF"/>
        </a:buClr>
        <a:buFont typeface="Arial" pitchFamily="34" charset="0"/>
        <a:buChar char="•"/>
        <a:defRPr sz="1000" kern="1200">
          <a:solidFill>
            <a:srgbClr val="7F7F7F"/>
          </a:solidFill>
          <a:latin typeface="VTB Group Cond Light" charset="0"/>
          <a:ea typeface="VTB Group Cond Light" charset="0"/>
          <a:cs typeface="VTB Group Cond Light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Clr>
          <a:srgbClr val="00AAFF"/>
        </a:buClr>
        <a:buFont typeface="Arial" pitchFamily="34" charset="0"/>
        <a:buChar char="•"/>
        <a:defRPr sz="1000" kern="1200">
          <a:solidFill>
            <a:srgbClr val="7F7F7F"/>
          </a:solidFill>
          <a:latin typeface="VTB Group Cond Light" charset="0"/>
          <a:ea typeface="VTB Group Cond Light" charset="0"/>
          <a:cs typeface="VTB Group Cond Light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9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0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3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6.jpeg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Relationship Id="rId6" Type="http://schemas.openxmlformats.org/officeDocument/2006/relationships/diagramLayout" Target="../diagrams/layout1.xml"/><Relationship Id="rId11" Type="http://schemas.openxmlformats.org/officeDocument/2006/relationships/hyperlink" Target="https://www.youtube.com/user/nepryakhin" TargetMode="External"/><Relationship Id="rId5" Type="http://schemas.openxmlformats.org/officeDocument/2006/relationships/diagramData" Target="../diagrams/data1.xml"/><Relationship Id="rId10" Type="http://schemas.openxmlformats.org/officeDocument/2006/relationships/image" Target="../media/image44.jpeg"/><Relationship Id="rId4" Type="http://schemas.openxmlformats.org/officeDocument/2006/relationships/image" Target="../media/image47.jpeg"/><Relationship Id="rId9" Type="http://schemas.microsoft.com/office/2007/relationships/diagramDrawing" Target="../diagrams/drawin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youtube.com/c/SvetlanaTolkacheva" TargetMode="Externa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.jpeg"/><Relationship Id="rId4" Type="http://schemas.openxmlformats.org/officeDocument/2006/relationships/hyperlink" Target="http://www.blagocfo.ru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5.xml"/><Relationship Id="rId5" Type="http://schemas.openxmlformats.org/officeDocument/2006/relationships/image" Target="../media/image48.png"/><Relationship Id="rId4" Type="http://schemas.openxmlformats.org/officeDocument/2006/relationships/hyperlink" Target="https://www.youtube.com/user/nepryakhin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hyperlink" Target="https://www.youtube.com/user/nepryakhin" TargetMode="External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4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9.xml"/><Relationship Id="rId4" Type="http://schemas.openxmlformats.org/officeDocument/2006/relationships/hyperlink" Target="https://www.youtube.com/user/nepryakhin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6.xml"/><Relationship Id="rId5" Type="http://schemas.openxmlformats.org/officeDocument/2006/relationships/hyperlink" Target="https://www.youtube.com/user/nepryakhin" TargetMode="Externa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7.xml"/><Relationship Id="rId5" Type="http://schemas.openxmlformats.org/officeDocument/2006/relationships/hyperlink" Target="https://www.youtube.com/user/nepryakhin" TargetMode="Externa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8.xml"/><Relationship Id="rId4" Type="http://schemas.openxmlformats.org/officeDocument/2006/relationships/hyperlink" Target="https://www.youtube.com/user/nepryakhin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youtube.com/c/SvetlanaTolkacheva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https://ocw.mit.edu/index.htm" TargetMode="Externa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Relationship Id="rId6" Type="http://schemas.openxmlformats.org/officeDocument/2006/relationships/image" Target="../media/image14.jpeg"/><Relationship Id="rId5" Type="http://schemas.openxmlformats.org/officeDocument/2006/relationships/hyperlink" Target="https://online-learning.harvard.edu/" TargetMode="External"/><Relationship Id="rId10" Type="http://schemas.openxmlformats.org/officeDocument/2006/relationships/hyperlink" Target="https://www.msu.ru/libraries/" TargetMode="External"/><Relationship Id="rId4" Type="http://schemas.openxmlformats.org/officeDocument/2006/relationships/hyperlink" Target="http://olden.rsl.ru/ru/root3489/all" TargetMode="External"/><Relationship Id="rId9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Relationship Id="rId5" Type="http://schemas.openxmlformats.org/officeDocument/2006/relationships/image" Target="../media/image10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Рисунок 8"/>
          <p:cNvPicPr>
            <a:picLocks noChangeAspect="1"/>
          </p:cNvPicPr>
          <p:nvPr/>
        </p:nvPicPr>
        <p:blipFill>
          <a:blip r:embed="rId3" cstate="print"/>
          <a:srcRect l="22549" r="2467"/>
          <a:stretch>
            <a:fillRect/>
          </a:stretch>
        </p:blipFill>
        <p:spPr bwMode="auto">
          <a:xfrm>
            <a:off x="0" y="-17462"/>
            <a:ext cx="9972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2"/>
          <p:cNvSpPr txBox="1">
            <a:spLocks/>
          </p:cNvSpPr>
          <p:nvPr/>
        </p:nvSpPr>
        <p:spPr>
          <a:xfrm>
            <a:off x="387350" y="1900238"/>
            <a:ext cx="5321300" cy="3323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b="1" cap="all" dirty="0" smtClean="0">
                <a:solidFill>
                  <a:srgbClr val="0A2896"/>
                </a:solidFill>
                <a:latin typeface="VTB Group Cond" charset="0"/>
                <a:ea typeface="VTB Group Cond" charset="0"/>
                <a:cs typeface="VTB Group Cond" charset="0"/>
              </a:rPr>
              <a:t>Выступление</a:t>
            </a:r>
            <a:endParaRPr lang="ru-RU" sz="2400" b="1" cap="all" dirty="0">
              <a:solidFill>
                <a:srgbClr val="0A2896"/>
              </a:solidFill>
              <a:latin typeface="VTB Group Cond" charset="0"/>
              <a:ea typeface="VTB Group Cond" charset="0"/>
              <a:cs typeface="VTB Group Cond" charset="0"/>
            </a:endParaRPr>
          </a:p>
        </p:txBody>
      </p:sp>
      <p:sp>
        <p:nvSpPr>
          <p:cNvPr id="52227" name="Подзаголовок 3"/>
          <p:cNvSpPr txBox="1">
            <a:spLocks/>
          </p:cNvSpPr>
          <p:nvPr/>
        </p:nvSpPr>
        <p:spPr bwMode="auto">
          <a:xfrm>
            <a:off x="379413" y="4583470"/>
            <a:ext cx="523116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rgbClr val="00AAFF"/>
              </a:buClr>
              <a:buFont typeface="Arial" charset="0"/>
              <a:buNone/>
            </a:pPr>
            <a:r>
              <a:rPr lang="ru-RU" sz="2000" b="1" dirty="0" smtClean="0">
                <a:solidFill>
                  <a:srgbClr val="00AAFF"/>
                </a:solidFill>
                <a:latin typeface="VTB Group Cond"/>
                <a:ea typeface="VTB Group Cond"/>
                <a:cs typeface="VTB Group Cond"/>
              </a:rPr>
              <a:t>Толкачева Светлана Владимировна</a:t>
            </a:r>
            <a:endParaRPr lang="ru-RU" sz="2000" b="1" dirty="0">
              <a:solidFill>
                <a:srgbClr val="00AAFF"/>
              </a:solidFill>
              <a:latin typeface="VTB Group Cond"/>
              <a:ea typeface="VTB Group Cond"/>
              <a:cs typeface="VTB Group Cond"/>
            </a:endParaRPr>
          </a:p>
        </p:txBody>
      </p:sp>
      <p:sp>
        <p:nvSpPr>
          <p:cNvPr id="52228" name="Подзаголовок 3"/>
          <p:cNvSpPr txBox="1">
            <a:spLocks/>
          </p:cNvSpPr>
          <p:nvPr/>
        </p:nvSpPr>
        <p:spPr bwMode="auto">
          <a:xfrm>
            <a:off x="379413" y="5940425"/>
            <a:ext cx="41925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  <a:buClr>
                <a:srgbClr val="00AAFF"/>
              </a:buClr>
              <a:buFont typeface="Arial" charset="0"/>
              <a:buNone/>
            </a:pPr>
            <a:r>
              <a:rPr lang="ru-RU" sz="1600" b="1" dirty="0" smtClean="0">
                <a:solidFill>
                  <a:srgbClr val="00AAFF"/>
                </a:solidFill>
                <a:latin typeface="VTB Group Cond"/>
                <a:ea typeface="VTB Group Cond"/>
                <a:cs typeface="VTB Group Cond"/>
              </a:rPr>
              <a:t>2019</a:t>
            </a:r>
            <a:endParaRPr lang="ru-RU" sz="1600" b="1" dirty="0">
              <a:solidFill>
                <a:srgbClr val="00AAFF"/>
              </a:solidFill>
              <a:latin typeface="VTB Group Cond"/>
              <a:ea typeface="VTB Group Cond"/>
              <a:cs typeface="VTB Group Cond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377697" y="2683462"/>
            <a:ext cx="6981046" cy="1329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200" b="1" cap="all" dirty="0" smtClean="0">
                <a:solidFill>
                  <a:srgbClr val="0A2896"/>
                </a:solidFill>
                <a:latin typeface="VTB Group Cond" charset="0"/>
                <a:ea typeface="VTB Group Cond" charset="0"/>
                <a:cs typeface="VTB Group Cond" charset="0"/>
              </a:rPr>
              <a:t>Финансовая грамотность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3200" b="1" cap="all" dirty="0" smtClean="0">
                <a:solidFill>
                  <a:srgbClr val="0A2896"/>
                </a:solidFill>
                <a:latin typeface="VTB Group Cond" charset="0"/>
                <a:ea typeface="VTB Group Cond" charset="0"/>
                <a:cs typeface="VTB Group Cond" charset="0"/>
              </a:rPr>
              <a:t>В фокусе Цифрового образования</a:t>
            </a:r>
            <a:endParaRPr lang="ru-RU" sz="3200" b="1" cap="all" dirty="0">
              <a:solidFill>
                <a:srgbClr val="0A2896"/>
              </a:solidFill>
              <a:latin typeface="VTB Group Cond" charset="0"/>
              <a:ea typeface="VTB Group Cond" charset="0"/>
              <a:cs typeface="VTB Group Cond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48281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Формальное обучение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7" name="AutoShape 3" descr="https://forpost-sz.ru/sites/default/files/doc/2018/07/19/mgu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368300" y="936940"/>
            <a:ext cx="9226679" cy="395039"/>
          </a:xfrm>
          <a:prstGeom prst="rect">
            <a:avLst/>
          </a:prstGeom>
          <a:solidFill>
            <a:schemeClr val="accent5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accent2"/>
                </a:solidFill>
              </a:rPr>
              <a:t>Образовательные программы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377699" y="5545580"/>
            <a:ext cx="9217022" cy="395039"/>
          </a:xfrm>
          <a:prstGeom prst="rect">
            <a:avLst/>
          </a:prstGeom>
          <a:solidFill>
            <a:schemeClr val="accent5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accent2"/>
                </a:solidFill>
              </a:rPr>
              <a:t>Внешние платформы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4" name="Стрелка вниз 13"/>
          <p:cNvSpPr/>
          <p:nvPr/>
        </p:nvSpPr>
        <p:spPr bwMode="auto">
          <a:xfrm rot="21600000" flipH="1">
            <a:off x="9234927" y="1836049"/>
            <a:ext cx="360049" cy="3384470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15" name="Стрелка вниз 14"/>
          <p:cNvSpPr/>
          <p:nvPr/>
        </p:nvSpPr>
        <p:spPr bwMode="auto">
          <a:xfrm rot="32400000" flipH="1">
            <a:off x="377699" y="1836049"/>
            <a:ext cx="360049" cy="3384470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53777" y="1548009"/>
            <a:ext cx="4176580" cy="4054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sz="1400" b="1" dirty="0" smtClean="0">
                <a:solidFill>
                  <a:srgbClr val="00B0F0"/>
                </a:solidFill>
              </a:rPr>
              <a:t>Новые формы очного обучения: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sz="1400" b="1" dirty="0" smtClean="0">
                <a:solidFill>
                  <a:srgbClr val="00B0F0"/>
                </a:solidFill>
              </a:rPr>
              <a:t> 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b="1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Митап</a:t>
            </a: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(</a:t>
            </a:r>
            <a:r>
              <a:rPr lang="en-US" b="1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meetap</a:t>
            </a:r>
            <a:r>
              <a:rPr lang="en-US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)</a:t>
            </a:r>
            <a:r>
              <a:rPr lang="en-US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– </a:t>
            </a: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встреча специалистов в предметной области для обмена опытом в формате «свободного микрофона»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</a:pPr>
            <a:endParaRPr lang="ru-RU" sz="8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Образовательное путешествие (</a:t>
            </a:r>
            <a:r>
              <a:rPr lang="en-US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Leaning journey) </a:t>
            </a:r>
            <a:r>
              <a:rPr lang="en-US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– </a:t>
            </a: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интенсивное погружение для поиска идей будущего с детальной подготовкой сценария и процесса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endParaRPr lang="ru-RU" sz="8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Трансформационная лаборатория </a:t>
            </a: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– пространство для </a:t>
            </a:r>
            <a:r>
              <a:rPr lang="ru-RU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коллаборативного</a:t>
            </a: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изучения технологий и развитие навыков групп людей с различным опытом и специализацией 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endParaRPr lang="ru-RU" sz="8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b="1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Хакатон</a:t>
            </a: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</a:t>
            </a:r>
            <a:r>
              <a:rPr lang="en-US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(</a:t>
            </a:r>
            <a:r>
              <a:rPr lang="en-US" b="1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hakathon</a:t>
            </a:r>
            <a:r>
              <a:rPr lang="en-US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) </a:t>
            </a: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– мероприятие, во время которого специалисты из разных областей работают над созданием продукта/процесса для решения определенной задачи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5130357" y="1548009"/>
            <a:ext cx="38885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sz="1400" b="1" dirty="0" smtClean="0">
                <a:solidFill>
                  <a:srgbClr val="00B0F0"/>
                </a:solidFill>
              </a:rPr>
              <a:t>МООК (массовый открытый </a:t>
            </a:r>
            <a:r>
              <a:rPr lang="ru-RU" sz="1400" b="1" dirty="0" err="1" smtClean="0">
                <a:solidFill>
                  <a:srgbClr val="00B0F0"/>
                </a:solidFill>
              </a:rPr>
              <a:t>онлайн-курс</a:t>
            </a:r>
            <a:r>
              <a:rPr lang="ru-RU" sz="1400" b="1" dirty="0" smtClean="0">
                <a:solidFill>
                  <a:srgbClr val="00B0F0"/>
                </a:solidFill>
              </a:rPr>
              <a:t>) 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sz="1400" dirty="0" smtClean="0">
                <a:solidFill>
                  <a:schemeClr val="accent2"/>
                </a:solidFill>
              </a:rPr>
              <a:t>наиболее известные </a:t>
            </a:r>
            <a:r>
              <a:rPr lang="ru-RU" sz="1400" dirty="0" err="1" smtClean="0">
                <a:solidFill>
                  <a:schemeClr val="accent2"/>
                </a:solidFill>
              </a:rPr>
              <a:t>МООК-платформы</a:t>
            </a:r>
            <a:r>
              <a:rPr lang="ru-RU" sz="1400" dirty="0" smtClean="0">
                <a:solidFill>
                  <a:schemeClr val="accent2"/>
                </a:solidFill>
              </a:rPr>
              <a:t>: </a:t>
            </a:r>
          </a:p>
        </p:txBody>
      </p:sp>
      <p:pic>
        <p:nvPicPr>
          <p:cNvPr id="89090" name="Picture 2" descr="http://omreu.ru/wp-content/uploads/2015/12/Courser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3198" y="2124089"/>
            <a:ext cx="1725699" cy="346362"/>
          </a:xfrm>
          <a:prstGeom prst="rect">
            <a:avLst/>
          </a:prstGeom>
          <a:noFill/>
        </p:spPr>
      </p:pic>
      <p:pic>
        <p:nvPicPr>
          <p:cNvPr id="89094" name="Picture 6" descr="https://im0-tub-ru.yandex.net/i?id=c21003698ea7eaab0b9515b0e2c62fc7&amp;n=13&amp;exp=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4427" y="2124089"/>
            <a:ext cx="741891" cy="352399"/>
          </a:xfrm>
          <a:prstGeom prst="rect">
            <a:avLst/>
          </a:prstGeom>
          <a:noFill/>
        </p:spPr>
      </p:pic>
      <p:pic>
        <p:nvPicPr>
          <p:cNvPr id="89096" name="Picture 8" descr="https://upload.wikimedia.org/wikipedia/commons/3/3b/Udacity_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8397" y="2556149"/>
            <a:ext cx="1353794" cy="710742"/>
          </a:xfrm>
          <a:prstGeom prst="rect">
            <a:avLst/>
          </a:prstGeom>
          <a:noFill/>
        </p:spPr>
      </p:pic>
      <p:pic>
        <p:nvPicPr>
          <p:cNvPr id="89098" name="Picture 10" descr="https://im0-tub-ru.yandex.net/i?id=67f3c55a150aa31d3ca3520481fa301c&amp;n=13&amp;exp=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66737" y="2653790"/>
            <a:ext cx="748075" cy="613101"/>
          </a:xfrm>
          <a:prstGeom prst="rect">
            <a:avLst/>
          </a:prstGeom>
          <a:noFill/>
        </p:spPr>
      </p:pic>
      <p:sp>
        <p:nvSpPr>
          <p:cNvPr id="28" name="Прямоугольник 27"/>
          <p:cNvSpPr/>
          <p:nvPr/>
        </p:nvSpPr>
        <p:spPr>
          <a:xfrm>
            <a:off x="5282757" y="3420269"/>
            <a:ext cx="39521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sz="1400" b="1" dirty="0" smtClean="0">
                <a:solidFill>
                  <a:srgbClr val="00B0F0"/>
                </a:solidFill>
              </a:rPr>
              <a:t>Инновационные модели обучения цифровым навыкам </a:t>
            </a:r>
          </a:p>
        </p:txBody>
      </p:sp>
      <p:pic>
        <p:nvPicPr>
          <p:cNvPr id="89100" name="Picture 12" descr="http://energysmi.ru/uploads/posts/2016-05/1464680107214565869743451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74377" y="4572429"/>
            <a:ext cx="936130" cy="526573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6282517" y="4716449"/>
            <a:ext cx="21882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dirty="0" smtClean="0">
                <a:solidFill>
                  <a:schemeClr val="accent2"/>
                </a:solidFill>
              </a:rPr>
              <a:t>открытые курсы </a:t>
            </a:r>
            <a:r>
              <a:rPr lang="en-US" dirty="0" smtClean="0">
                <a:solidFill>
                  <a:schemeClr val="accent2"/>
                </a:solidFill>
              </a:rPr>
              <a:t>Google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89102" name="AutoShape 14" descr="https://www.rsu.edu.ru/wp-content/uploads/2013/05/999990010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9104" name="Picture 16" descr="https://unikassa.ru/wp-content/uploads/images/11f18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21191" y="5050839"/>
            <a:ext cx="545296" cy="360050"/>
          </a:xfrm>
          <a:prstGeom prst="rect">
            <a:avLst/>
          </a:prstGeom>
          <a:noFill/>
        </p:spPr>
      </p:pic>
      <p:sp>
        <p:nvSpPr>
          <p:cNvPr id="31" name="Прямоугольник 30"/>
          <p:cNvSpPr/>
          <p:nvPr/>
        </p:nvSpPr>
        <p:spPr>
          <a:xfrm>
            <a:off x="6318172" y="5133889"/>
            <a:ext cx="27007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dirty="0" smtClean="0">
                <a:solidFill>
                  <a:schemeClr val="accent2"/>
                </a:solidFill>
              </a:rPr>
              <a:t>образовательная экосистема </a:t>
            </a:r>
            <a:r>
              <a:rPr lang="en-US" dirty="0" smtClean="0">
                <a:solidFill>
                  <a:schemeClr val="accent2"/>
                </a:solidFill>
              </a:rPr>
              <a:t>IBM</a:t>
            </a:r>
            <a:endParaRPr lang="ru-RU" dirty="0" smtClean="0">
              <a:solidFill>
                <a:schemeClr val="accent2"/>
              </a:solidFill>
            </a:endParaRPr>
          </a:p>
        </p:txBody>
      </p:sp>
      <p:pic>
        <p:nvPicPr>
          <p:cNvPr id="89106" name="Picture 18" descr="http://reshav.ru/images/banners/academy-yandex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02367" y="4087509"/>
            <a:ext cx="1073494" cy="441326"/>
          </a:xfrm>
          <a:prstGeom prst="rect">
            <a:avLst/>
          </a:prstGeom>
          <a:noFill/>
        </p:spPr>
      </p:pic>
      <p:sp>
        <p:nvSpPr>
          <p:cNvPr id="32" name="Прямоугольник 31"/>
          <p:cNvSpPr/>
          <p:nvPr/>
        </p:nvSpPr>
        <p:spPr>
          <a:xfrm>
            <a:off x="6282517" y="4068359"/>
            <a:ext cx="2952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dirty="0" smtClean="0">
                <a:solidFill>
                  <a:schemeClr val="accent2"/>
                </a:solidFill>
              </a:rPr>
              <a:t>объединение школ, лекториев, олимпиад и др. образовательных проектов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9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9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9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3" grpId="0" animBg="1"/>
      <p:bldP spid="14" grpId="0" animBg="1"/>
      <p:bldP spid="15" grpId="0" animBg="1"/>
      <p:bldP spid="18" grpId="0" build="allAtOnce"/>
      <p:bldP spid="27" grpId="0"/>
      <p:bldP spid="28" grpId="0"/>
      <p:bldP spid="29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2"/>
          <p:cNvSpPr>
            <a:spLocks noGrp="1"/>
          </p:cNvSpPr>
          <p:nvPr>
            <p:ph type="ctrTitle"/>
          </p:nvPr>
        </p:nvSpPr>
        <p:spPr>
          <a:xfrm>
            <a:off x="413799" y="1895399"/>
            <a:ext cx="5652688" cy="886397"/>
          </a:xfrm>
        </p:spPr>
        <p:txBody>
          <a:bodyPr/>
          <a:lstStyle/>
          <a:p>
            <a:r>
              <a:rPr lang="ru-RU" cap="none" dirty="0" smtClean="0">
                <a:solidFill>
                  <a:srgbClr val="0A2896"/>
                </a:solidFill>
                <a:latin typeface="VTB Group Cond"/>
                <a:ea typeface="VTB Group Cond"/>
                <a:cs typeface="VTB Group Cond"/>
              </a:rPr>
              <a:t>Структура </a:t>
            </a:r>
            <a:r>
              <a:rPr lang="ru-RU" cap="none" dirty="0" smtClean="0">
                <a:solidFill>
                  <a:srgbClr val="0A2896"/>
                </a:solidFill>
                <a:latin typeface="VTB Group Cond"/>
                <a:ea typeface="VTB Group Cond"/>
                <a:cs typeface="VTB Group Cond"/>
              </a:rPr>
              <a:t>учебного курса  </a:t>
            </a:r>
          </a:p>
        </p:txBody>
      </p:sp>
      <p:pic>
        <p:nvPicPr>
          <p:cNvPr id="9" name="Рисунок 8" descr="4.jpg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/>
          <a:srcRect t="3954" b="395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 bwMode="auto">
          <a:xfrm>
            <a:off x="6898375" y="3420269"/>
            <a:ext cx="2840622" cy="3096430"/>
          </a:xfrm>
          <a:prstGeom prst="roundRect">
            <a:avLst/>
          </a:prstGeom>
          <a:solidFill>
            <a:srgbClr val="DAEDEF"/>
          </a:solidFill>
          <a:ln w="28575">
            <a:noFill/>
            <a:prstDash val="sysDot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 bwMode="auto">
          <a:xfrm>
            <a:off x="233677" y="827909"/>
            <a:ext cx="6336880" cy="5183954"/>
          </a:xfrm>
          <a:prstGeom prst="roundRect">
            <a:avLst>
              <a:gd name="adj" fmla="val 7733"/>
            </a:avLst>
          </a:prstGeom>
          <a:solidFill>
            <a:srgbClr val="DAEDEF"/>
          </a:solidFill>
          <a:ln w="28575">
            <a:noFill/>
            <a:prstDash val="sysDot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l="37323" t="22677" r="37323" b="16798"/>
          <a:stretch>
            <a:fillRect/>
          </a:stretch>
        </p:blipFill>
        <p:spPr bwMode="auto">
          <a:xfrm>
            <a:off x="7402445" y="3894948"/>
            <a:ext cx="1872260" cy="2514116"/>
          </a:xfrm>
          <a:prstGeom prst="rect">
            <a:avLst/>
          </a:prstGeom>
          <a:solidFill>
            <a:schemeClr val="accent5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186415" y="3583778"/>
            <a:ext cx="2200754" cy="184666"/>
          </a:xfrm>
          <a:prstGeom prst="rect">
            <a:avLst/>
          </a:prstGeom>
          <a:solidFill>
            <a:srgbClr val="DAEDE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solidFill>
                  <a:srgbClr val="0A2896"/>
                </a:solidFill>
                <a:cs typeface="Arial" charset="0"/>
              </a:rPr>
              <a:t>для учащихся 8-9 классов</a:t>
            </a:r>
            <a:endParaRPr lang="ru-RU" b="1" dirty="0">
              <a:solidFill>
                <a:srgbClr val="0A2896"/>
              </a:solidFill>
              <a:cs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 l="34979" t="16370" r="34563" b="10541"/>
          <a:stretch>
            <a:fillRect/>
          </a:stretch>
        </p:blipFill>
        <p:spPr bwMode="auto">
          <a:xfrm>
            <a:off x="2898047" y="1443815"/>
            <a:ext cx="3295677" cy="4448544"/>
          </a:xfrm>
          <a:prstGeom prst="rect">
            <a:avLst/>
          </a:prstGeom>
          <a:noFill/>
          <a:ln w="9525">
            <a:solidFill>
              <a:srgbClr val="0C30B4"/>
            </a:solidFill>
            <a:miter lim="800000"/>
            <a:headEnd/>
            <a:tailEnd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5710238" cy="3323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Учебное пособие   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05687" y="1845431"/>
            <a:ext cx="2484000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A2896"/>
                </a:solidFill>
                <a:cs typeface="Arial" charset="0"/>
              </a:rPr>
              <a:t>Рекомендуемое</a:t>
            </a:r>
            <a:br>
              <a:rPr lang="ru-RU" sz="1600" b="1" dirty="0" smtClean="0">
                <a:solidFill>
                  <a:srgbClr val="0A2896"/>
                </a:solidFill>
                <a:cs typeface="Arial" charset="0"/>
              </a:rPr>
            </a:br>
            <a:r>
              <a:rPr lang="ru-RU" sz="1600" b="1" dirty="0" smtClean="0">
                <a:solidFill>
                  <a:srgbClr val="0A2896"/>
                </a:solidFill>
                <a:cs typeface="Arial" charset="0"/>
              </a:rPr>
              <a:t>учебное пособие для общеобразовательных организаций</a:t>
            </a:r>
            <a:br>
              <a:rPr lang="ru-RU" sz="1600" b="1" dirty="0" smtClean="0">
                <a:solidFill>
                  <a:srgbClr val="0A2896"/>
                </a:solidFill>
                <a:cs typeface="Arial" charset="0"/>
              </a:rPr>
            </a:br>
            <a:r>
              <a:rPr lang="ru-RU" sz="1600" b="1" dirty="0" smtClean="0">
                <a:solidFill>
                  <a:srgbClr val="0A2896"/>
                </a:solidFill>
                <a:cs typeface="Arial" charset="0"/>
              </a:rPr>
              <a:t>по теме «Финансовая грамотность» </a:t>
            </a:r>
          </a:p>
          <a:p>
            <a:pPr algn="ctr"/>
            <a:endParaRPr lang="ru-RU" sz="1600" b="1" dirty="0" smtClean="0">
              <a:solidFill>
                <a:srgbClr val="0A2896"/>
              </a:solidFill>
              <a:cs typeface="Arial" charset="0"/>
            </a:endParaRPr>
          </a:p>
          <a:p>
            <a:pPr algn="ctr"/>
            <a:r>
              <a:rPr lang="ru-RU" sz="1600" b="1" dirty="0" smtClean="0">
                <a:solidFill>
                  <a:srgbClr val="0A2896"/>
                </a:solidFill>
                <a:cs typeface="Arial" charset="0"/>
              </a:rPr>
              <a:t>***</a:t>
            </a:r>
          </a:p>
          <a:p>
            <a:pPr algn="ctr"/>
            <a:r>
              <a:rPr lang="ru-RU" sz="1600" b="1" dirty="0" smtClean="0">
                <a:solidFill>
                  <a:srgbClr val="0A2896"/>
                </a:solidFill>
                <a:cs typeface="Arial" charset="0"/>
              </a:rPr>
              <a:t>издательство «Просвещение»,</a:t>
            </a:r>
          </a:p>
          <a:p>
            <a:pPr algn="ctr"/>
            <a:r>
              <a:rPr lang="ru-RU" sz="1600" b="1" dirty="0" smtClean="0">
                <a:solidFill>
                  <a:srgbClr val="0A2896"/>
                </a:solidFill>
                <a:cs typeface="Arial" charset="0"/>
              </a:rPr>
              <a:t>серия «Внеурочная деятельность»</a:t>
            </a:r>
          </a:p>
          <a:p>
            <a:pPr algn="ctr"/>
            <a:r>
              <a:rPr lang="ru-RU" sz="1600" b="1" dirty="0" smtClean="0">
                <a:solidFill>
                  <a:srgbClr val="0A2896"/>
                </a:solidFill>
                <a:cs typeface="Arial" charset="0"/>
              </a:rPr>
              <a:t> </a:t>
            </a:r>
          </a:p>
          <a:p>
            <a:pPr algn="ctr"/>
            <a:r>
              <a:rPr lang="ru-RU" sz="1600" b="1" dirty="0" smtClean="0">
                <a:solidFill>
                  <a:srgbClr val="0A2896"/>
                </a:solidFill>
                <a:cs typeface="Arial" charset="0"/>
              </a:rPr>
              <a:t>2019 </a:t>
            </a:r>
            <a:endParaRPr lang="ru-RU" sz="1600" b="1" dirty="0">
              <a:solidFill>
                <a:srgbClr val="0A2896"/>
              </a:solidFill>
              <a:cs typeface="Arial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673877" y="1023030"/>
            <a:ext cx="3024420" cy="246221"/>
          </a:xfrm>
          <a:prstGeom prst="rect">
            <a:avLst/>
          </a:prstGeom>
          <a:solidFill>
            <a:srgbClr val="DAEDEF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A2896"/>
                </a:solidFill>
                <a:cs typeface="Arial" charset="0"/>
              </a:rPr>
              <a:t>для учащихся 10-11 классов</a:t>
            </a:r>
            <a:endParaRPr lang="ru-RU" sz="1600" b="1" dirty="0">
              <a:solidFill>
                <a:srgbClr val="0A2896"/>
              </a:solidFill>
              <a:cs typeface="Arial" charset="0"/>
            </a:endParaRPr>
          </a:p>
        </p:txBody>
      </p:sp>
      <p:pic>
        <p:nvPicPr>
          <p:cNvPr id="41" name="Рисунок 40" descr="как ставить цели.jpg"/>
          <p:cNvPicPr/>
          <p:nvPr/>
        </p:nvPicPr>
        <p:blipFill>
          <a:blip r:embed="rId5" cstate="print"/>
          <a:srcRect l="25753" t="34398" r="60911" b="35308"/>
          <a:stretch>
            <a:fillRect/>
          </a:stretch>
        </p:blipFill>
        <p:spPr>
          <a:xfrm>
            <a:off x="7506687" y="1023030"/>
            <a:ext cx="1512210" cy="1893169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1025787" y="6228659"/>
            <a:ext cx="50829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solidFill>
                  <a:srgbClr val="00B050"/>
                </a:solidFill>
              </a:rPr>
              <a:t>https://shop.prosv.ru/finansovaya-gramotnost-cifrovoj-mir3415</a:t>
            </a:r>
            <a:endParaRPr lang="ru-RU" sz="1400" dirty="0">
              <a:solidFill>
                <a:srgbClr val="00B050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61925" y="611879"/>
            <a:ext cx="760413" cy="0"/>
          </a:xfrm>
          <a:prstGeom prst="line">
            <a:avLst/>
          </a:prstGeom>
          <a:ln w="38100">
            <a:solidFill>
              <a:srgbClr val="00A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0" grpId="0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с двумя скругленными противолежащими углами 13"/>
          <p:cNvSpPr/>
          <p:nvPr/>
        </p:nvSpPr>
        <p:spPr bwMode="auto">
          <a:xfrm>
            <a:off x="5047196" y="3693064"/>
            <a:ext cx="4680000" cy="1332000"/>
          </a:xfrm>
          <a:prstGeom prst="round2DiagRect">
            <a:avLst/>
          </a:prstGeom>
          <a:solidFill>
            <a:schemeClr val="bg1"/>
          </a:solidFill>
          <a:ln w="19050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 bwMode="auto">
          <a:xfrm>
            <a:off x="5047196" y="5142367"/>
            <a:ext cx="4680000" cy="1332000"/>
          </a:xfrm>
          <a:prstGeom prst="round2DiagRect">
            <a:avLst/>
          </a:prstGeom>
          <a:solidFill>
            <a:schemeClr val="bg1"/>
          </a:solidFill>
          <a:ln w="19050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 bwMode="auto">
          <a:xfrm>
            <a:off x="5047196" y="2243760"/>
            <a:ext cx="4680000" cy="1332000"/>
          </a:xfrm>
          <a:prstGeom prst="round2DiagRect">
            <a:avLst/>
          </a:prstGeom>
          <a:solidFill>
            <a:schemeClr val="bg1"/>
          </a:solidFill>
          <a:ln w="19050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 bwMode="auto">
          <a:xfrm>
            <a:off x="5047196" y="794456"/>
            <a:ext cx="4680000" cy="1332000"/>
          </a:xfrm>
          <a:prstGeom prst="round2DiagRect">
            <a:avLst/>
          </a:prstGeom>
          <a:solidFill>
            <a:schemeClr val="bg1"/>
          </a:solidFill>
          <a:ln w="19050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2" cstate="print"/>
          <a:srcRect l="17604" t="49405" r="45021" b="35742"/>
          <a:stretch>
            <a:fillRect/>
          </a:stretch>
        </p:blipFill>
        <p:spPr bwMode="auto">
          <a:xfrm>
            <a:off x="5130997" y="2290411"/>
            <a:ext cx="4488560" cy="1240369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3" cstate="print"/>
          <a:srcRect l="30627" t="38231" r="31572" b="48329"/>
          <a:stretch>
            <a:fillRect/>
          </a:stretch>
        </p:blipFill>
        <p:spPr bwMode="auto">
          <a:xfrm>
            <a:off x="5130357" y="872779"/>
            <a:ext cx="4464000" cy="116058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61925" y="252413"/>
            <a:ext cx="5710238" cy="3323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VTB Group Cond"/>
                <a:ea typeface="+mj-ea"/>
                <a:cs typeface="+mj-cs"/>
              </a:rPr>
              <a:t>Рубрики в учебнике</a:t>
            </a:r>
          </a:p>
        </p:txBody>
      </p: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4" cstate="print"/>
          <a:srcRect l="10782" t="65111" r="51890" b="20609"/>
          <a:stretch>
            <a:fillRect/>
          </a:stretch>
        </p:blipFill>
        <p:spPr bwMode="auto">
          <a:xfrm>
            <a:off x="5130357" y="3716131"/>
            <a:ext cx="4410000" cy="1286631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5" cstate="print"/>
          <a:srcRect l="30829" t="41578" r="31371" b="46662"/>
          <a:stretch>
            <a:fillRect/>
          </a:stretch>
        </p:blipFill>
        <p:spPr bwMode="auto">
          <a:xfrm>
            <a:off x="5130357" y="5172319"/>
            <a:ext cx="4464000" cy="1220351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Номер слайда 2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7808285D-66B6-4286-8C7E-B9F1927FF9B1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l="20906" t="16370" r="45546" b="5501"/>
          <a:stretch>
            <a:fillRect/>
          </a:stretch>
        </p:blipFill>
        <p:spPr bwMode="auto">
          <a:xfrm>
            <a:off x="305687" y="872779"/>
            <a:ext cx="4256271" cy="5575646"/>
          </a:xfrm>
          <a:prstGeom prst="rect">
            <a:avLst/>
          </a:prstGeom>
          <a:noFill/>
          <a:ln w="9525">
            <a:solidFill>
              <a:srgbClr val="3C7AE0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161925" y="611879"/>
            <a:ext cx="760413" cy="0"/>
          </a:xfrm>
          <a:prstGeom prst="line">
            <a:avLst/>
          </a:prstGeom>
          <a:ln w="38100">
            <a:solidFill>
              <a:srgbClr val="00A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12920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 bwMode="auto">
          <a:xfrm>
            <a:off x="4986594" y="642673"/>
            <a:ext cx="4752403" cy="2489686"/>
          </a:xfrm>
          <a:prstGeom prst="roundRect">
            <a:avLst/>
          </a:prstGeom>
          <a:solidFill>
            <a:srgbClr val="D5F0FF"/>
          </a:solidFill>
          <a:ln w="9525">
            <a:noFill/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 bwMode="auto">
          <a:xfrm>
            <a:off x="5131701" y="972039"/>
            <a:ext cx="4463638" cy="1985506"/>
          </a:xfrm>
          <a:prstGeom prst="round2DiagRect">
            <a:avLst/>
          </a:prstGeom>
          <a:solidFill>
            <a:schemeClr val="bg1"/>
          </a:solidFill>
          <a:ln w="15875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5" name="Прямоугольник с двумя скругленными противолежащими углами 24"/>
          <p:cNvSpPr/>
          <p:nvPr/>
        </p:nvSpPr>
        <p:spPr bwMode="auto">
          <a:xfrm>
            <a:off x="5130625" y="5516939"/>
            <a:ext cx="4536000" cy="1044000"/>
          </a:xfrm>
          <a:prstGeom prst="round2DiagRect">
            <a:avLst/>
          </a:prstGeom>
          <a:solidFill>
            <a:schemeClr val="bg1"/>
          </a:solidFill>
          <a:ln w="15875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4" name="Прямоугольник с двумя скругленными противолежащими углами 23"/>
          <p:cNvSpPr/>
          <p:nvPr/>
        </p:nvSpPr>
        <p:spPr bwMode="auto">
          <a:xfrm>
            <a:off x="5130357" y="4320539"/>
            <a:ext cx="4536000" cy="1044000"/>
          </a:xfrm>
          <a:prstGeom prst="round2DiagRect">
            <a:avLst/>
          </a:prstGeom>
          <a:solidFill>
            <a:schemeClr val="bg1"/>
          </a:solidFill>
          <a:ln w="15875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3" name="Прямоугольник с двумя скругленными противолежащими углами 22"/>
          <p:cNvSpPr/>
          <p:nvPr/>
        </p:nvSpPr>
        <p:spPr bwMode="auto">
          <a:xfrm>
            <a:off x="5130357" y="3132359"/>
            <a:ext cx="4536000" cy="1044000"/>
          </a:xfrm>
          <a:prstGeom prst="round2DiagRect">
            <a:avLst/>
          </a:prstGeom>
          <a:solidFill>
            <a:schemeClr val="bg1"/>
          </a:solidFill>
          <a:ln w="15875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2" name="Прямоугольник с двумя скругленными противолежащими углами 21"/>
          <p:cNvSpPr/>
          <p:nvPr/>
        </p:nvSpPr>
        <p:spPr bwMode="auto">
          <a:xfrm>
            <a:off x="377697" y="1908189"/>
            <a:ext cx="4212000" cy="936000"/>
          </a:xfrm>
          <a:prstGeom prst="round2DiagRect">
            <a:avLst/>
          </a:prstGeom>
          <a:solidFill>
            <a:schemeClr val="bg1"/>
          </a:solidFill>
          <a:ln w="15875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1" name="Прямоугольник с двумя скругленными противолежащими углами 20"/>
          <p:cNvSpPr/>
          <p:nvPr/>
        </p:nvSpPr>
        <p:spPr bwMode="auto">
          <a:xfrm>
            <a:off x="377697" y="877875"/>
            <a:ext cx="4212000" cy="936000"/>
          </a:xfrm>
          <a:prstGeom prst="round2DiagRect">
            <a:avLst/>
          </a:prstGeom>
          <a:solidFill>
            <a:schemeClr val="bg1"/>
          </a:solidFill>
          <a:ln w="15875">
            <a:solidFill>
              <a:srgbClr val="69A1FB"/>
            </a:solidFill>
            <a:prstDash val="soli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918217" y="2957545"/>
            <a:ext cx="3204000" cy="3600000"/>
          </a:xfrm>
          <a:prstGeom prst="roundRect">
            <a:avLst/>
          </a:prstGeom>
          <a:solidFill>
            <a:srgbClr val="D5F0FF"/>
          </a:solidFill>
          <a:ln w="9525">
            <a:noFill/>
            <a:miter lim="800000"/>
            <a:headEnd/>
            <a:tailEnd/>
          </a:ln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5710238" cy="3323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Рубрики в учебнике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 l="29154" t="65099" r="26647" b="23981"/>
          <a:stretch>
            <a:fillRect/>
          </a:stretch>
        </p:blipFill>
        <p:spPr bwMode="auto">
          <a:xfrm>
            <a:off x="457022" y="1980072"/>
            <a:ext cx="4096665" cy="696843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print"/>
          <a:srcRect l="29215" t="36551" r="32063" b="53634"/>
          <a:stretch>
            <a:fillRect/>
          </a:stretch>
        </p:blipFill>
        <p:spPr bwMode="auto">
          <a:xfrm>
            <a:off x="457022" y="972039"/>
            <a:ext cx="4097255" cy="792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5" cstate="print"/>
          <a:srcRect l="13144" t="23950" r="55753" b="63450"/>
          <a:stretch>
            <a:fillRect/>
          </a:stretch>
        </p:blipFill>
        <p:spPr bwMode="auto">
          <a:xfrm>
            <a:off x="5202987" y="4356399"/>
            <a:ext cx="4321195" cy="936128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 cstate="print"/>
          <a:srcRect l="36026" t="60058" r="31843" b="17261"/>
          <a:stretch>
            <a:fillRect/>
          </a:stretch>
        </p:blipFill>
        <p:spPr bwMode="auto">
          <a:xfrm>
            <a:off x="5202986" y="1071862"/>
            <a:ext cx="4247608" cy="1772327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/>
          <a:srcRect l="11201" t="76105" r="49860" b="9615"/>
          <a:stretch>
            <a:fillRect/>
          </a:stretch>
        </p:blipFill>
        <p:spPr bwMode="auto">
          <a:xfrm>
            <a:off x="5202367" y="3204369"/>
            <a:ext cx="4321815" cy="93600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8" cstate="print"/>
          <a:srcRect l="21864" t="14698" r="40821" b="3821"/>
          <a:stretch/>
        </p:blipFill>
        <p:spPr bwMode="auto">
          <a:xfrm>
            <a:off x="-5815163" y="2999359"/>
            <a:ext cx="2843403" cy="349248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rgbClr val="69A1FB"/>
            </a:solidFill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9" cstate="print"/>
          <a:srcRect l="27320" t="49420" r="35631" b="37409"/>
          <a:stretch>
            <a:fillRect/>
          </a:stretch>
        </p:blipFill>
        <p:spPr bwMode="auto">
          <a:xfrm>
            <a:off x="5202987" y="5580569"/>
            <a:ext cx="4321195" cy="86412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345239" y="611879"/>
            <a:ext cx="11535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800"/>
              </a:spcAft>
            </a:pPr>
            <a:r>
              <a:rPr lang="ru-RU" sz="1400" b="1" dirty="0" smtClean="0">
                <a:solidFill>
                  <a:schemeClr val="accent1">
                    <a:lumMod val="90000"/>
                  </a:schemeClr>
                </a:solidFill>
              </a:rPr>
              <a:t>  Рисунки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/>
          <a:srcRect l="25558" t="27761" r="45073" b="4661"/>
          <a:stretch>
            <a:fillRect/>
          </a:stretch>
        </p:blipFill>
        <p:spPr bwMode="auto">
          <a:xfrm>
            <a:off x="1206257" y="3060219"/>
            <a:ext cx="2614741" cy="338434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9525">
            <a:solidFill>
              <a:srgbClr val="69A1FB"/>
            </a:solidFill>
            <a:miter lim="800000"/>
            <a:headEnd/>
            <a:tailEnd/>
          </a:ln>
        </p:spPr>
      </p:pic>
      <p:cxnSp>
        <p:nvCxnSpPr>
          <p:cNvPr id="26" name="Прямая соединительная линия 25"/>
          <p:cNvCxnSpPr/>
          <p:nvPr/>
        </p:nvCxnSpPr>
        <p:spPr>
          <a:xfrm>
            <a:off x="161925" y="611879"/>
            <a:ext cx="760413" cy="0"/>
          </a:xfrm>
          <a:prstGeom prst="line">
            <a:avLst/>
          </a:prstGeom>
          <a:ln w="38100">
            <a:solidFill>
              <a:srgbClr val="00AA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5710238" cy="3323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ТЕМЫ ГЛАВ учебного пособия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667" y="1211315"/>
            <a:ext cx="95773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400"/>
              </a:spcBef>
            </a:pPr>
            <a:r>
              <a:rPr lang="ru-RU" sz="2400" dirty="0" smtClean="0">
                <a:solidFill>
                  <a:srgbClr val="00AAFF"/>
                </a:solidFill>
                <a:ea typeface="Calibri" pitchFamily="34" charset="0"/>
                <a:cs typeface="Arial" charset="0"/>
              </a:rPr>
              <a:t>Глава 1.</a:t>
            </a:r>
            <a:r>
              <a:rPr lang="ru-RU" sz="2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Личность в мире будущего</a:t>
            </a:r>
          </a:p>
          <a:p>
            <a:pPr>
              <a:spcBef>
                <a:spcPts val="2400"/>
              </a:spcBef>
            </a:pPr>
            <a:r>
              <a:rPr lang="ru-RU" sz="2400" dirty="0" smtClean="0">
                <a:solidFill>
                  <a:srgbClr val="00AAFF"/>
                </a:solidFill>
                <a:ea typeface="Calibri" pitchFamily="34" charset="0"/>
                <a:cs typeface="Arial" charset="0"/>
              </a:rPr>
              <a:t>Глава 2.</a:t>
            </a:r>
            <a:r>
              <a:rPr lang="ru-RU" sz="2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Деньги в цифровом мире</a:t>
            </a:r>
          </a:p>
          <a:p>
            <a:pPr>
              <a:spcBef>
                <a:spcPts val="2400"/>
              </a:spcBef>
            </a:pPr>
            <a:r>
              <a:rPr lang="ru-RU" sz="2400" dirty="0" smtClean="0">
                <a:solidFill>
                  <a:srgbClr val="00AAFF"/>
                </a:solidFill>
                <a:ea typeface="Calibri" pitchFamily="34" charset="0"/>
                <a:cs typeface="Arial" charset="0"/>
              </a:rPr>
              <a:t>Глава 3.</a:t>
            </a:r>
            <a:r>
              <a:rPr lang="ru-RU" sz="2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Моделирование личных финансов</a:t>
            </a:r>
          </a:p>
          <a:p>
            <a:pPr>
              <a:spcBef>
                <a:spcPts val="2400"/>
              </a:spcBef>
            </a:pPr>
            <a:r>
              <a:rPr lang="ru-RU" sz="2400" dirty="0" smtClean="0">
                <a:solidFill>
                  <a:srgbClr val="00AAFF"/>
                </a:solidFill>
                <a:ea typeface="Calibri" pitchFamily="34" charset="0"/>
                <a:cs typeface="Arial" charset="0"/>
              </a:rPr>
              <a:t>Глава 4.</a:t>
            </a:r>
            <a:r>
              <a:rPr lang="ru-RU" sz="2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Инструменты сбережения и инвестирования</a:t>
            </a:r>
          </a:p>
          <a:p>
            <a:pPr>
              <a:spcBef>
                <a:spcPts val="2400"/>
              </a:spcBef>
            </a:pPr>
            <a:r>
              <a:rPr lang="ru-RU" sz="2400" dirty="0" smtClean="0">
                <a:solidFill>
                  <a:srgbClr val="00AAFF"/>
                </a:solidFill>
                <a:ea typeface="Calibri" pitchFamily="34" charset="0"/>
                <a:cs typeface="Arial" charset="0"/>
              </a:rPr>
              <a:t>Глава 5.</a:t>
            </a:r>
            <a:r>
              <a:rPr lang="ru-RU" sz="2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Инструменты кредитования и заимствования</a:t>
            </a:r>
          </a:p>
          <a:p>
            <a:pPr>
              <a:spcBef>
                <a:spcPts val="2400"/>
              </a:spcBef>
            </a:pPr>
            <a:r>
              <a:rPr lang="ru-RU" sz="2400" dirty="0" smtClean="0">
                <a:solidFill>
                  <a:srgbClr val="00AAFF"/>
                </a:solidFill>
                <a:ea typeface="Calibri" pitchFamily="34" charset="0"/>
                <a:cs typeface="Arial" charset="0"/>
              </a:rPr>
              <a:t>Глава 6.</a:t>
            </a:r>
            <a:r>
              <a:rPr lang="ru-RU" sz="2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Сотрудничество с государством</a:t>
            </a:r>
          </a:p>
          <a:p>
            <a:pPr>
              <a:spcBef>
                <a:spcPts val="2400"/>
              </a:spcBef>
            </a:pPr>
            <a:r>
              <a:rPr lang="ru-RU" sz="2400" dirty="0" smtClean="0">
                <a:solidFill>
                  <a:srgbClr val="00AAFF"/>
                </a:solidFill>
                <a:ea typeface="Calibri" pitchFamily="34" charset="0"/>
                <a:cs typeface="Arial" charset="0"/>
              </a:rPr>
              <a:t>Глава 7.</a:t>
            </a:r>
            <a:r>
              <a:rPr lang="ru-RU" sz="2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Создайте свой </a:t>
            </a:r>
            <a:r>
              <a:rPr lang="ru-RU" sz="2400" dirty="0" err="1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стартап</a:t>
            </a:r>
            <a:endParaRPr lang="ru-RU" sz="1600" dirty="0" smtClean="0">
              <a:solidFill>
                <a:srgbClr val="0A2896"/>
              </a:solidFill>
              <a:ea typeface="Calibri" pitchFamily="34" charset="0"/>
              <a:cs typeface="Arial" charset="0"/>
            </a:endParaRPr>
          </a:p>
        </p:txBody>
      </p:sp>
      <p:pic>
        <p:nvPicPr>
          <p:cNvPr id="17" name="Рисунок 16" descr="praktikum.jpg"/>
          <p:cNvPicPr/>
          <p:nvPr/>
        </p:nvPicPr>
        <p:blipFill>
          <a:blip r:embed="rId3" cstate="print"/>
          <a:srcRect l="53870" r="22908" b="35825"/>
          <a:stretch>
            <a:fillRect/>
          </a:stretch>
        </p:blipFill>
        <p:spPr>
          <a:xfrm>
            <a:off x="7578697" y="1211315"/>
            <a:ext cx="1296180" cy="9780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8712952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 Типы обучения в рамках учебного курса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667" y="827910"/>
            <a:ext cx="93333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Сочетание трех типов обучения: формального, неформального, социального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194227" y="2052079"/>
            <a:ext cx="144020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 bwMode="auto">
          <a:xfrm>
            <a:off x="377697" y="1619823"/>
            <a:ext cx="3528490" cy="86400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accent2"/>
                </a:solidFill>
              </a:rPr>
              <a:t>Формальное обучение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5850457" y="1331979"/>
            <a:ext cx="3837600" cy="1533705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accent2"/>
                </a:solidFill>
              </a:rPr>
              <a:t>Проведение занятий в классе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AAFF"/>
                </a:solidFill>
              </a:rPr>
              <a:t>+</a:t>
            </a:r>
            <a:r>
              <a:rPr lang="ru-RU" sz="1400" b="1" dirty="0" smtClean="0">
                <a:solidFill>
                  <a:schemeClr val="accent2"/>
                </a:solidFill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err="1" smtClean="0">
                <a:solidFill>
                  <a:schemeClr val="accent2"/>
                </a:solidFill>
              </a:rPr>
              <a:t>Дебат-клуб</a:t>
            </a:r>
            <a:endParaRPr lang="ru-RU" sz="1400" b="1" dirty="0" smtClean="0">
              <a:solidFill>
                <a:schemeClr val="accent2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AAFF"/>
                </a:solidFill>
              </a:rPr>
              <a:t>+</a:t>
            </a:r>
            <a:r>
              <a:rPr lang="ru-RU" sz="1400" b="1" dirty="0" smtClean="0">
                <a:solidFill>
                  <a:schemeClr val="accent2"/>
                </a:solidFill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accent2"/>
                </a:solidFill>
              </a:rPr>
              <a:t>Выступления 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4194227" y="3658186"/>
            <a:ext cx="144020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 bwMode="auto">
          <a:xfrm>
            <a:off x="377697" y="3225930"/>
            <a:ext cx="3528490" cy="86400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accent2"/>
                </a:solidFill>
              </a:rPr>
              <a:t>Неформальное обучение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4194227" y="5076695"/>
            <a:ext cx="144020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 bwMode="auto">
          <a:xfrm>
            <a:off x="377697" y="4644439"/>
            <a:ext cx="3528490" cy="86400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accent2"/>
                </a:solidFill>
              </a:rPr>
              <a:t>Социальное обучение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5850457" y="4500419"/>
            <a:ext cx="3837600" cy="115216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0"/>
              </a:spcBef>
            </a:pPr>
            <a:r>
              <a:rPr lang="ru-RU" sz="1400" b="1" dirty="0" smtClean="0">
                <a:solidFill>
                  <a:schemeClr val="accent2"/>
                </a:solidFill>
              </a:rPr>
              <a:t>Изучение доп.информации в Интернете</a:t>
            </a:r>
          </a:p>
          <a:p>
            <a:pPr algn="ctr">
              <a:spcBef>
                <a:spcPts val="0"/>
              </a:spcBef>
            </a:pPr>
            <a:r>
              <a:rPr lang="ru-RU" sz="1400" b="1" dirty="0" smtClean="0">
                <a:solidFill>
                  <a:srgbClr val="00AAFF"/>
                </a:solidFill>
              </a:rPr>
              <a:t>+ </a:t>
            </a:r>
          </a:p>
          <a:p>
            <a:pPr algn="ctr">
              <a:spcBef>
                <a:spcPts val="0"/>
              </a:spcBef>
            </a:pPr>
            <a:r>
              <a:rPr lang="en-US" sz="1400" b="1" dirty="0" smtClean="0">
                <a:solidFill>
                  <a:schemeClr val="accent2"/>
                </a:solidFill>
              </a:rPr>
              <a:t>YouTube</a:t>
            </a:r>
            <a:r>
              <a:rPr lang="ru-RU" sz="1400" b="1" dirty="0" smtClean="0">
                <a:solidFill>
                  <a:schemeClr val="accent2"/>
                </a:solidFill>
              </a:rPr>
              <a:t>/</a:t>
            </a:r>
            <a:r>
              <a:rPr lang="en-US" sz="1400" b="1" dirty="0" smtClean="0">
                <a:solidFill>
                  <a:schemeClr val="accent2"/>
                </a:solidFill>
              </a:rPr>
              <a:t> </a:t>
            </a:r>
            <a:r>
              <a:rPr lang="ru-RU" sz="1400" b="1" dirty="0" smtClean="0">
                <a:solidFill>
                  <a:schemeClr val="accent2"/>
                </a:solidFill>
              </a:rPr>
              <a:t>Толкачева С.В.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pic>
        <p:nvPicPr>
          <p:cNvPr id="32" name="Рисунок 31" descr="какой вклад выбрать.jpg"/>
          <p:cNvPicPr/>
          <p:nvPr/>
        </p:nvPicPr>
        <p:blipFill>
          <a:blip r:embed="rId3" cstate="print"/>
          <a:srcRect l="31815" t="3923" r="29845"/>
          <a:stretch>
            <a:fillRect/>
          </a:stretch>
        </p:blipFill>
        <p:spPr>
          <a:xfrm>
            <a:off x="4266237" y="5508559"/>
            <a:ext cx="1296180" cy="125964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 bwMode="auto">
          <a:xfrm>
            <a:off x="5850457" y="3110538"/>
            <a:ext cx="3838858" cy="1173851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accent2"/>
                </a:solidFill>
              </a:rPr>
              <a:t>Чтение доп.литературы                                     </a:t>
            </a:r>
            <a:r>
              <a:rPr lang="ru-RU" sz="1400" b="1" dirty="0" smtClean="0">
                <a:solidFill>
                  <a:srgbClr val="00AAFF"/>
                </a:solidFill>
              </a:rPr>
              <a:t>+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accent2"/>
                </a:solidFill>
              </a:rPr>
              <a:t>Практикум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8" name="12-конечная звезда 17"/>
          <p:cNvSpPr/>
          <p:nvPr/>
        </p:nvSpPr>
        <p:spPr bwMode="auto">
          <a:xfrm>
            <a:off x="4554277" y="1692029"/>
            <a:ext cx="720100" cy="698605"/>
          </a:xfrm>
          <a:prstGeom prst="star12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AAFF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19" name="12-конечная звезда 18"/>
          <p:cNvSpPr/>
          <p:nvPr/>
        </p:nvSpPr>
        <p:spPr bwMode="auto">
          <a:xfrm>
            <a:off x="4554277" y="3276249"/>
            <a:ext cx="720100" cy="698605"/>
          </a:xfrm>
          <a:prstGeom prst="star12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00AAFF"/>
                </a:solidFill>
              </a:rPr>
              <a:t>2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0" name="12-конечная звезда 19"/>
          <p:cNvSpPr/>
          <p:nvPr/>
        </p:nvSpPr>
        <p:spPr bwMode="auto">
          <a:xfrm>
            <a:off x="4554277" y="4737944"/>
            <a:ext cx="720100" cy="698605"/>
          </a:xfrm>
          <a:prstGeom prst="star12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AAFF"/>
                </a:solidFill>
                <a:effectLst/>
                <a:latin typeface="Arial" charset="0"/>
              </a:rPr>
              <a:t>3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6" grpId="0" animBg="1"/>
      <p:bldP spid="29" grpId="0" animBg="1"/>
      <p:bldP spid="31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44" descr="привлечение инвестиций в стартап.jpg"/>
          <p:cNvPicPr/>
          <p:nvPr/>
        </p:nvPicPr>
        <p:blipFill>
          <a:blip r:embed="rId3" cstate="print"/>
          <a:srcRect l="45148" t="20183" r="48787" b="66511"/>
          <a:stretch>
            <a:fillRect/>
          </a:stretch>
        </p:blipFill>
        <p:spPr>
          <a:xfrm>
            <a:off x="377697" y="3780319"/>
            <a:ext cx="531609" cy="363511"/>
          </a:xfrm>
          <a:prstGeom prst="rect">
            <a:avLst/>
          </a:prstGeom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145012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 КАК использовать пособие в учебной программе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1653" y="952779"/>
            <a:ext cx="93333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Методические рекомендации для образовательных организаций</a:t>
            </a: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*: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в текущем учебном году актуальным направлением работы является формирование основ финансовой грамотности учащихся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05687" y="6228659"/>
            <a:ext cx="95053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  <a:buFont typeface="Arial" charset="0"/>
              <a:buChar char="•"/>
            </a:pPr>
            <a:r>
              <a:rPr lang="ru-RU" sz="900" dirty="0" smtClean="0">
                <a:solidFill>
                  <a:srgbClr val="0A2896"/>
                </a:solidFill>
              </a:rPr>
              <a:t>Рабочая программа по учебному предмету "Обществознание" (уровень основного общего образования, в соответствии с Федеральным государственным образовательным стандартом общего образования (основное общее образование)  - ФГОС ООО)</a:t>
            </a:r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6426537" y="1849499"/>
            <a:ext cx="316844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Три варианта распределения часов на изучение предмета:</a:t>
            </a:r>
          </a:p>
          <a:p>
            <a:pPr>
              <a:spcBef>
                <a:spcPts val="600"/>
              </a:spcBef>
              <a:buClr>
                <a:srgbClr val="0099FF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полугодовой курс – 17 часов</a:t>
            </a:r>
          </a:p>
          <a:p>
            <a:pPr>
              <a:spcBef>
                <a:spcPts val="600"/>
              </a:spcBef>
              <a:buClr>
                <a:srgbClr val="0099FF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годовой курс – 34 часа </a:t>
            </a:r>
          </a:p>
          <a:p>
            <a:pPr>
              <a:spcBef>
                <a:spcPts val="600"/>
              </a:spcBef>
              <a:buClr>
                <a:srgbClr val="0099FF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двухгодичный курс – 68 часов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49707" y="1808853"/>
            <a:ext cx="520819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Варианты преподавания программы:</a:t>
            </a:r>
          </a:p>
          <a:p>
            <a:pPr>
              <a:spcBef>
                <a:spcPts val="600"/>
              </a:spcBef>
              <a:buClr>
                <a:srgbClr val="0099FF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В рамках основного курса по обществознанию                       (Л.Н. Боголюбов)</a:t>
            </a:r>
          </a:p>
          <a:p>
            <a:pPr>
              <a:spcBef>
                <a:spcPts val="600"/>
              </a:spcBef>
              <a:buClr>
                <a:srgbClr val="0099FF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В качестве </a:t>
            </a:r>
            <a:r>
              <a:rPr lang="ru-RU" sz="1400" dirty="0" err="1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электива</a:t>
            </a: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по финансовой грамотности</a:t>
            </a:r>
          </a:p>
          <a:p>
            <a:pPr>
              <a:spcBef>
                <a:spcPts val="600"/>
              </a:spcBef>
              <a:buClr>
                <a:srgbClr val="0099FF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В качестве факультативных курсов или курсов внеурочной деятельности по основам финансовой грамотности</a:t>
            </a:r>
          </a:p>
        </p:txBody>
      </p:sp>
      <p:sp>
        <p:nvSpPr>
          <p:cNvPr id="37" name="Скругленный прямоугольник 36"/>
          <p:cNvSpPr>
            <a:spLocks noChangeArrowheads="1"/>
          </p:cNvSpPr>
          <p:nvPr/>
        </p:nvSpPr>
        <p:spPr bwMode="auto">
          <a:xfrm>
            <a:off x="6331053" y="1778193"/>
            <a:ext cx="3263924" cy="1714086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400" dirty="0" smtClean="0">
                <a:solidFill>
                  <a:srgbClr val="0A2896"/>
                </a:solidFill>
              </a:rPr>
              <a:t>      </a:t>
            </a:r>
            <a:endParaRPr lang="ru-RU" sz="1400" dirty="0">
              <a:solidFill>
                <a:srgbClr val="0A2896"/>
              </a:solidFill>
            </a:endParaRPr>
          </a:p>
        </p:txBody>
      </p:sp>
      <p:sp>
        <p:nvSpPr>
          <p:cNvPr id="38" name="Скругленный прямоугольник 37"/>
          <p:cNvSpPr>
            <a:spLocks noChangeArrowheads="1"/>
          </p:cNvSpPr>
          <p:nvPr/>
        </p:nvSpPr>
        <p:spPr bwMode="auto">
          <a:xfrm>
            <a:off x="377697" y="1777488"/>
            <a:ext cx="5256730" cy="1714791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1400" dirty="0" smtClean="0">
                <a:solidFill>
                  <a:srgbClr val="0A2896"/>
                </a:solidFill>
              </a:rPr>
              <a:t>    </a:t>
            </a:r>
            <a:endParaRPr lang="ru-RU" sz="1400" dirty="0">
              <a:solidFill>
                <a:srgbClr val="0A2896"/>
              </a:solidFill>
            </a:endParaRPr>
          </a:p>
        </p:txBody>
      </p:sp>
      <p:sp>
        <p:nvSpPr>
          <p:cNvPr id="39" name="Стрелка вниз 38"/>
          <p:cNvSpPr/>
          <p:nvPr/>
        </p:nvSpPr>
        <p:spPr bwMode="auto">
          <a:xfrm rot="16200000" flipH="1">
            <a:off x="5736214" y="2333661"/>
            <a:ext cx="540000" cy="408586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77697" y="3852329"/>
            <a:ext cx="784909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sz="1400" b="1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       Подготовка к ЕГЭ:</a:t>
            </a:r>
          </a:p>
          <a:p>
            <a:pPr>
              <a:spcBef>
                <a:spcPts val="1200"/>
              </a:spcBef>
              <a:buClr>
                <a:srgbClr val="0099FF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В рамках курса «Обществознание» в раздел «Экономика» планируется включить вопросы по основам финансовой грамотности</a:t>
            </a:r>
          </a:p>
          <a:p>
            <a:pPr>
              <a:spcBef>
                <a:spcPts val="1200"/>
              </a:spcBef>
              <a:buClr>
                <a:srgbClr val="0099FF"/>
              </a:buClr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Развитие навыков построения аргументации, структуры доказывания, постановки тезиса (задания раздела «</a:t>
            </a:r>
            <a:r>
              <a:rPr lang="ru-RU" sz="1400" dirty="0" err="1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Дебат-клуб</a:t>
            </a: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»)  являются базой для выполнения заданий ЕГЭ:</a:t>
            </a:r>
          </a:p>
          <a:p>
            <a:pPr marL="354013" lvl="1" indent="-171450">
              <a:spcBef>
                <a:spcPts val="600"/>
              </a:spcBef>
              <a:buClr>
                <a:srgbClr val="0099FF"/>
              </a:buClr>
              <a:buFontTx/>
              <a:buChar char="-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задание 28 – план</a:t>
            </a:r>
          </a:p>
          <a:p>
            <a:pPr marL="354013" lvl="1" indent="-171450">
              <a:spcBef>
                <a:spcPts val="600"/>
              </a:spcBef>
              <a:buClr>
                <a:srgbClr val="0099FF"/>
              </a:buClr>
              <a:buFontTx/>
              <a:buChar char="-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задание 29 – мини-сочинение/эссе</a:t>
            </a:r>
          </a:p>
        </p:txBody>
      </p:sp>
      <p:pic>
        <p:nvPicPr>
          <p:cNvPr id="46" name="Рисунок 45" descr="банк или МФО.jpg"/>
          <p:cNvPicPr/>
          <p:nvPr/>
        </p:nvPicPr>
        <p:blipFill>
          <a:blip r:embed="rId4" cstate="print"/>
          <a:srcRect l="41514" t="9408" r="42726" b="47621"/>
          <a:stretch>
            <a:fillRect/>
          </a:stretch>
        </p:blipFill>
        <p:spPr>
          <a:xfrm>
            <a:off x="8226787" y="3780319"/>
            <a:ext cx="1584220" cy="204612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22" grpId="0"/>
      <p:bldP spid="36" grpId="0"/>
      <p:bldP spid="37" grpId="0" animBg="1"/>
      <p:bldP spid="38" grpId="0" animBg="1"/>
      <p:bldP spid="39" grpId="0" animBg="1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 descr="4.jpg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/>
          <a:srcRect t="3954" b="3954"/>
          <a:stretch>
            <a:fillRect/>
          </a:stretch>
        </p:blipFill>
        <p:spPr/>
      </p:pic>
      <p:sp>
        <p:nvSpPr>
          <p:cNvPr id="6" name="Заголовок 2"/>
          <p:cNvSpPr txBox="1">
            <a:spLocks/>
          </p:cNvSpPr>
          <p:nvPr/>
        </p:nvSpPr>
        <p:spPr>
          <a:xfrm>
            <a:off x="413799" y="1895399"/>
            <a:ext cx="5652688" cy="44319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smtClean="0">
                <a:ln>
                  <a:noFill/>
                </a:ln>
                <a:solidFill>
                  <a:srgbClr val="0A2896"/>
                </a:solidFill>
                <a:effectLst/>
                <a:uLnTx/>
                <a:uFillTx/>
                <a:latin typeface="VTB Group Cond"/>
                <a:ea typeface="VTB Group Cond"/>
                <a:cs typeface="VTB Group Cond"/>
              </a:rPr>
              <a:t>ПРИЛОЖЕНИЕ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A2896"/>
              </a:solidFill>
              <a:effectLst/>
              <a:uLnTx/>
              <a:uFillTx/>
              <a:latin typeface="VTB Group Cond"/>
              <a:ea typeface="VTB Group Cond"/>
              <a:cs typeface="VTB Group Cond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 bwMode="auto">
          <a:xfrm>
            <a:off x="414000" y="2893922"/>
            <a:ext cx="6044874" cy="369332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VTB Group Cond"/>
                <a:ea typeface="VTB Group Cond"/>
                <a:cs typeface="VTB Group Cond"/>
              </a:rPr>
              <a:t>ДЕБАТ-КЛУБ </a:t>
            </a:r>
          </a:p>
        </p:txBody>
      </p:sp>
      <p:sp>
        <p:nvSpPr>
          <p:cNvPr id="10" name="Заголовок 2"/>
          <p:cNvSpPr txBox="1">
            <a:spLocks/>
          </p:cNvSpPr>
          <p:nvPr/>
        </p:nvSpPr>
        <p:spPr bwMode="auto">
          <a:xfrm>
            <a:off x="413799" y="3614022"/>
            <a:ext cx="5364648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400" b="1" dirty="0" smtClean="0">
                <a:solidFill>
                  <a:srgbClr val="0099FF"/>
                </a:solidFill>
                <a:latin typeface="VTB Group Cond"/>
                <a:ea typeface="VTB Group Cond"/>
                <a:cs typeface="VTB Group Cond"/>
              </a:rPr>
              <a:t>ВЫСТУПЛЕНИЕ</a:t>
            </a:r>
            <a:endParaRPr kumimoji="0" lang="ru-RU" alt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VTB Group Cond"/>
              <a:ea typeface="VTB Group Cond"/>
              <a:cs typeface="VTB Group Cond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 bwMode="auto">
          <a:xfrm>
            <a:off x="413799" y="4275107"/>
            <a:ext cx="5364648" cy="36933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400" b="1" noProof="0" dirty="0" smtClean="0">
                <a:solidFill>
                  <a:srgbClr val="0099FF"/>
                </a:solidFill>
                <a:latin typeface="VTB Group Cond"/>
                <a:ea typeface="VTB Group Cond"/>
                <a:cs typeface="VTB Group Cond"/>
              </a:rPr>
              <a:t>ПРАКТИКУМ</a:t>
            </a:r>
            <a:endParaRPr kumimoji="0" lang="ru-RU" alt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VTB Group Cond"/>
              <a:ea typeface="VTB Group Cond"/>
              <a:cs typeface="VTB Group Co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23872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err="1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Дебат-клуб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90157" y="1595533"/>
            <a:ext cx="214265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Предмет для доказывания</a:t>
            </a:r>
          </a:p>
        </p:txBody>
      </p:sp>
      <p:sp>
        <p:nvSpPr>
          <p:cNvPr id="17" name="Овал 16"/>
          <p:cNvSpPr/>
          <p:nvPr/>
        </p:nvSpPr>
        <p:spPr bwMode="auto">
          <a:xfrm>
            <a:off x="6570557" y="1492611"/>
            <a:ext cx="2016280" cy="43293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rgbClr val="0A2896"/>
                </a:solidFill>
              </a:rPr>
              <a:t>КОНТРТЕЗИС</a:t>
            </a:r>
          </a:p>
        </p:txBody>
      </p:sp>
      <p:sp>
        <p:nvSpPr>
          <p:cNvPr id="19" name="Овал 18"/>
          <p:cNvSpPr/>
          <p:nvPr/>
        </p:nvSpPr>
        <p:spPr bwMode="auto">
          <a:xfrm>
            <a:off x="881767" y="1540859"/>
            <a:ext cx="2016280" cy="43293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rgbClr val="0A2896"/>
                </a:solidFill>
              </a:rPr>
              <a:t>ТЕЗИС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05687" y="6429887"/>
            <a:ext cx="950532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	С использованием материалов книги Никиты </a:t>
            </a:r>
            <a:r>
              <a:rPr lang="ru-RU" sz="900" dirty="0" err="1" smtClean="0">
                <a:solidFill>
                  <a:srgbClr val="0A2896"/>
                </a:solidFill>
              </a:rPr>
              <a:t>Непряхина</a:t>
            </a:r>
            <a:r>
              <a:rPr lang="ru-RU" sz="900" dirty="0" smtClean="0">
                <a:solidFill>
                  <a:srgbClr val="0A2896"/>
                </a:solidFill>
              </a:rPr>
              <a:t> «Аргументируй это!», 2017 </a:t>
            </a:r>
            <a:endParaRPr lang="ru-RU" sz="900" dirty="0">
              <a:solidFill>
                <a:srgbClr val="0A2896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618147" y="1523523"/>
            <a:ext cx="144020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4266237" y="1883572"/>
            <a:ext cx="1800250" cy="1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 descr="сколько стоит кредит.jpg"/>
          <p:cNvPicPr/>
          <p:nvPr/>
        </p:nvPicPr>
        <p:blipFill>
          <a:blip r:embed="rId3" cstate="print"/>
          <a:srcRect l="11205" t="4416" r="69398" b="2403"/>
          <a:stretch>
            <a:fillRect/>
          </a:stretch>
        </p:blipFill>
        <p:spPr>
          <a:xfrm>
            <a:off x="5778447" y="1212445"/>
            <a:ext cx="504070" cy="1415714"/>
          </a:xfrm>
          <a:prstGeom prst="rect">
            <a:avLst/>
          </a:prstGeom>
        </p:spPr>
      </p:pic>
      <p:pic>
        <p:nvPicPr>
          <p:cNvPr id="20" name="Рисунок 19" descr="как выбрать брокера.jpg"/>
          <p:cNvPicPr/>
          <p:nvPr/>
        </p:nvPicPr>
        <p:blipFill>
          <a:blip r:embed="rId4" cstate="print"/>
          <a:srcRect l="3931" t="25090" r="70610" b="1608"/>
          <a:stretch>
            <a:fillRect/>
          </a:stretch>
        </p:blipFill>
        <p:spPr>
          <a:xfrm>
            <a:off x="2898047" y="1284455"/>
            <a:ext cx="701821" cy="1343704"/>
          </a:xfrm>
          <a:prstGeom prst="rect">
            <a:avLst/>
          </a:prstGeom>
        </p:spPr>
      </p:pic>
      <p:graphicFrame>
        <p:nvGraphicFramePr>
          <p:cNvPr id="25" name="Схема 24"/>
          <p:cNvGraphicFramePr/>
          <p:nvPr/>
        </p:nvGraphicFramePr>
        <p:xfrm>
          <a:off x="1097797" y="3107744"/>
          <a:ext cx="7705070" cy="1896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8" name="Прямоугольник 27"/>
          <p:cNvSpPr/>
          <p:nvPr/>
        </p:nvSpPr>
        <p:spPr bwMode="auto">
          <a:xfrm>
            <a:off x="139962" y="847517"/>
            <a:ext cx="6286576" cy="31668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Как научится </a:t>
            </a:r>
            <a:r>
              <a:rPr lang="ru-RU" sz="1600" b="1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аргументированно</a:t>
            </a:r>
            <a:r>
              <a:rPr lang="ru-RU" sz="16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отстаивать свою позицию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970057" y="2628159"/>
            <a:ext cx="395970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sz="1800" b="1" dirty="0" smtClean="0">
                <a:solidFill>
                  <a:srgbClr val="00B0F0"/>
                </a:solidFill>
              </a:rPr>
              <a:t>Грамотная структура аргумента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73096" y="5292529"/>
            <a:ext cx="8965901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AAFF"/>
              </a:buClr>
              <a:buFont typeface="Arial" pitchFamily="34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</a:t>
            </a: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ПОДДЕРЖКА отвечает за то, чтобы аргумент стал понятен всей аудитории на 100 % и искусственно задает положительную интерпретацию (раскрываем аргумент за аудиторию в нужном нам ключе)</a:t>
            </a:r>
          </a:p>
          <a:p>
            <a:pPr>
              <a:spcBef>
                <a:spcPts val="6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 ПРИМЕР – важный элемент в структуре аргумента, относится к эмпирической аргументации, так как опирается на наш жизненный опыт</a:t>
            </a:r>
          </a:p>
        </p:txBody>
      </p:sp>
      <p:pic>
        <p:nvPicPr>
          <p:cNvPr id="15" name="Рисунок 14" descr="привлечение инвестиций в стартап.jpg"/>
          <p:cNvPicPr/>
          <p:nvPr/>
        </p:nvPicPr>
        <p:blipFill>
          <a:blip r:embed="rId10" cstate="print"/>
          <a:srcRect l="45148" t="20183" r="48787" b="66511"/>
          <a:stretch>
            <a:fillRect/>
          </a:stretch>
        </p:blipFill>
        <p:spPr>
          <a:xfrm>
            <a:off x="269026" y="5292529"/>
            <a:ext cx="560118" cy="46213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108399" y="6429887"/>
            <a:ext cx="232627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u="sng" dirty="0" smtClean="0">
                <a:hlinkClick r:id="rId11"/>
              </a:rPr>
              <a:t>https://www.youtube.com/user/nepryakhin</a:t>
            </a:r>
            <a:endParaRPr lang="ru-RU" sz="900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animBg="1"/>
      <p:bldP spid="19" grpId="0" animBg="1"/>
      <p:bldP spid="22" grpId="0"/>
      <p:bldGraphic spid="25" grpId="0">
        <p:bldAsOne/>
      </p:bldGraphic>
      <p:bldP spid="28" grpId="0" animBg="1"/>
      <p:bldP spid="29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9657" y="4932479"/>
            <a:ext cx="762674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A2896"/>
                </a:solidFill>
              </a:rPr>
              <a:t>ПРОФЕССИОНАЛЬНАЯ ДЕЯТЕЛЬНОСТЬ: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2016- наст. время АО БМ-Банк, Член Правления, Заместитель Президента-Председателя Правления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2011 – 2016  ОАО Банк Москвы, Вице-президент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2008 – 2011 ОАО Банк ВТБ, занимала должности от Директора Управления до Вице-президента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53777" y="6095680"/>
            <a:ext cx="30244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A2896"/>
                </a:solidFill>
                <a:hlinkClick r:id="rId2"/>
              </a:rPr>
              <a:t>www</a:t>
            </a:r>
            <a:r>
              <a:rPr lang="ru-RU" dirty="0" smtClean="0">
                <a:solidFill>
                  <a:srgbClr val="0A2896"/>
                </a:solidFill>
                <a:hlinkClick r:id="rId2"/>
              </a:rPr>
              <a:t>.</a:t>
            </a:r>
            <a:r>
              <a:rPr lang="en-US" dirty="0" smtClean="0">
                <a:solidFill>
                  <a:srgbClr val="0A2896"/>
                </a:solidFill>
                <a:hlinkClick r:id="rId2"/>
              </a:rPr>
              <a:t>youtube.com</a:t>
            </a:r>
            <a:r>
              <a:rPr lang="ru-RU" dirty="0" smtClean="0">
                <a:solidFill>
                  <a:srgbClr val="0A2896"/>
                </a:solidFill>
                <a:hlinkClick r:id="rId2"/>
              </a:rPr>
              <a:t>/</a:t>
            </a:r>
            <a:r>
              <a:rPr lang="en-US" dirty="0" smtClean="0">
                <a:solidFill>
                  <a:srgbClr val="0A2896"/>
                </a:solidFill>
                <a:hlinkClick r:id="rId2"/>
              </a:rPr>
              <a:t>c</a:t>
            </a:r>
            <a:r>
              <a:rPr lang="ru-RU" dirty="0" smtClean="0">
                <a:solidFill>
                  <a:srgbClr val="0A2896"/>
                </a:solidFill>
                <a:hlinkClick r:id="rId2"/>
              </a:rPr>
              <a:t>/</a:t>
            </a:r>
            <a:r>
              <a:rPr lang="en-US" dirty="0" err="1" smtClean="0">
                <a:solidFill>
                  <a:srgbClr val="0A2896"/>
                </a:solidFill>
                <a:hlinkClick r:id="rId2"/>
              </a:rPr>
              <a:t>SvetlanaTolkacheva</a:t>
            </a:r>
            <a:r>
              <a:rPr lang="en-US" dirty="0" smtClean="0">
                <a:solidFill>
                  <a:srgbClr val="0A2896"/>
                </a:solidFill>
              </a:rPr>
              <a:t>  </a:t>
            </a:r>
            <a:endParaRPr lang="ru-RU" dirty="0" smtClean="0">
              <a:solidFill>
                <a:srgbClr val="0A2896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26287" y="6084639"/>
            <a:ext cx="25923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A2896"/>
                </a:solidFill>
                <a:hlinkClick r:id="rId2"/>
              </a:rPr>
              <a:t>www</a:t>
            </a:r>
            <a:r>
              <a:rPr lang="ru-RU" dirty="0" smtClean="0">
                <a:solidFill>
                  <a:srgbClr val="0A2896"/>
                </a:solidFill>
                <a:hlinkClick r:id="rId2"/>
              </a:rPr>
              <a:t>.</a:t>
            </a:r>
            <a:r>
              <a:rPr lang="en-US" dirty="0" smtClean="0">
                <a:solidFill>
                  <a:srgbClr val="0A2896"/>
                </a:solidFill>
                <a:hlinkClick r:id="rId2"/>
              </a:rPr>
              <a:t>instagram.com</a:t>
            </a:r>
            <a:r>
              <a:rPr lang="ru-RU" dirty="0" smtClean="0">
                <a:solidFill>
                  <a:srgbClr val="0A2896"/>
                </a:solidFill>
                <a:hlinkClick r:id="rId2"/>
              </a:rPr>
              <a:t>/</a:t>
            </a:r>
            <a:r>
              <a:rPr lang="en-US" dirty="0" err="1" smtClean="0">
                <a:solidFill>
                  <a:srgbClr val="0A2896"/>
                </a:solidFill>
                <a:hlinkClick r:id="rId2"/>
              </a:rPr>
              <a:t>Tolkacheva_sv</a:t>
            </a:r>
            <a:r>
              <a:rPr lang="en-US" dirty="0" smtClean="0">
                <a:solidFill>
                  <a:srgbClr val="0A2896"/>
                </a:solidFill>
              </a:rPr>
              <a:t>  </a:t>
            </a:r>
            <a:endParaRPr lang="ru-RU" dirty="0" smtClean="0">
              <a:solidFill>
                <a:srgbClr val="0A2896"/>
              </a:solidFill>
            </a:endParaRPr>
          </a:p>
        </p:txBody>
      </p:sp>
      <p:pic>
        <p:nvPicPr>
          <p:cNvPr id="1026" name="Picture 2" descr="C:\Users\Petrova_SY\AppData\Local\Microsoft\Windows\Temporary Internet Files\Content.Outlook\819LS7L2\1 IMG_5575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6405" y="858768"/>
            <a:ext cx="2088259" cy="3281601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94311" y="1980069"/>
            <a:ext cx="726835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A2896"/>
                </a:solidFill>
              </a:rPr>
              <a:t>ОБЩЕСТВЕННАЯ ДЕЯТЕЛЬНОСТЬ: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С 2015 года - Мастер-классы по направлению социализации и адаптации детей из </a:t>
            </a:r>
            <a:r>
              <a:rPr lang="ru-RU" dirty="0" err="1" smtClean="0">
                <a:solidFill>
                  <a:srgbClr val="0A2896"/>
                </a:solidFill>
              </a:rPr>
              <a:t>интернатных</a:t>
            </a:r>
            <a:r>
              <a:rPr lang="ru-RU" dirty="0" smtClean="0">
                <a:solidFill>
                  <a:srgbClr val="0A2896"/>
                </a:solidFill>
              </a:rPr>
              <a:t> учреждений по теме «Финансовая грамотность» - автор и ведущая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Благотворительный фонд по ЦФО (поддержка детей и семей в трудных жизненных ситуациях) -руководитель Президиума и Попечительского Совета </a:t>
            </a:r>
            <a:r>
              <a:rPr lang="en-US" dirty="0" smtClean="0">
                <a:solidFill>
                  <a:srgbClr val="0A2896"/>
                </a:solidFill>
                <a:hlinkClick r:id="rId4"/>
              </a:rPr>
              <a:t>www</a:t>
            </a:r>
            <a:r>
              <a:rPr lang="ru-RU" dirty="0" smtClean="0">
                <a:solidFill>
                  <a:srgbClr val="0A2896"/>
                </a:solidFill>
                <a:hlinkClick r:id="rId4"/>
              </a:rPr>
              <a:t>.</a:t>
            </a:r>
            <a:r>
              <a:rPr lang="en-US" dirty="0" err="1" smtClean="0">
                <a:solidFill>
                  <a:srgbClr val="0A2896"/>
                </a:solidFill>
                <a:hlinkClick r:id="rId4"/>
              </a:rPr>
              <a:t>blagocfo</a:t>
            </a:r>
            <a:r>
              <a:rPr lang="ru-RU" dirty="0" smtClean="0">
                <a:solidFill>
                  <a:srgbClr val="0A2896"/>
                </a:solidFill>
                <a:hlinkClick r:id="rId4"/>
              </a:rPr>
              <a:t>.</a:t>
            </a:r>
            <a:r>
              <a:rPr lang="en-US" dirty="0" err="1" smtClean="0">
                <a:solidFill>
                  <a:srgbClr val="0A2896"/>
                </a:solidFill>
                <a:hlinkClick r:id="rId4"/>
              </a:rPr>
              <a:t>ru</a:t>
            </a:r>
            <a:endParaRPr lang="en-US" dirty="0" smtClean="0">
              <a:solidFill>
                <a:srgbClr val="0A2896"/>
              </a:solidFill>
            </a:endParaRPr>
          </a:p>
        </p:txBody>
      </p:sp>
      <p:sp>
        <p:nvSpPr>
          <p:cNvPr id="91137" name="Rectangle 1"/>
          <p:cNvSpPr>
            <a:spLocks noChangeArrowheads="1"/>
          </p:cNvSpPr>
          <p:nvPr/>
        </p:nvSpPr>
        <p:spPr bwMode="auto">
          <a:xfrm>
            <a:off x="0" y="-3778571"/>
            <a:ext cx="7578697" cy="5678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657" y="800650"/>
            <a:ext cx="79931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ru-RU" sz="1400" b="1" dirty="0" smtClean="0">
                <a:solidFill>
                  <a:srgbClr val="0A2896"/>
                </a:solidFill>
              </a:rPr>
              <a:t>Толкачева Светлана  Владимировна</a:t>
            </a:r>
            <a:endParaRPr lang="en-US" sz="1400" b="1" dirty="0" smtClean="0">
              <a:solidFill>
                <a:srgbClr val="0A2896"/>
              </a:solidFill>
            </a:endParaRPr>
          </a:p>
          <a:p>
            <a:pPr>
              <a:lnSpc>
                <a:spcPts val="2400"/>
              </a:lnSpc>
            </a:pPr>
            <a:r>
              <a:rPr lang="ru-RU" sz="1400" b="1" dirty="0" smtClean="0">
                <a:solidFill>
                  <a:srgbClr val="0A2896"/>
                </a:solidFill>
              </a:rPr>
              <a:t>Топ-менеджер банка / группа ВТБ</a:t>
            </a:r>
          </a:p>
          <a:p>
            <a:pPr>
              <a:lnSpc>
                <a:spcPts val="2400"/>
              </a:lnSpc>
            </a:pPr>
            <a:r>
              <a:rPr lang="ru-RU" sz="1400" b="1" dirty="0" smtClean="0">
                <a:solidFill>
                  <a:srgbClr val="0A2896"/>
                </a:solidFill>
              </a:rPr>
              <a:t>Автор учебника «Финансовая грамотность.</a:t>
            </a:r>
            <a:r>
              <a:rPr lang="en-US" sz="1400" b="1" dirty="0" smtClean="0">
                <a:solidFill>
                  <a:srgbClr val="0A2896"/>
                </a:solidFill>
              </a:rPr>
              <a:t> </a:t>
            </a:r>
            <a:r>
              <a:rPr lang="ru-RU" sz="1400" b="1" dirty="0" smtClean="0">
                <a:solidFill>
                  <a:srgbClr val="0A2896"/>
                </a:solidFill>
              </a:rPr>
              <a:t>Цифровой мир»/ </a:t>
            </a:r>
            <a:r>
              <a:rPr lang="ru-RU" dirty="0" smtClean="0">
                <a:solidFill>
                  <a:srgbClr val="0A2896"/>
                </a:solidFill>
              </a:rPr>
              <a:t>издательство Просвещение</a:t>
            </a:r>
            <a:endParaRPr lang="ru-RU" b="1" dirty="0" smtClean="0">
              <a:solidFill>
                <a:srgbClr val="0A2896"/>
              </a:solidFill>
            </a:endParaRPr>
          </a:p>
        </p:txBody>
      </p:sp>
      <p:pic>
        <p:nvPicPr>
          <p:cNvPr id="11" name="Picture 2" descr="C:\Users\Petrova_SY\AppData\Local\Microsoft\Windows\Temporary Internet Files\Content.Outlook\819LS7L2\IMG-20181030-WA00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32437" y="4284389"/>
            <a:ext cx="1878570" cy="1831528"/>
          </a:xfrm>
          <a:prstGeom prst="rect">
            <a:avLst/>
          </a:prstGeom>
          <a:noFill/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89657" y="3204239"/>
            <a:ext cx="727301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hangingPunct="0"/>
            <a:r>
              <a:rPr lang="ru-RU" b="1" dirty="0" smtClean="0">
                <a:solidFill>
                  <a:srgbClr val="0A2896"/>
                </a:solidFill>
              </a:rPr>
              <a:t>ОБРАЗОВАНИЕ: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2007 – 2009	Бизнес-школа Университета Антверпена (</a:t>
            </a:r>
            <a:r>
              <a:rPr lang="en-US" dirty="0" smtClean="0">
                <a:solidFill>
                  <a:srgbClr val="0A2896"/>
                </a:solidFill>
              </a:rPr>
              <a:t>UAMS</a:t>
            </a:r>
            <a:r>
              <a:rPr lang="ru-RU" dirty="0" smtClean="0">
                <a:solidFill>
                  <a:srgbClr val="0A2896"/>
                </a:solidFill>
              </a:rPr>
              <a:t>) совместно с ИБДА АНХ при Правительстве РФ (Бельгия, Антверпен) , </a:t>
            </a:r>
            <a:r>
              <a:rPr lang="en-US" dirty="0" smtClean="0">
                <a:solidFill>
                  <a:srgbClr val="0A2896"/>
                </a:solidFill>
              </a:rPr>
              <a:t>Executive MBA</a:t>
            </a:r>
            <a:endParaRPr lang="ru-RU" dirty="0" smtClean="0">
              <a:solidFill>
                <a:srgbClr val="0A2896"/>
              </a:solidFill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2005 Московский университет МВД России, Кандидат юридических наук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2002-2003	Международная академия предпринимательства, Консультант по налогам и сборам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1997 – 2002	Московский государственный социальный университет, Юриспруденция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rgbClr val="0A2896"/>
                </a:solidFill>
              </a:rPr>
              <a:t>1995 – 2000	Российская экономическая академия им Г.В. Плеханова, Экономика и управление на предприятии</a:t>
            </a:r>
            <a:endParaRPr lang="ru-RU" b="1" dirty="0" smtClean="0">
              <a:solidFill>
                <a:srgbClr val="0A289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23872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err="1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Дебат-клуб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05687" y="6357877"/>
            <a:ext cx="950532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	С использованием материалов книги Никиты </a:t>
            </a:r>
            <a:r>
              <a:rPr lang="ru-RU" sz="900" dirty="0" err="1" smtClean="0">
                <a:solidFill>
                  <a:srgbClr val="0A2896"/>
                </a:solidFill>
              </a:rPr>
              <a:t>Непряхина</a:t>
            </a:r>
            <a:r>
              <a:rPr lang="ru-RU" sz="900" dirty="0" smtClean="0">
                <a:solidFill>
                  <a:srgbClr val="0A2896"/>
                </a:solidFill>
              </a:rPr>
              <a:t> «Аргументируй это!», 2017 </a:t>
            </a:r>
            <a:endParaRPr lang="ru-RU" sz="900" dirty="0">
              <a:solidFill>
                <a:srgbClr val="0A2896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69025" y="2339136"/>
          <a:ext cx="9297976" cy="2669238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648988"/>
                <a:gridCol w="4648988"/>
              </a:tblGrid>
              <a:tr h="351495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ТЕЗИС</a:t>
                      </a:r>
                      <a:endParaRPr lang="ru-RU" sz="1400" b="1" kern="120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КОНТРТЕЗИС</a:t>
                      </a:r>
                      <a:endParaRPr lang="ru-RU" sz="1400" b="1" kern="120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  <a:alpha val="40000"/>
                      </a:schemeClr>
                    </a:solidFill>
                  </a:tcPr>
                </a:tc>
              </a:tr>
              <a:tr h="583616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Цифровые деньги </a:t>
                      </a:r>
                      <a:r>
                        <a:rPr lang="en-US" sz="1400" kern="12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 </a:t>
                      </a:r>
                      <a:r>
                        <a:rPr lang="ru-RU" sz="1400" kern="12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со</a:t>
                      </a:r>
                      <a:r>
                        <a:rPr lang="ru-RU" sz="1400" kern="1200" baseline="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 временем </a:t>
                      </a:r>
                      <a:r>
                        <a:rPr lang="ru-RU" sz="1400" kern="12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вытеснят традиционные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Цифровые деньги никогда не вытеснят традиционные</a:t>
                      </a:r>
                    </a:p>
                    <a:p>
                      <a:pPr algn="ctr"/>
                      <a:endParaRPr lang="ru-RU" sz="1400" kern="1200" dirty="0" smtClean="0">
                        <a:solidFill>
                          <a:srgbClr val="0A2896"/>
                        </a:solidFill>
                        <a:latin typeface="VTB Group Cond Light" charset="0"/>
                        <a:ea typeface="VTB Group Cond Light" charset="0"/>
                        <a:cs typeface="VTB Group Cond Light" charset="0"/>
                      </a:endParaRPr>
                    </a:p>
                  </a:txBody>
                  <a:tcPr/>
                </a:tc>
              </a:tr>
              <a:tr h="8837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Государство должно полностью обеспечивать человека в старости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Государство не должно полностью обеспечивать человека в старости - сверх</a:t>
                      </a:r>
                      <a:r>
                        <a:rPr lang="ru-RU" sz="1400" kern="1200" baseline="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 необходимого для жизни минимума человек должен содержать себя сам </a:t>
                      </a:r>
                      <a:endParaRPr lang="ru-RU" sz="1400" kern="1200" dirty="0" smtClean="0">
                        <a:solidFill>
                          <a:srgbClr val="0A2896"/>
                        </a:solidFill>
                        <a:latin typeface="VTB Group Cond Light" charset="0"/>
                        <a:ea typeface="VTB Group Cond Light" charset="0"/>
                        <a:cs typeface="VTB Group Cond Light" charset="0"/>
                      </a:endParaRPr>
                    </a:p>
                  </a:txBody>
                  <a:tcPr/>
                </a:tc>
              </a:tr>
              <a:tr h="702476"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Кредит – это благо, а не бремя</a:t>
                      </a:r>
                      <a:endParaRPr lang="ru-RU" sz="1400" kern="1200" baseline="0" dirty="0">
                        <a:solidFill>
                          <a:srgbClr val="0A2896"/>
                        </a:solidFill>
                        <a:latin typeface="VTB Group Cond Light" charset="0"/>
                        <a:ea typeface="VTB Group Cond Light" charset="0"/>
                        <a:cs typeface="VTB Group Cond Light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Кредит – это не благо, а бремя</a:t>
                      </a:r>
                      <a:endParaRPr lang="ru-RU" sz="1400" kern="1200" baseline="0" dirty="0">
                        <a:solidFill>
                          <a:srgbClr val="0A2896"/>
                        </a:solidFill>
                        <a:latin typeface="VTB Group Cond Light" charset="0"/>
                        <a:ea typeface="VTB Group Cond Light" charset="0"/>
                        <a:cs typeface="VTB Group Cond Light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 bwMode="auto">
          <a:xfrm>
            <a:off x="139962" y="799269"/>
            <a:ext cx="2326025" cy="38869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ТЕЗИС-КОНТРТЕЗИС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73096" y="5120077"/>
            <a:ext cx="896590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Законы тезиса: </a:t>
            </a:r>
          </a:p>
          <a:p>
            <a:pPr>
              <a:spcBef>
                <a:spcPts val="6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Тезис должен быть сформулирован ясно и точно, так чтобы  стороны понимали его одинаково</a:t>
            </a:r>
          </a:p>
          <a:p>
            <a:pPr>
              <a:spcBef>
                <a:spcPts val="6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Тезис должен оставаться неизменным на протяжении всего доказательного процесса </a:t>
            </a:r>
          </a:p>
        </p:txBody>
      </p:sp>
      <p:pic>
        <p:nvPicPr>
          <p:cNvPr id="21" name="Рисунок 20" descr="привлечение инвестиций в стартап.jpg"/>
          <p:cNvPicPr/>
          <p:nvPr/>
        </p:nvPicPr>
        <p:blipFill>
          <a:blip r:embed="rId3" cstate="print"/>
          <a:srcRect l="45148" t="20183" r="48787" b="66511"/>
          <a:stretch>
            <a:fillRect/>
          </a:stretch>
        </p:blipFill>
        <p:spPr>
          <a:xfrm>
            <a:off x="269026" y="5336107"/>
            <a:ext cx="560118" cy="4621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108399" y="6357877"/>
            <a:ext cx="232627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u="sng" dirty="0" smtClean="0">
                <a:hlinkClick r:id="rId4"/>
              </a:rPr>
              <a:t>https://www.youtube.com/user/nepryakhin</a:t>
            </a:r>
            <a:endParaRPr lang="ru-RU" sz="900" dirty="0"/>
          </a:p>
        </p:txBody>
      </p:sp>
      <p:pic>
        <p:nvPicPr>
          <p:cNvPr id="1027" name="Picture 3" descr="image0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9985" y="588977"/>
            <a:ext cx="5158812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s://freerangestock.com/sample/62232/pie-chart-shows-business-graph-and-bi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130" y="4677945"/>
            <a:ext cx="1709857" cy="613106"/>
          </a:xfrm>
          <a:prstGeom prst="rect">
            <a:avLst/>
          </a:prstGeom>
          <a:noFill/>
        </p:spPr>
      </p:pic>
      <p:sp>
        <p:nvSpPr>
          <p:cNvPr id="38" name="Скругленный прямоугольник 37"/>
          <p:cNvSpPr>
            <a:spLocks noChangeArrowheads="1"/>
          </p:cNvSpPr>
          <p:nvPr/>
        </p:nvSpPr>
        <p:spPr bwMode="auto">
          <a:xfrm>
            <a:off x="6570557" y="2340119"/>
            <a:ext cx="2551236" cy="2974177"/>
          </a:xfrm>
          <a:prstGeom prst="roundRect">
            <a:avLst>
              <a:gd name="adj" fmla="val 16667"/>
            </a:avLst>
          </a:prstGeom>
          <a:solidFill>
            <a:srgbClr val="E5F6FF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3" cstate="print"/>
          <a:srcRect l="2006" t="13018" r="51982" b="44982"/>
          <a:stretch>
            <a:fillRect/>
          </a:stretch>
        </p:blipFill>
        <p:spPr bwMode="auto">
          <a:xfrm>
            <a:off x="6937917" y="3658066"/>
            <a:ext cx="1864950" cy="1019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1925" y="252413"/>
            <a:ext cx="923872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err="1" smtClean="0">
                <a:solidFill>
                  <a:srgbClr val="0A2896"/>
                </a:solidFill>
              </a:rPr>
              <a:t>Дебат-клуб</a:t>
            </a: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 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5687" y="6357877"/>
            <a:ext cx="950532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	С использованием материалов книги Никиты </a:t>
            </a:r>
            <a:r>
              <a:rPr lang="ru-RU" sz="900" dirty="0" err="1" smtClean="0">
                <a:solidFill>
                  <a:srgbClr val="0A2896"/>
                </a:solidFill>
              </a:rPr>
              <a:t>Непряхина</a:t>
            </a:r>
            <a:r>
              <a:rPr lang="ru-RU" sz="900" dirty="0" smtClean="0">
                <a:solidFill>
                  <a:srgbClr val="0A2896"/>
                </a:solidFill>
              </a:rPr>
              <a:t> «Аргументируй это!», 2017    </a:t>
            </a:r>
            <a:endParaRPr lang="ru-RU" sz="900" dirty="0">
              <a:solidFill>
                <a:srgbClr val="0A2896"/>
              </a:solidFill>
            </a:endParaRP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1736707" y="1360899"/>
            <a:ext cx="2673550" cy="547160"/>
          </a:xfrm>
          <a:prstGeom prst="roundRect">
            <a:avLst>
              <a:gd name="adj" fmla="val 16667"/>
            </a:avLst>
          </a:prstGeom>
          <a:solidFill>
            <a:srgbClr val="E5F6FF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08548" y="1360899"/>
            <a:ext cx="2090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A2896"/>
                </a:solidFill>
              </a:rPr>
              <a:t>Рациональный аргумент</a:t>
            </a:r>
          </a:p>
        </p:txBody>
      </p:sp>
      <p:sp>
        <p:nvSpPr>
          <p:cNvPr id="10" name="Скругленный прямоугольник 9"/>
          <p:cNvSpPr>
            <a:spLocks noChangeArrowheads="1"/>
          </p:cNvSpPr>
          <p:nvPr/>
        </p:nvSpPr>
        <p:spPr bwMode="auto">
          <a:xfrm>
            <a:off x="5346387" y="1360899"/>
            <a:ext cx="2673550" cy="54716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38966" y="1360899"/>
            <a:ext cx="2090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A2896"/>
                </a:solidFill>
              </a:rPr>
              <a:t>Эмоциональный аргумент</a:t>
            </a:r>
          </a:p>
        </p:txBody>
      </p:sp>
      <p:pic>
        <p:nvPicPr>
          <p:cNvPr id="12" name="Picture 10" descr="https://img.purch.com/h/1400/aHR0cDovL3d3dy5saXZlc2NpZW5jZS5jb20vaW1hZ2VzL2kvMDAwLzA5Ni85ODMvb3JpZ2luYWwvc2h1dHRlcnN0b2NrXzI1MDk0NTU5MS5qcGc=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9653" y="2640475"/>
            <a:ext cx="2830854" cy="2037470"/>
          </a:xfrm>
          <a:prstGeom prst="rect">
            <a:avLst/>
          </a:prstGeom>
          <a:noFill/>
          <a:ln w="6350">
            <a:solidFill>
              <a:schemeClr val="tx1"/>
            </a:solidFill>
            <a:prstDash val="sysDash"/>
          </a:ln>
        </p:spPr>
      </p:pic>
      <p:pic>
        <p:nvPicPr>
          <p:cNvPr id="15" name="Picture 2" descr="https://files6.adme.ru/files/news/part_110/1109710/preview-21337765-1200x630-99-1484211540.jpg"/>
          <p:cNvPicPr>
            <a:picLocks noChangeAspect="1" noChangeArrowheads="1"/>
          </p:cNvPicPr>
          <p:nvPr/>
        </p:nvPicPr>
        <p:blipFill>
          <a:blip r:embed="rId5" cstate="print"/>
          <a:srcRect l="48384"/>
          <a:stretch>
            <a:fillRect/>
          </a:stretch>
        </p:blipFill>
        <p:spPr bwMode="auto">
          <a:xfrm>
            <a:off x="8238919" y="1403989"/>
            <a:ext cx="707968" cy="720100"/>
          </a:xfrm>
          <a:prstGeom prst="rect">
            <a:avLst/>
          </a:prstGeom>
          <a:noFill/>
        </p:spPr>
      </p:pic>
      <p:pic>
        <p:nvPicPr>
          <p:cNvPr id="16" name="Picture 2" descr="https://files6.adme.ru/files/news/part_110/1109710/preview-21337765-1200x630-99-1484211540.jpg"/>
          <p:cNvPicPr>
            <a:picLocks noChangeAspect="1" noChangeArrowheads="1"/>
          </p:cNvPicPr>
          <p:nvPr/>
        </p:nvPicPr>
        <p:blipFill>
          <a:blip r:embed="rId5" cstate="print"/>
          <a:srcRect r="50718"/>
          <a:stretch>
            <a:fillRect/>
          </a:stretch>
        </p:blipFill>
        <p:spPr bwMode="auto">
          <a:xfrm>
            <a:off x="665479" y="1403989"/>
            <a:ext cx="743559" cy="792110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 bwMode="auto">
          <a:xfrm>
            <a:off x="89657" y="755899"/>
            <a:ext cx="5549309" cy="31668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Как сделать аргумент эффективным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650707" y="3082874"/>
            <a:ext cx="493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+</a:t>
            </a: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570557" y="4719066"/>
            <a:ext cx="287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B0F0"/>
                </a:solidFill>
                <a:latin typeface="Wingdings" pitchFamily="2" charset="2"/>
                <a:ea typeface="Calibri" pitchFamily="34" charset="0"/>
                <a:cs typeface="Times New Roman" pitchFamily="18" charset="0"/>
              </a:rPr>
              <a:t>ü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730857" y="4719066"/>
            <a:ext cx="390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B0F0"/>
                </a:solidFill>
                <a:latin typeface="Wingdings" pitchFamily="2" charset="2"/>
                <a:ea typeface="Calibri" pitchFamily="34" charset="0"/>
                <a:cs typeface="Times New Roman" pitchFamily="18" charset="0"/>
              </a:rPr>
              <a:t>ü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83989" y="2988209"/>
            <a:ext cx="493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+</a:t>
            </a: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35" name="Содержимое 2"/>
          <p:cNvSpPr txBox="1">
            <a:spLocks/>
          </p:cNvSpPr>
          <p:nvPr/>
        </p:nvSpPr>
        <p:spPr bwMode="auto">
          <a:xfrm>
            <a:off x="7002617" y="4882236"/>
            <a:ext cx="576080" cy="288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9388" indent="-179388" eaLnBrk="0" hangingPunct="0">
              <a:spcBef>
                <a:spcPts val="0"/>
              </a:spcBef>
              <a:buClr>
                <a:srgbClr val="00AAFF"/>
              </a:buClr>
              <a:buSzPct val="150000"/>
              <a:defRPr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эмоция  </a:t>
            </a:r>
          </a:p>
          <a:p>
            <a:pPr marL="179388" indent="-179388" eaLnBrk="0" hangingPunct="0">
              <a:spcBef>
                <a:spcPts val="0"/>
              </a:spcBef>
              <a:buClr>
                <a:srgbClr val="00AAFF"/>
              </a:buClr>
              <a:buSzPct val="150000"/>
              <a:defRPr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  (+ / -)</a:t>
            </a:r>
          </a:p>
          <a:p>
            <a:pPr marL="179388" indent="-179388" eaLnBrk="0" hangingPunct="0">
              <a:spcBef>
                <a:spcPts val="0"/>
              </a:spcBef>
              <a:buClr>
                <a:srgbClr val="00AAFF"/>
              </a:buClr>
              <a:buSzPct val="150000"/>
              <a:defRPr/>
            </a:pPr>
            <a:endParaRPr lang="ru-RU" dirty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36" name="Содержимое 2"/>
          <p:cNvSpPr txBox="1">
            <a:spLocks/>
          </p:cNvSpPr>
          <p:nvPr/>
        </p:nvSpPr>
        <p:spPr bwMode="auto">
          <a:xfrm>
            <a:off x="8010757" y="4666206"/>
            <a:ext cx="720099" cy="647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179388" indent="-179388" eaLnBrk="0" hangingPunct="0">
              <a:spcBef>
                <a:spcPts val="0"/>
              </a:spcBef>
              <a:buClr>
                <a:srgbClr val="00AAFF"/>
              </a:buClr>
              <a:buSzPct val="150000"/>
              <a:defRPr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    мелкие детали</a:t>
            </a:r>
          </a:p>
          <a:p>
            <a:pPr marL="179388" indent="-179388" eaLnBrk="0" hangingPunct="0">
              <a:spcBef>
                <a:spcPts val="0"/>
              </a:spcBef>
              <a:buClr>
                <a:srgbClr val="00AAFF"/>
              </a:buClr>
              <a:buSzPct val="150000"/>
              <a:defRPr/>
            </a:pPr>
            <a:endParaRPr lang="ru-RU" dirty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39" name="Скругленный прямоугольник 38"/>
          <p:cNvSpPr>
            <a:spLocks noChangeArrowheads="1"/>
          </p:cNvSpPr>
          <p:nvPr/>
        </p:nvSpPr>
        <p:spPr bwMode="auto">
          <a:xfrm>
            <a:off x="593727" y="2340119"/>
            <a:ext cx="2551236" cy="2974177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313827" y="5693695"/>
            <a:ext cx="712899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buClr>
                <a:srgbClr val="00AAFF"/>
              </a:buClr>
            </a:pP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</a:t>
            </a: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Залог успеха - в сочетании рациональной и эмоциональной аргументации</a:t>
            </a: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! 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218647" y="2556149"/>
            <a:ext cx="1224170" cy="5258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ФАБУЛА АРГУМЕНТА</a:t>
            </a:r>
            <a:endParaRPr lang="ru-RU" b="1" dirty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241817" y="2577916"/>
            <a:ext cx="1224170" cy="5258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ФАБУЛА</a:t>
            </a:r>
          </a:p>
          <a:p>
            <a:pPr algn="ctr"/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АРГУМЕНТА</a:t>
            </a:r>
            <a:endParaRPr lang="ru-RU" b="1" dirty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218647" y="3837501"/>
            <a:ext cx="1224170" cy="5258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КАРТИНКА</a:t>
            </a:r>
            <a:endParaRPr lang="ru-RU" b="1" dirty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1241817" y="4212379"/>
            <a:ext cx="1224170" cy="5258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ПРИМЕР</a:t>
            </a:r>
            <a:endParaRPr lang="ru-RU" b="1" dirty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pic>
        <p:nvPicPr>
          <p:cNvPr id="45" name="Рисунок 44" descr="привлечение инвестиций в стартап.jpg"/>
          <p:cNvPicPr/>
          <p:nvPr/>
        </p:nvPicPr>
        <p:blipFill>
          <a:blip r:embed="rId6" cstate="print"/>
          <a:srcRect l="45148" t="20183" r="48787" b="66511"/>
          <a:stretch>
            <a:fillRect/>
          </a:stretch>
        </p:blipFill>
        <p:spPr>
          <a:xfrm>
            <a:off x="609689" y="5580569"/>
            <a:ext cx="560118" cy="462135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5108399" y="6357877"/>
            <a:ext cx="232627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u="sng" dirty="0" smtClean="0">
                <a:hlinkClick r:id="rId7"/>
              </a:rPr>
              <a:t>https://www.youtube.com/user/nepryakhin</a:t>
            </a:r>
            <a:endParaRPr lang="ru-RU" sz="900" dirty="0"/>
          </a:p>
        </p:txBody>
      </p:sp>
      <p:sp>
        <p:nvSpPr>
          <p:cNvPr id="32" name="Номер слайда 3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7808285D-66B6-4286-8C7E-B9F1927FF9B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41817" y="3420269"/>
            <a:ext cx="1224170" cy="5258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ПОДДЕРЖКА</a:t>
            </a:r>
            <a:endParaRPr lang="ru-RU" b="1" dirty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673877" y="3792533"/>
            <a:ext cx="4939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+</a:t>
            </a: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8" grpId="0" animBg="1"/>
      <p:bldP spid="9" grpId="0"/>
      <p:bldP spid="10" grpId="0" animBg="1"/>
      <p:bldP spid="11" grpId="0"/>
      <p:bldP spid="21" grpId="0" build="allAtOnce" animBg="1"/>
      <p:bldP spid="24" grpId="0"/>
      <p:bldP spid="29" grpId="0"/>
      <p:bldP spid="30" grpId="0"/>
      <p:bldP spid="34" grpId="0"/>
      <p:bldP spid="35" grpId="0"/>
      <p:bldP spid="36" grpId="0"/>
      <p:bldP spid="39" grpId="0" animBg="1"/>
      <p:bldP spid="40" grpId="0"/>
      <p:bldP spid="41" grpId="0" animBg="1"/>
      <p:bldP spid="42" grpId="0" animBg="1"/>
      <p:bldP spid="43" grpId="0" animBg="1"/>
      <p:bldP spid="44" grpId="0" animBg="1"/>
      <p:bldP spid="33" grpId="0" animBg="1"/>
      <p:bldP spid="3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61925" y="252413"/>
            <a:ext cx="923872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err="1" smtClean="0">
                <a:solidFill>
                  <a:srgbClr val="0A2896"/>
                </a:solidFill>
              </a:rPr>
              <a:t>Дебат-клуб</a:t>
            </a: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 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5687" y="6357877"/>
            <a:ext cx="727301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	С использованием материалов книги Никиты </a:t>
            </a:r>
            <a:r>
              <a:rPr lang="ru-RU" sz="900" dirty="0" err="1" smtClean="0">
                <a:solidFill>
                  <a:srgbClr val="0A2896"/>
                </a:solidFill>
              </a:rPr>
              <a:t>Непряхина</a:t>
            </a:r>
            <a:r>
              <a:rPr lang="ru-RU" sz="900" dirty="0" smtClean="0">
                <a:solidFill>
                  <a:srgbClr val="0A2896"/>
                </a:solidFill>
              </a:rPr>
              <a:t> «Аргументируй это!», 2017    </a:t>
            </a:r>
            <a:endParaRPr lang="ru-RU" sz="900" dirty="0">
              <a:solidFill>
                <a:srgbClr val="0A2896"/>
              </a:solidFill>
            </a:endParaRPr>
          </a:p>
        </p:txBody>
      </p:sp>
      <p:sp>
        <p:nvSpPr>
          <p:cNvPr id="13" name="Скругленный прямоугольник 12"/>
          <p:cNvSpPr>
            <a:spLocks noChangeArrowheads="1"/>
          </p:cNvSpPr>
          <p:nvPr/>
        </p:nvSpPr>
        <p:spPr bwMode="auto">
          <a:xfrm>
            <a:off x="284673" y="1331979"/>
            <a:ext cx="2901413" cy="100814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 b="1" dirty="0" smtClean="0">
                <a:solidFill>
                  <a:srgbClr val="0A2896"/>
                </a:solidFill>
              </a:rPr>
              <a:t>Дедуктивный способ доказывания </a:t>
            </a:r>
          </a:p>
          <a:p>
            <a:pPr algn="ctr">
              <a:spcBef>
                <a:spcPts val="600"/>
              </a:spcBef>
            </a:pPr>
            <a:r>
              <a:rPr lang="ru-RU" sz="1400" dirty="0" smtClean="0">
                <a:solidFill>
                  <a:srgbClr val="0A2896"/>
                </a:solidFill>
              </a:rPr>
              <a:t>(от общего к частному)</a:t>
            </a:r>
          </a:p>
          <a:p>
            <a:pPr algn="ctr"/>
            <a:endParaRPr lang="ru-RU" sz="1400" dirty="0" smtClean="0">
              <a:solidFill>
                <a:srgbClr val="0A2896"/>
              </a:solidFill>
            </a:endParaRP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A2896"/>
                </a:solidFill>
              </a:rPr>
              <a:t>Фабула аргумента  </a:t>
            </a: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A2896"/>
                </a:solidFill>
              </a:rPr>
              <a:t> Поддержка</a:t>
            </a: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A2896"/>
                </a:solidFill>
              </a:rPr>
              <a:t> Пример</a:t>
            </a:r>
          </a:p>
        </p:txBody>
      </p:sp>
      <p:sp>
        <p:nvSpPr>
          <p:cNvPr id="14" name="Скругленный прямоугольник 13"/>
          <p:cNvSpPr>
            <a:spLocks noChangeArrowheads="1"/>
          </p:cNvSpPr>
          <p:nvPr/>
        </p:nvSpPr>
        <p:spPr bwMode="auto">
          <a:xfrm>
            <a:off x="6549544" y="1331979"/>
            <a:ext cx="2901413" cy="1008140"/>
          </a:xfrm>
          <a:prstGeom prst="roundRect">
            <a:avLst>
              <a:gd name="adj" fmla="val 16667"/>
            </a:avLst>
          </a:prstGeom>
          <a:solidFill>
            <a:srgbClr val="E5F6FF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400" b="1" dirty="0" smtClean="0">
                <a:solidFill>
                  <a:srgbClr val="0A2896"/>
                </a:solidFill>
              </a:rPr>
              <a:t>Индуктивный способ доказывания </a:t>
            </a:r>
          </a:p>
          <a:p>
            <a:pPr algn="ctr">
              <a:spcBef>
                <a:spcPts val="600"/>
              </a:spcBef>
            </a:pPr>
            <a:r>
              <a:rPr lang="ru-RU" sz="1400" dirty="0" smtClean="0">
                <a:solidFill>
                  <a:srgbClr val="0A2896"/>
                </a:solidFill>
              </a:rPr>
              <a:t>(от частного к общему)</a:t>
            </a:r>
          </a:p>
          <a:p>
            <a:pPr algn="ctr"/>
            <a:endParaRPr lang="ru-RU" sz="1400" dirty="0" smtClean="0">
              <a:solidFill>
                <a:srgbClr val="0A2896"/>
              </a:solidFill>
            </a:endParaRP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A2896"/>
                </a:solidFill>
              </a:rPr>
              <a:t>Пример</a:t>
            </a: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A2896"/>
                </a:solidFill>
              </a:rPr>
              <a:t>Поддержка</a:t>
            </a: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endParaRPr lang="ru-RU" sz="1400" b="1" dirty="0" smtClean="0">
              <a:solidFill>
                <a:srgbClr val="0A2896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0A2896"/>
                </a:solidFill>
              </a:rPr>
              <a:t>Фабула аргумента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93276" y="4760613"/>
            <a:ext cx="86856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Дедуктивный способ доказывания является  более эффективным и безопасным с точки зрения возможного опровержения со стороны оппонента</a:t>
            </a:r>
          </a:p>
          <a:p>
            <a:pPr>
              <a:spcBef>
                <a:spcPts val="1200"/>
              </a:spcBef>
            </a:pP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При этом шансы на успех повышает  использование сразу двух типов аргументации – теоретической и эмпирической!</a:t>
            </a:r>
          </a:p>
        </p:txBody>
      </p:sp>
      <p:pic>
        <p:nvPicPr>
          <p:cNvPr id="20" name="Рисунок 19" descr="привлечение инвестиций в стартап.jpg"/>
          <p:cNvPicPr/>
          <p:nvPr/>
        </p:nvPicPr>
        <p:blipFill>
          <a:blip r:embed="rId2" cstate="print"/>
          <a:srcRect l="45148" t="20183" r="48787" b="66511"/>
          <a:stretch>
            <a:fillRect/>
          </a:stretch>
        </p:blipFill>
        <p:spPr>
          <a:xfrm>
            <a:off x="89657" y="4928252"/>
            <a:ext cx="575822" cy="508297"/>
          </a:xfrm>
          <a:prstGeom prst="rect">
            <a:avLst/>
          </a:prstGeom>
        </p:spPr>
      </p:pic>
      <p:sp>
        <p:nvSpPr>
          <p:cNvPr id="1028" name="AutoShape 4" descr="https://www.brain-games.ru/upload/iblock/72b/thinking_01_ined21.jpe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www.brain-games.ru/upload/iblock/72b/thinking_01_ined21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44" name="Picture 12" descr="http://lh5.ggpht.com/TwD25slCvqHKLApCagRc74OEkgvhOxw--159pipC_v8hAdw7lbQCwB4eKS_F_IL0da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1473" y="1331979"/>
            <a:ext cx="2047971" cy="2047972"/>
          </a:xfrm>
          <a:prstGeom prst="rect">
            <a:avLst/>
          </a:prstGeom>
          <a:noFill/>
        </p:spPr>
      </p:pic>
      <p:sp>
        <p:nvSpPr>
          <p:cNvPr id="18450" name="AutoShape 1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52" name="AutoShape 20" descr="https://konspekta.net/poisk-ruru/baza5/6765407202875.files/image002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1724874" y="3060219"/>
            <a:ext cx="0" cy="2880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1724874" y="3708349"/>
            <a:ext cx="0" cy="2880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8061754" y="3060219"/>
            <a:ext cx="0" cy="2880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8061754" y="3708349"/>
            <a:ext cx="0" cy="28800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рямоугольник 31"/>
          <p:cNvSpPr/>
          <p:nvPr/>
        </p:nvSpPr>
        <p:spPr>
          <a:xfrm>
            <a:off x="5108399" y="6357877"/>
            <a:ext cx="232627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u="sng" dirty="0" smtClean="0">
                <a:hlinkClick r:id="rId4"/>
              </a:rPr>
              <a:t>https://www.youtube.com/user/nepryakhin</a:t>
            </a:r>
            <a:endParaRPr lang="ru-RU" sz="900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7808285D-66B6-4286-8C7E-B9F1927FF9B1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3402117" y="755899"/>
            <a:ext cx="2740919" cy="31668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spcBef>
                <a:spcPts val="600"/>
              </a:spcBef>
            </a:pPr>
            <a:r>
              <a:rPr lang="ru-RU" sz="16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Рациональный аргумент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23872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ВЫСТУПЛЕНИЕ 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05687" y="6228659"/>
            <a:ext cx="950532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	С использованием материалов книги Никиты </a:t>
            </a:r>
            <a:r>
              <a:rPr lang="ru-RU" sz="900" dirty="0" err="1" smtClean="0">
                <a:solidFill>
                  <a:srgbClr val="0A2896"/>
                </a:solidFill>
              </a:rPr>
              <a:t>Непряхина</a:t>
            </a:r>
            <a:r>
              <a:rPr lang="ru-RU" sz="900" dirty="0" smtClean="0">
                <a:solidFill>
                  <a:srgbClr val="0A2896"/>
                </a:solidFill>
              </a:rPr>
              <a:t> «Аргументируй это!», 2017     </a:t>
            </a:r>
            <a:endParaRPr lang="ru-RU" sz="900" dirty="0">
              <a:solidFill>
                <a:srgbClr val="0A2896"/>
              </a:solidFill>
            </a:endParaRPr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imgp.golos.io/0x0/http:/rpkshop.ru/content/bl_image/1490694742-72622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imgp.golos.io/0x0/http:/rpkshop.ru/content/bl_image/1490694742-7262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" name="Рисунок 23" descr="debat-2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10007" y="755899"/>
            <a:ext cx="4752660" cy="1152160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 bwMode="auto">
          <a:xfrm>
            <a:off x="377697" y="3564615"/>
            <a:ext cx="4032561" cy="2087964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 algn="ctr">
              <a:spcBef>
                <a:spcPts val="0"/>
              </a:spcBef>
            </a:pPr>
            <a:endParaRPr lang="ru-RU" b="1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algn="ctr">
              <a:spcBef>
                <a:spcPts val="0"/>
              </a:spcBef>
            </a:pP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Технология «Линия аргументации» </a:t>
            </a:r>
          </a:p>
          <a:p>
            <a:pPr algn="ctr">
              <a:spcBef>
                <a:spcPts val="0"/>
              </a:spcBef>
            </a:pPr>
            <a:endParaRPr lang="ru-RU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algn="ctr">
              <a:spcBef>
                <a:spcPts val="0"/>
              </a:spcBef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расположение аргументов в определенной последовательности с проведением между ними «демаркации» (разделением, структурированием аргументов в рамках убеждающей речи)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2" name="Выноска со стрелкой вниз 41"/>
          <p:cNvSpPr/>
          <p:nvPr/>
        </p:nvSpPr>
        <p:spPr bwMode="auto">
          <a:xfrm>
            <a:off x="377696" y="1980069"/>
            <a:ext cx="4032562" cy="2088290"/>
          </a:xfrm>
          <a:prstGeom prst="downArrowCallout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Речь не должна быть хаотичной! </a:t>
            </a:r>
          </a:p>
          <a:p>
            <a:pPr algn="ctr"/>
            <a:endParaRPr lang="ru-RU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algn="ctr"/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Характеристики правильно построенного выступления - системность, структура, четкая и логичная последовательность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418397" y="2053628"/>
            <a:ext cx="3982256" cy="3801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         Законы  аргумента: </a:t>
            </a:r>
          </a:p>
          <a:p>
            <a:pPr marL="85725" indent="-85725">
              <a:spcBef>
                <a:spcPts val="12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Аргументы должны  представлять собой  истинные суждения  - если использовать ложные аргументы, разрушится причинно-следственная связь</a:t>
            </a:r>
          </a:p>
          <a:p>
            <a:pPr marL="85725" indent="-85725">
              <a:spcBef>
                <a:spcPts val="12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Аргументы не должны быть голословными и должны быть снабжены поддержками, примерами и картинками</a:t>
            </a:r>
          </a:p>
          <a:p>
            <a:pPr marL="85725" indent="-85725">
              <a:spcBef>
                <a:spcPts val="12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Аргументы не должны противоречить друг другу</a:t>
            </a:r>
          </a:p>
          <a:p>
            <a:pPr marL="85725" indent="-85725">
              <a:spcBef>
                <a:spcPts val="12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sz="1400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Количество аргументов должно быть достаточным для доказывания тезиса – оптимально для  запоминания аудиторией от 3 до 5.</a:t>
            </a:r>
          </a:p>
        </p:txBody>
      </p:sp>
      <p:pic>
        <p:nvPicPr>
          <p:cNvPr id="41" name="Рисунок 40" descr="привлечение инвестиций в стартап.jpg"/>
          <p:cNvPicPr/>
          <p:nvPr/>
        </p:nvPicPr>
        <p:blipFill>
          <a:blip r:embed="rId4" cstate="print"/>
          <a:srcRect l="45148" t="20183" r="48787" b="66511"/>
          <a:stretch>
            <a:fillRect/>
          </a:stretch>
        </p:blipFill>
        <p:spPr>
          <a:xfrm>
            <a:off x="5418397" y="1980069"/>
            <a:ext cx="560118" cy="431006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5108399" y="6228659"/>
            <a:ext cx="232627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u="sng" dirty="0" smtClean="0">
                <a:hlinkClick r:id="rId5"/>
              </a:rPr>
              <a:t>https://www.youtube.com/user/nepryakhin</a:t>
            </a:r>
            <a:endParaRPr lang="ru-RU" sz="900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allAtOnce" animBg="1"/>
      <p:bldP spid="42" grpId="0" build="allAtOnce" animBg="1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278900" y="991413"/>
          <a:ext cx="9460097" cy="278327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03323"/>
                <a:gridCol w="1245572"/>
                <a:gridCol w="659421"/>
                <a:gridCol w="1611917"/>
                <a:gridCol w="1831724"/>
                <a:gridCol w="1611917"/>
                <a:gridCol w="1996223"/>
              </a:tblGrid>
              <a:tr h="333914">
                <a:tc rowSpan="3" gridSpan="3"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accent2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accent2"/>
                          </a:solidFill>
                        </a:rPr>
                        <a:t>Вступительная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accent2"/>
                          </a:solidFill>
                        </a:rPr>
                        <a:t>часть</a:t>
                      </a:r>
                      <a:endParaRPr lang="ru-RU" sz="140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2"/>
                          </a:solidFill>
                        </a:rPr>
                        <a:t>Основная</a:t>
                      </a:r>
                      <a:r>
                        <a:rPr lang="ru-RU" sz="1400" dirty="0" smtClean="0"/>
                        <a:t> </a:t>
                      </a:r>
                      <a:r>
                        <a:rPr lang="ru-RU" sz="1400" dirty="0" smtClean="0">
                          <a:solidFill>
                            <a:schemeClr val="accent2"/>
                          </a:solidFill>
                        </a:rPr>
                        <a:t>часть</a:t>
                      </a:r>
                      <a:endParaRPr lang="ru-RU" sz="140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accent2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accent2"/>
                          </a:solidFill>
                        </a:rPr>
                        <a:t>Заключительная часть</a:t>
                      </a:r>
                      <a:endParaRPr lang="ru-RU" sz="1400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91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b="1" kern="120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Аргументы</a:t>
                      </a:r>
                      <a:endParaRPr lang="ru-RU" sz="1400" b="1" kern="120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914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accent2"/>
                          </a:solidFill>
                        </a:rPr>
                        <a:t>А 1</a:t>
                      </a:r>
                      <a:endParaRPr lang="ru-RU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А 2</a:t>
                      </a:r>
                      <a:endParaRPr lang="ru-RU" sz="1400" b="1" kern="120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 smtClean="0">
                          <a:solidFill>
                            <a:schemeClr val="accent2"/>
                          </a:solidFill>
                          <a:latin typeface="+mn-lt"/>
                          <a:ea typeface="+mn-ea"/>
                          <a:cs typeface="+mn-cs"/>
                        </a:rPr>
                        <a:t>А 3</a:t>
                      </a:r>
                      <a:endParaRPr lang="ru-RU" sz="1400" b="1" kern="120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90000"/>
                      </a:schemeClr>
                    </a:solidFill>
                  </a:tcPr>
                </a:tc>
              </a:tr>
              <a:tr h="316339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0"/>
                        </a:spcBef>
                      </a:pPr>
                      <a:r>
                        <a:rPr lang="ru-RU" sz="1200" b="1" dirty="0" smtClean="0">
                          <a:solidFill>
                            <a:schemeClr val="accent2"/>
                          </a:solidFill>
                        </a:rPr>
                        <a:t>Фабула</a:t>
                      </a:r>
                      <a:r>
                        <a:rPr lang="ru-RU" sz="1200" b="1" baseline="0" dirty="0" smtClean="0">
                          <a:solidFill>
                            <a:schemeClr val="accent2"/>
                          </a:solidFill>
                        </a:rPr>
                        <a:t> А</a:t>
                      </a:r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0"/>
                        </a:spcBef>
                      </a:pPr>
                      <a:r>
                        <a:rPr lang="ru-RU" sz="1200" b="1" dirty="0" smtClean="0">
                          <a:solidFill>
                            <a:schemeClr val="accent2"/>
                          </a:solidFill>
                        </a:rPr>
                        <a:t>Фабула</a:t>
                      </a:r>
                      <a:r>
                        <a:rPr lang="ru-RU" sz="1200" b="1" baseline="0" dirty="0" smtClean="0">
                          <a:solidFill>
                            <a:schemeClr val="accent2"/>
                          </a:solidFill>
                        </a:rPr>
                        <a:t> А</a:t>
                      </a:r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2400"/>
                        </a:spcBef>
                      </a:pPr>
                      <a:r>
                        <a:rPr lang="ru-RU" sz="1200" b="1" dirty="0" smtClean="0">
                          <a:solidFill>
                            <a:schemeClr val="accent2"/>
                          </a:solidFill>
                        </a:rPr>
                        <a:t>Фабула</a:t>
                      </a:r>
                      <a:r>
                        <a:rPr lang="ru-RU" sz="1200" b="1" baseline="0" dirty="0" smtClean="0">
                          <a:solidFill>
                            <a:schemeClr val="accent2"/>
                          </a:solidFill>
                        </a:rPr>
                        <a:t> А</a:t>
                      </a:r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89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Поддержка</a:t>
                      </a:r>
                      <a:endParaRPr lang="ru-RU" sz="1200" dirty="0"/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Поддержка</a:t>
                      </a:r>
                      <a:endParaRPr lang="ru-RU" sz="1200" dirty="0"/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Картинка</a:t>
                      </a:r>
                      <a:endParaRPr lang="ru-RU" sz="1200" dirty="0"/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Пример</a:t>
                      </a:r>
                      <a:endParaRPr lang="ru-RU" sz="1200" dirty="0"/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Картинка</a:t>
                      </a:r>
                      <a:endParaRPr lang="ru-RU" sz="1200" dirty="0"/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122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solidFill>
                          <a:srgbClr val="0A2896"/>
                        </a:solidFill>
                        <a:latin typeface="VTB Group Cond Light" charset="0"/>
                        <a:ea typeface="VTB Group Cond Light" charset="0"/>
                        <a:cs typeface="VTB Group Cond Light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Резюме тезисом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Резюме тезисом </a:t>
                      </a:r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Резюме тезисом </a:t>
                      </a:r>
                    </a:p>
                  </a:txBody>
                  <a:tcPr anchor="ctr" anchorCtr="1">
                    <a:lnL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70C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23872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ВЫСТУПЛЕНИЕ 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05687" y="6156649"/>
            <a:ext cx="950532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	С использованием материалов книги Никиты </a:t>
            </a:r>
            <a:r>
              <a:rPr lang="ru-RU" sz="900" dirty="0" err="1" smtClean="0">
                <a:solidFill>
                  <a:srgbClr val="0A2896"/>
                </a:solidFill>
              </a:rPr>
              <a:t>Непряхина</a:t>
            </a:r>
            <a:r>
              <a:rPr lang="ru-RU" sz="900" dirty="0" smtClean="0">
                <a:solidFill>
                  <a:srgbClr val="0A2896"/>
                </a:solidFill>
              </a:rPr>
              <a:t> «Аргументируй это!», 2017 </a:t>
            </a:r>
            <a:endParaRPr lang="ru-RU" sz="900" dirty="0">
              <a:solidFill>
                <a:srgbClr val="0A2896"/>
              </a:solidFill>
            </a:endParaRPr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imgp.golos.io/0x0/http:/rpkshop.ru/content/bl_image/1490694742-72622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imgp.golos.io/0x0/http:/rpkshop.ru/content/bl_image/1490694742-7262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 rot="16200000">
            <a:off x="-190983" y="2568998"/>
            <a:ext cx="14550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Приветствие+</a:t>
            </a:r>
            <a:endParaRPr lang="ru-RU" b="1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Представление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809757" y="2321480"/>
            <a:ext cx="1296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Актуализация темы </a:t>
            </a:r>
          </a:p>
          <a:p>
            <a:pPr algn="ctr"/>
            <a:r>
              <a:rPr lang="ru-RU" i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(почему это важно?)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2033927" y="2504387"/>
            <a:ext cx="7294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Анонс</a:t>
            </a:r>
          </a:p>
          <a:p>
            <a:r>
              <a:rPr lang="ru-RU" i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(1,2,3)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7849089" y="2072327"/>
            <a:ext cx="18178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Итоговое РЕЗЮМЕ + финальный ТЕЗИС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7866737" y="2556149"/>
            <a:ext cx="18002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«Итак, мы с вами рассмотрели А1, А2, А3, которые подтверждают, что ТЕЗИС истинный»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278900" y="4326794"/>
            <a:ext cx="95321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spcBef>
                <a:spcPts val="6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ТЕЗИС – главная мысль, основа для остальных аргументов. Повторяется в начале, середине и конце речи  </a:t>
            </a:r>
          </a:p>
        </p:txBody>
      </p:sp>
      <p:pic>
        <p:nvPicPr>
          <p:cNvPr id="62" name="Рисунок 61" descr="привлечение инвестиций в стартап.jpg"/>
          <p:cNvPicPr/>
          <p:nvPr/>
        </p:nvPicPr>
        <p:blipFill>
          <a:blip r:embed="rId3" cstate="print"/>
          <a:srcRect l="45148" t="20183" r="48787" b="66511"/>
          <a:stretch>
            <a:fillRect/>
          </a:stretch>
        </p:blipFill>
        <p:spPr>
          <a:xfrm>
            <a:off x="161925" y="3818497"/>
            <a:ext cx="575822" cy="508297"/>
          </a:xfrm>
          <a:prstGeom prst="rect">
            <a:avLst/>
          </a:prstGeom>
        </p:spPr>
      </p:pic>
      <p:pic>
        <p:nvPicPr>
          <p:cNvPr id="75" name="Рисунок 74" descr="стартап акселератор.jpg"/>
          <p:cNvPicPr/>
          <p:nvPr/>
        </p:nvPicPr>
        <p:blipFill>
          <a:blip r:embed="rId4" cstate="print"/>
          <a:srcRect l="20726" t="21977" r="66254" b="25663"/>
          <a:stretch>
            <a:fillRect/>
          </a:stretch>
        </p:blipFill>
        <p:spPr>
          <a:xfrm>
            <a:off x="9018897" y="35799"/>
            <a:ext cx="648090" cy="883601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78900" y="5406944"/>
            <a:ext cx="95321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spcBef>
                <a:spcPts val="6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Лучше всего запоминаются элементы, находящиеся в начале и в конце информационного сообщения                              (известный психологический феномен «эффект края»). Правильное завершение – РЕЗЮМИРОВАНИЕ своих аргументов</a:t>
            </a:r>
            <a:endParaRPr lang="ru-RU" sz="1400" b="1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8900" y="4625875"/>
            <a:ext cx="95321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spcBef>
                <a:spcPts val="6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АНОНСИРОВАНИЕ аргументов упрощает восприятие и запоминание информации</a:t>
            </a:r>
            <a:endParaRPr lang="ru-RU" sz="1400" b="1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900" y="4945279"/>
            <a:ext cx="95321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spcBef>
                <a:spcPts val="600"/>
              </a:spcBef>
              <a:buClr>
                <a:srgbClr val="00AAFF"/>
              </a:buCl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ДЕМАРКАЦИЯ увеличивает шанс на запоминание информации в 4 раза                                                                                                                (демаркация-нумерация  («во-первых», «во-вторых»), паузы, визуализация, логические мостики, резюме в виде тезиса)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108399" y="6156649"/>
            <a:ext cx="232627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u="sng" dirty="0" smtClean="0">
                <a:hlinkClick r:id="rId5"/>
              </a:rPr>
              <a:t>https://www.youtube.com/user/nepryakhin</a:t>
            </a:r>
            <a:endParaRPr lang="ru-RU" sz="900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5" grpId="0"/>
      <p:bldP spid="70" grpId="0"/>
      <p:bldP spid="71" grpId="0"/>
      <p:bldP spid="61" grpId="0"/>
      <p:bldP spid="18" grpId="0" build="allAtOnce"/>
      <p:bldP spid="19" grpId="0" build="allAtOnce"/>
      <p:bldP spid="20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Распознать финансовую пирамиду.jpg"/>
          <p:cNvPicPr/>
          <p:nvPr/>
        </p:nvPicPr>
        <p:blipFill>
          <a:blip r:embed="rId3" cstate="print"/>
          <a:srcRect l="65760" t="60989" r="23329"/>
          <a:stretch>
            <a:fillRect/>
          </a:stretch>
        </p:blipFill>
        <p:spPr>
          <a:xfrm>
            <a:off x="8370807" y="252413"/>
            <a:ext cx="1512210" cy="1511626"/>
          </a:xfrm>
          <a:prstGeom prst="rect">
            <a:avLst/>
          </a:prstGeom>
        </p:spPr>
      </p:pic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4392352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ВЫСТУПЛЕНИЕ (Пример)</a:t>
            </a:r>
            <a:endParaRPr lang="ru-RU" altLang="ru-RU" sz="10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05687" y="6357877"/>
            <a:ext cx="950532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	С использованием материалов книги Никиты </a:t>
            </a:r>
            <a:r>
              <a:rPr lang="ru-RU" sz="900" dirty="0" err="1" smtClean="0">
                <a:solidFill>
                  <a:srgbClr val="0A2896"/>
                </a:solidFill>
              </a:rPr>
              <a:t>Непряхина</a:t>
            </a:r>
            <a:r>
              <a:rPr lang="ru-RU" sz="900" dirty="0" smtClean="0">
                <a:solidFill>
                  <a:srgbClr val="0A2896"/>
                </a:solidFill>
              </a:rPr>
              <a:t> «Аргументируй это!», 2017 </a:t>
            </a:r>
            <a:endParaRPr lang="ru-RU" sz="900" dirty="0">
              <a:solidFill>
                <a:srgbClr val="0A2896"/>
              </a:solidFill>
            </a:endParaRPr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imgp.golos.io/0x0/http:/rpkshop.ru/content/bl_image/1490694742-72622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imgp.golos.io/0x0/http:/rpkshop.ru/content/bl_image/1490694742-7262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05687" y="760032"/>
            <a:ext cx="9306938" cy="546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solidFill>
                  <a:srgbClr val="0A2896"/>
                </a:solidFill>
              </a:rPr>
              <a:t>Здравствуйте, уважаемые слушатели!</a:t>
            </a:r>
          </a:p>
          <a:p>
            <a:pPr lvl="0" eaLnBrk="0" hangingPunct="0">
              <a:spcBef>
                <a:spcPts val="600"/>
              </a:spcBef>
            </a:pPr>
            <a:r>
              <a:rPr lang="ru-RU" sz="1100" dirty="0" smtClean="0">
                <a:solidFill>
                  <a:srgbClr val="0A2896"/>
                </a:solidFill>
              </a:rPr>
              <a:t>Все вы слышали про финансовые пирамиды, которые обеспечивают их участникам большие и быстрые заработки.                                       Возникает вопрос: как распознать финансовую пирамиду и не угодить в ловушку к мошенникам? </a:t>
            </a:r>
            <a:r>
              <a:rPr lang="ru-RU" sz="1100" b="1" dirty="0" smtClean="0">
                <a:solidFill>
                  <a:srgbClr val="C00000"/>
                </a:solidFill>
              </a:rPr>
              <a:t>(актуализация темы)</a:t>
            </a:r>
            <a:endParaRPr lang="ru-RU" sz="1100" dirty="0" smtClean="0">
              <a:solidFill>
                <a:srgbClr val="0A2896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solidFill>
                  <a:srgbClr val="0A2896"/>
                </a:solidFill>
              </a:rPr>
              <a:t>Я убежден, что </a:t>
            </a:r>
            <a:r>
              <a:rPr lang="ru-RU" sz="1100" b="1" dirty="0" smtClean="0">
                <a:solidFill>
                  <a:srgbClr val="0A2896"/>
                </a:solidFill>
              </a:rPr>
              <a:t>финансовая пирамида – это всегда ловушка, её крах неизбежен и ведет к потере денег инвесторов </a:t>
            </a:r>
            <a:r>
              <a:rPr lang="ru-RU" sz="1100" b="1" dirty="0" smtClean="0">
                <a:solidFill>
                  <a:srgbClr val="C00000"/>
                </a:solidFill>
              </a:rPr>
              <a:t>(тезис)</a:t>
            </a:r>
            <a:r>
              <a:rPr lang="ru-RU" sz="1100" dirty="0" smtClean="0">
                <a:solidFill>
                  <a:srgbClr val="C00000"/>
                </a:solidFill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solidFill>
                  <a:srgbClr val="0A2896"/>
                </a:solidFill>
              </a:rPr>
              <a:t>Во-первых </a:t>
            </a:r>
            <a:r>
              <a:rPr lang="ru-RU" sz="1100" b="1" dirty="0" smtClean="0">
                <a:solidFill>
                  <a:srgbClr val="C00000"/>
                </a:solidFill>
              </a:rPr>
              <a:t>(демаркация-нумерация)</a:t>
            </a:r>
            <a:r>
              <a:rPr lang="ru-RU" sz="1100" dirty="0" smtClean="0">
                <a:solidFill>
                  <a:srgbClr val="0A2896"/>
                </a:solidFill>
              </a:rPr>
              <a:t>,</a:t>
            </a:r>
            <a:r>
              <a:rPr lang="ru-RU" sz="1100" dirty="0" smtClean="0">
                <a:solidFill>
                  <a:srgbClr val="C00000"/>
                </a:solidFill>
              </a:rPr>
              <a:t> </a:t>
            </a:r>
            <a:r>
              <a:rPr lang="ru-RU" sz="1100" dirty="0" smtClean="0">
                <a:solidFill>
                  <a:srgbClr val="0A2896"/>
                </a:solidFill>
              </a:rPr>
              <a:t>опасность заключается в самом механизме построения и функционирования финансовой пирамиды</a:t>
            </a:r>
            <a:r>
              <a:rPr lang="ru-RU" sz="1100" b="1" dirty="0" smtClean="0">
                <a:solidFill>
                  <a:srgbClr val="C00000"/>
                </a:solidFill>
              </a:rPr>
              <a:t> (фабула аргумента 1)</a:t>
            </a:r>
            <a:r>
              <a:rPr lang="ru-RU" sz="1100" dirty="0" smtClean="0">
                <a:solidFill>
                  <a:srgbClr val="0A2896"/>
                </a:solidFill>
              </a:rPr>
              <a:t>. Каждый вновь прибывший участник совершает первый взнос, который распределяется между ранее пришедшими членами пирамиды. В свою очередь новичок, чтобы заработать, должен пригласить новых членов, чьи взносы будут распределены аналогичным образом. Именно так поступил создатель первой пирамиды Чарльз </a:t>
            </a:r>
            <a:r>
              <a:rPr lang="ru-RU" sz="1100" dirty="0" err="1" smtClean="0">
                <a:solidFill>
                  <a:srgbClr val="0A2896"/>
                </a:solidFill>
              </a:rPr>
              <a:t>Понци</a:t>
            </a:r>
            <a:r>
              <a:rPr lang="ru-RU" sz="1100" dirty="0" smtClean="0">
                <a:solidFill>
                  <a:srgbClr val="0A2896"/>
                </a:solidFill>
              </a:rPr>
              <a:t>: он предложил вложиться в его ценные бумаги и получить всего за 45 дней доход в размере 50 % от вложенной суммы </a:t>
            </a:r>
            <a:r>
              <a:rPr lang="ru-RU" sz="1100" b="1" dirty="0" smtClean="0">
                <a:solidFill>
                  <a:srgbClr val="C00000"/>
                </a:solidFill>
              </a:rPr>
              <a:t>(пример)</a:t>
            </a:r>
            <a:r>
              <a:rPr lang="ru-RU" sz="1100" dirty="0" smtClean="0">
                <a:solidFill>
                  <a:srgbClr val="0A2896"/>
                </a:solidFill>
              </a:rPr>
              <a:t>. Когда все способы привлечения новых клиентов исчерпаны, пирамида сталкивается с нехваткой средств для обещанных выплат участникам. Обязательства постоянно растут, а денежных средств становится всё меньше и меньше. Среди участников пирамиды растёт тревога за сохранность своих средств, появляются панические настроения, инвесторы начинают избавляться от своих вложений, и это приводит к тому, что крах пирамиды неизбежен и ведет к потере денег инвесторов </a:t>
            </a:r>
            <a:r>
              <a:rPr lang="ru-RU" sz="1100" b="1" dirty="0" smtClean="0">
                <a:solidFill>
                  <a:srgbClr val="C00000"/>
                </a:solidFill>
              </a:rPr>
              <a:t>(резюме тезисом)</a:t>
            </a:r>
            <a:r>
              <a:rPr lang="ru-RU" sz="1100" b="1" dirty="0" smtClean="0">
                <a:solidFill>
                  <a:srgbClr val="0A2896"/>
                </a:solidFill>
              </a:rPr>
              <a:t>.</a:t>
            </a:r>
          </a:p>
          <a:p>
            <a:pPr lvl="0" eaLnBrk="0" hangingPunct="0">
              <a:spcBef>
                <a:spcPts val="600"/>
              </a:spcBef>
            </a:pPr>
            <a:r>
              <a:rPr lang="ru-RU" sz="1100" dirty="0" smtClean="0">
                <a:solidFill>
                  <a:srgbClr val="0A2896"/>
                </a:solidFill>
              </a:rPr>
              <a:t>Во-вторых </a:t>
            </a:r>
            <a:r>
              <a:rPr lang="ru-RU" sz="1100" b="1" dirty="0" smtClean="0">
                <a:solidFill>
                  <a:srgbClr val="C00000"/>
                </a:solidFill>
              </a:rPr>
              <a:t>(демаркация-нумерация)</a:t>
            </a:r>
            <a:r>
              <a:rPr lang="ru-RU" sz="1100" b="1" dirty="0" smtClean="0">
                <a:solidFill>
                  <a:srgbClr val="0A2896"/>
                </a:solidFill>
              </a:rPr>
              <a:t>, </a:t>
            </a:r>
            <a:r>
              <a:rPr lang="ru-RU" sz="1100" dirty="0" smtClean="0">
                <a:solidFill>
                  <a:srgbClr val="0A2896"/>
                </a:solidFill>
              </a:rPr>
              <a:t>финансовая пирамида выглядит очень привлекательно и распознать её не просто. Мошенники предлагают высокие процентные ставки (доход 30-100%), низкие цены по сравнению с конкурентами, замалчивают возможные риски, рассчитывают на доверчивость клиента и скрывают информацию о деятельности компании</a:t>
            </a:r>
            <a:r>
              <a:rPr lang="ru-RU" sz="1100" b="1" dirty="0" smtClean="0">
                <a:solidFill>
                  <a:srgbClr val="C00000"/>
                </a:solidFill>
              </a:rPr>
              <a:t> (фабула аргумента 2)</a:t>
            </a:r>
            <a:r>
              <a:rPr lang="ru-RU" sz="1100" dirty="0" smtClean="0">
                <a:solidFill>
                  <a:srgbClr val="0A2896"/>
                </a:solidFill>
              </a:rPr>
              <a:t>. Например, вы собираетесь в отпуск, и компания «Тур на удачу» предлагает путёвку существенно дешевле других компаний, вы её оплатили, ждёте билеты и документы на гостиницу, чтобы поехать в отпуск, но оказывается, что компания обанкротилась </a:t>
            </a:r>
            <a:r>
              <a:rPr lang="ru-RU" sz="1100" b="1" dirty="0" smtClean="0">
                <a:solidFill>
                  <a:srgbClr val="C00000"/>
                </a:solidFill>
              </a:rPr>
              <a:t>(пример)</a:t>
            </a:r>
            <a:r>
              <a:rPr lang="ru-RU" sz="1100" dirty="0" smtClean="0">
                <a:solidFill>
                  <a:srgbClr val="0A2896"/>
                </a:solidFill>
              </a:rPr>
              <a:t>.</a:t>
            </a:r>
            <a:r>
              <a:rPr lang="ru-RU" sz="1100" b="1" dirty="0" smtClean="0">
                <a:solidFill>
                  <a:srgbClr val="0A2896"/>
                </a:solidFill>
              </a:rPr>
              <a:t> </a:t>
            </a:r>
            <a:r>
              <a:rPr lang="ru-RU" sz="1100" dirty="0" smtClean="0">
                <a:solidFill>
                  <a:srgbClr val="0A2896"/>
                </a:solidFill>
              </a:rPr>
              <a:t>В результате, мошенники скрываются с деньгами клиентов, попавших в ловушку, после чего крах пирамиды неизбежен и ведет к потере денег инвесторов </a:t>
            </a:r>
            <a:r>
              <a:rPr lang="ru-RU" sz="1100" b="1" dirty="0" smtClean="0">
                <a:solidFill>
                  <a:srgbClr val="C00000"/>
                </a:solidFill>
              </a:rPr>
              <a:t>(резюме тезисом)</a:t>
            </a:r>
            <a:r>
              <a:rPr lang="ru-RU" sz="1100" b="1" dirty="0" smtClean="0">
                <a:solidFill>
                  <a:srgbClr val="0A2896"/>
                </a:solidFill>
              </a:rPr>
              <a:t>.</a:t>
            </a:r>
            <a:endParaRPr lang="ru-RU" sz="1100" dirty="0" smtClean="0">
              <a:solidFill>
                <a:srgbClr val="0A2896"/>
              </a:solidFill>
            </a:endParaRPr>
          </a:p>
          <a:p>
            <a:pPr lvl="0" eaLnBrk="0" hangingPunct="0">
              <a:spcBef>
                <a:spcPts val="600"/>
              </a:spcBef>
            </a:pPr>
            <a:r>
              <a:rPr lang="ru-RU" sz="1100" dirty="0" smtClean="0">
                <a:solidFill>
                  <a:srgbClr val="0A2896"/>
                </a:solidFill>
              </a:rPr>
              <a:t>В-третьих </a:t>
            </a:r>
            <a:r>
              <a:rPr lang="ru-RU" sz="1100" b="1" dirty="0" smtClean="0">
                <a:solidFill>
                  <a:srgbClr val="C00000"/>
                </a:solidFill>
              </a:rPr>
              <a:t>(демаркация-нумерация)</a:t>
            </a:r>
            <a:r>
              <a:rPr lang="ru-RU" sz="1100" dirty="0" smtClean="0">
                <a:solidFill>
                  <a:srgbClr val="0A2896"/>
                </a:solidFill>
              </a:rPr>
              <a:t>, мошенники – хорошие психологи и для вовлечения в пирамиду используют человеческие слабости </a:t>
            </a:r>
            <a:r>
              <a:rPr lang="ru-RU" sz="1100" b="1" dirty="0" smtClean="0">
                <a:solidFill>
                  <a:srgbClr val="C00000"/>
                </a:solidFill>
              </a:rPr>
              <a:t>(фабула аргумента 3)</a:t>
            </a:r>
            <a:r>
              <a:rPr lang="ru-RU" sz="1100" dirty="0" smtClean="0">
                <a:solidFill>
                  <a:srgbClr val="0A2896"/>
                </a:solidFill>
              </a:rPr>
              <a:t>. Мошенники знают о желании каждого человека иметь преимущество перед другими. Наличие указания на эксклюзивность: «только сейчас или никогда», «только для вас», «вы выиграли», «вы счастливчик» </a:t>
            </a:r>
            <a:r>
              <a:rPr lang="ru-RU" sz="1100" b="1" dirty="0" smtClean="0">
                <a:solidFill>
                  <a:srgbClr val="C00000"/>
                </a:solidFill>
              </a:rPr>
              <a:t>(пример) </a:t>
            </a:r>
            <a:r>
              <a:rPr lang="ru-RU" sz="1100" dirty="0" smtClean="0">
                <a:solidFill>
                  <a:srgbClr val="0A2896"/>
                </a:solidFill>
              </a:rPr>
              <a:t>– это признак возможного мошенничества. Необходимость мгновенного принятия финансового решения без возможности подумать и взвесить все «за» и «против» затягивает человека в ловушку, которая ведет к неизбежному краху пирамиды и к потере денег инвесторов </a:t>
            </a:r>
            <a:r>
              <a:rPr lang="ru-RU" sz="1100" b="1" dirty="0" smtClean="0">
                <a:solidFill>
                  <a:srgbClr val="C00000"/>
                </a:solidFill>
              </a:rPr>
              <a:t>(резюме тезисом)</a:t>
            </a:r>
            <a:r>
              <a:rPr lang="ru-RU" sz="1100" b="1" dirty="0" smtClean="0">
                <a:solidFill>
                  <a:srgbClr val="0A2896"/>
                </a:solidFill>
              </a:rPr>
              <a:t>.</a:t>
            </a:r>
            <a:endParaRPr lang="ru-RU" sz="1100" dirty="0" smtClean="0">
              <a:solidFill>
                <a:srgbClr val="0A2896"/>
              </a:solid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100" dirty="0" smtClean="0">
                <a:solidFill>
                  <a:srgbClr val="0A2896"/>
                </a:solidFill>
              </a:rPr>
              <a:t>Итак, мы убедились в том, что финансовые пирамиды выглядят привлекательно, маскируются мошенниками под различные виды бизнеса, но неизбежно ведут к потере денег инвесторов </a:t>
            </a:r>
            <a:r>
              <a:rPr lang="ru-RU" sz="1100" b="1" dirty="0" smtClean="0">
                <a:solidFill>
                  <a:srgbClr val="C00000"/>
                </a:solidFill>
              </a:rPr>
              <a:t>(итоговое резюме)</a:t>
            </a:r>
            <a:r>
              <a:rPr lang="ru-RU" sz="1100" dirty="0" smtClean="0">
                <a:solidFill>
                  <a:srgbClr val="0A2896"/>
                </a:solidFill>
              </a:rPr>
              <a:t>.</a:t>
            </a:r>
            <a:r>
              <a:rPr lang="ru-RU" sz="1100" b="1" dirty="0" smtClean="0">
                <a:solidFill>
                  <a:srgbClr val="0A2896"/>
                </a:solidFill>
              </a:rPr>
              <a:t> </a:t>
            </a:r>
            <a:r>
              <a:rPr lang="ru-RU" sz="1100" dirty="0" smtClean="0">
                <a:solidFill>
                  <a:srgbClr val="0A2896"/>
                </a:solidFill>
              </a:rPr>
              <a:t>Всё это подтверждает очевидную истину: </a:t>
            </a:r>
            <a:r>
              <a:rPr lang="ru-RU" sz="1100" b="1" dirty="0" smtClean="0">
                <a:solidFill>
                  <a:srgbClr val="0A2896"/>
                </a:solidFill>
              </a:rPr>
              <a:t>финансовая пирамида – это всегда ловушка, её крах неизбежен и ведет к потере денег инвесторов</a:t>
            </a:r>
            <a:r>
              <a:rPr lang="ru-RU" sz="1100" dirty="0" smtClean="0">
                <a:solidFill>
                  <a:srgbClr val="0A2896"/>
                </a:solidFill>
              </a:rPr>
              <a:t> </a:t>
            </a:r>
            <a:r>
              <a:rPr lang="ru-RU" sz="1100" b="1" dirty="0" smtClean="0">
                <a:solidFill>
                  <a:srgbClr val="C00000"/>
                </a:solidFill>
              </a:rPr>
              <a:t>(финальный тезис)</a:t>
            </a:r>
            <a:r>
              <a:rPr lang="ru-RU" sz="1100" dirty="0" smtClean="0">
                <a:solidFill>
                  <a:srgbClr val="0A2896"/>
                </a:solidFill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08399" y="6357877"/>
            <a:ext cx="232627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00" u="sng" dirty="0" smtClean="0">
                <a:hlinkClick r:id="rId4"/>
              </a:rPr>
              <a:t>https://www.youtube.com/user/nepryakhin</a:t>
            </a:r>
            <a:endParaRPr lang="ru-RU" sz="900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23872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ПРАКТИКУМ 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s://imgp.golos.io/0x0/http:/rpkshop.ru/content/bl_image/1490694742-72622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https://imgp.golos.io/0x0/http:/rpkshop.ru/content/bl_image/1490694742-7262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praktikum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05937" y="816119"/>
            <a:ext cx="5934075" cy="15240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 bwMode="auto">
          <a:xfrm>
            <a:off x="961326" y="3415470"/>
            <a:ext cx="3016871" cy="53271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ts val="600"/>
              </a:spcBef>
            </a:pPr>
            <a:endParaRPr lang="ru-RU" sz="1600" dirty="0" smtClean="0">
              <a:solidFill>
                <a:schemeClr val="accent2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ru-RU" sz="16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Формат выполнения задания</a:t>
            </a: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61326" y="4832883"/>
            <a:ext cx="3016871" cy="603666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</a:pPr>
            <a:endParaRPr lang="ru-RU" sz="1600" dirty="0" smtClean="0">
              <a:solidFill>
                <a:schemeClr val="accent2"/>
              </a:solidFill>
            </a:endParaRPr>
          </a:p>
          <a:p>
            <a:pPr algn="ctr">
              <a:spcBef>
                <a:spcPts val="600"/>
              </a:spcBef>
            </a:pPr>
            <a:r>
              <a:rPr lang="ru-RU" sz="16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Доказательная база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62156" y="2721665"/>
            <a:ext cx="22239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Ключевые моменты: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1717" y="3424960"/>
            <a:ext cx="2880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B0F0"/>
                </a:solidFill>
                <a:latin typeface="Wingdings" pitchFamily="2" charset="2"/>
                <a:ea typeface="Calibri" pitchFamily="34" charset="0"/>
                <a:cs typeface="Times New Roman" pitchFamily="18" charset="0"/>
              </a:rPr>
              <a:t>ü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1717" y="4841319"/>
            <a:ext cx="2880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00B0F0"/>
                </a:solidFill>
                <a:latin typeface="Wingdings" pitchFamily="2" charset="2"/>
                <a:ea typeface="Calibri" pitchFamily="34" charset="0"/>
                <a:cs typeface="Times New Roman" pitchFamily="18" charset="0"/>
              </a:rPr>
              <a:t>ü</a:t>
            </a:r>
            <a:endParaRPr lang="ru-RU" sz="2800" dirty="0">
              <a:solidFill>
                <a:srgbClr val="00B0F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70307" y="4644439"/>
            <a:ext cx="5040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Подтверждение проведенных опросов (заполненные анкеты, аудиозаписи опросов и пр.), распечатки  или </a:t>
            </a:r>
            <a:r>
              <a:rPr lang="ru-RU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принтскрины</a:t>
            </a: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с сайтов банков, рейтинговых агентств, страховщиков, регуляторов (например, при проведении сравнительных анализов условий по ставкам), ссылки ученика на использовавшиеся  источники (например, список литературы) и пр.</a:t>
            </a:r>
          </a:p>
        </p:txBody>
      </p:sp>
      <p:sp>
        <p:nvSpPr>
          <p:cNvPr id="18" name="Стрелка вниз 17"/>
          <p:cNvSpPr/>
          <p:nvPr/>
        </p:nvSpPr>
        <p:spPr bwMode="auto">
          <a:xfrm rot="16200000" flipH="1">
            <a:off x="4154181" y="3344760"/>
            <a:ext cx="588786" cy="643466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19" name="Стрелка вниз 18"/>
          <p:cNvSpPr/>
          <p:nvPr/>
        </p:nvSpPr>
        <p:spPr bwMode="auto">
          <a:xfrm rot="16200000" flipH="1">
            <a:off x="4149557" y="4820423"/>
            <a:ext cx="588786" cy="643466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42317" y="3132229"/>
            <a:ext cx="482467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На усмотрение учителя, в том числе:</a:t>
            </a:r>
          </a:p>
          <a:p>
            <a:pPr>
              <a:buClr>
                <a:srgbClr val="0099FF"/>
              </a:buClr>
              <a:buFont typeface="Arial" pitchFamily="34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с учетом технических возможностей и удобства для  учителя формы, в которой будет приниматься задание</a:t>
            </a:r>
          </a:p>
          <a:p>
            <a:pPr>
              <a:buClr>
                <a:srgbClr val="0099FF"/>
              </a:buClr>
              <a:buFont typeface="Arial" pitchFamily="34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с учетом индивидуальных способностей учеников</a:t>
            </a:r>
          </a:p>
          <a:p>
            <a:pPr>
              <a:spcBef>
                <a:spcPts val="600"/>
              </a:spcBef>
              <a:buClr>
                <a:srgbClr val="0099FF"/>
              </a:buClr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В зависимости от конкретного задания формат </a:t>
            </a:r>
            <a:r>
              <a:rPr lang="ru-RU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может меняться</a:t>
            </a:r>
            <a:endParaRPr lang="ru-RU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/>
      <p:bldP spid="14" grpId="0"/>
      <p:bldP spid="15" grpId="0"/>
      <p:bldP spid="17" grpId="0"/>
      <p:bldP spid="18" grpId="0" animBg="1"/>
      <p:bldP spid="19" grpId="0" animBg="1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65987" y="2411542"/>
            <a:ext cx="50407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A2896"/>
                </a:solidFill>
                <a:hlinkClick r:id="rId2"/>
              </a:rPr>
              <a:t>www</a:t>
            </a:r>
            <a:r>
              <a:rPr lang="ru-RU" sz="2000" dirty="0" smtClean="0">
                <a:solidFill>
                  <a:srgbClr val="0A2896"/>
                </a:solidFill>
                <a:hlinkClick r:id="rId2"/>
              </a:rPr>
              <a:t>.</a:t>
            </a:r>
            <a:r>
              <a:rPr lang="en-US" sz="2000" dirty="0" smtClean="0">
                <a:solidFill>
                  <a:srgbClr val="0A2896"/>
                </a:solidFill>
                <a:hlinkClick r:id="rId2"/>
              </a:rPr>
              <a:t>youtube.com</a:t>
            </a:r>
            <a:r>
              <a:rPr lang="ru-RU" sz="2000" dirty="0" smtClean="0">
                <a:solidFill>
                  <a:srgbClr val="0A2896"/>
                </a:solidFill>
                <a:hlinkClick r:id="rId2"/>
              </a:rPr>
              <a:t>/</a:t>
            </a:r>
            <a:r>
              <a:rPr lang="en-US" sz="2000" dirty="0" smtClean="0">
                <a:solidFill>
                  <a:srgbClr val="0A2896"/>
                </a:solidFill>
                <a:hlinkClick r:id="rId2"/>
              </a:rPr>
              <a:t>c</a:t>
            </a:r>
            <a:r>
              <a:rPr lang="ru-RU" sz="2000" dirty="0" smtClean="0">
                <a:solidFill>
                  <a:srgbClr val="0A2896"/>
                </a:solidFill>
                <a:hlinkClick r:id="rId2"/>
              </a:rPr>
              <a:t>/</a:t>
            </a:r>
            <a:r>
              <a:rPr lang="en-US" sz="2000" dirty="0" err="1" smtClean="0">
                <a:solidFill>
                  <a:srgbClr val="0A2896"/>
                </a:solidFill>
                <a:hlinkClick r:id="rId2"/>
              </a:rPr>
              <a:t>SvetlanaTolkacheva</a:t>
            </a:r>
            <a:r>
              <a:rPr lang="en-US" sz="2000" dirty="0" smtClean="0">
                <a:solidFill>
                  <a:srgbClr val="0A2896"/>
                </a:solidFill>
              </a:rPr>
              <a:t>  </a:t>
            </a:r>
            <a:endParaRPr lang="ru-RU" sz="2000" dirty="0" smtClean="0">
              <a:solidFill>
                <a:srgbClr val="0A2896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89907" y="1620019"/>
            <a:ext cx="6166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A2896"/>
                </a:solidFill>
              </a:rPr>
              <a:t>Толкачева Светлана Владимировна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54027" y="3038136"/>
            <a:ext cx="44646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A2896"/>
                </a:solidFill>
                <a:hlinkClick r:id="rId2"/>
              </a:rPr>
              <a:t>www</a:t>
            </a:r>
            <a:r>
              <a:rPr lang="ru-RU" sz="2000" dirty="0" smtClean="0">
                <a:solidFill>
                  <a:srgbClr val="0A2896"/>
                </a:solidFill>
                <a:hlinkClick r:id="rId2"/>
              </a:rPr>
              <a:t>.</a:t>
            </a:r>
            <a:r>
              <a:rPr lang="en-US" sz="2000" dirty="0" smtClean="0">
                <a:solidFill>
                  <a:srgbClr val="0A2896"/>
                </a:solidFill>
                <a:hlinkClick r:id="rId2"/>
              </a:rPr>
              <a:t>instagram.com</a:t>
            </a:r>
            <a:r>
              <a:rPr lang="ru-RU" sz="2000" dirty="0" smtClean="0">
                <a:solidFill>
                  <a:srgbClr val="0A2896"/>
                </a:solidFill>
                <a:hlinkClick r:id="rId2"/>
              </a:rPr>
              <a:t>/</a:t>
            </a:r>
            <a:r>
              <a:rPr lang="en-US" sz="2000" dirty="0" err="1" smtClean="0">
                <a:solidFill>
                  <a:srgbClr val="0A2896"/>
                </a:solidFill>
                <a:hlinkClick r:id="rId2"/>
              </a:rPr>
              <a:t>Tolkacheva_sv</a:t>
            </a:r>
            <a:r>
              <a:rPr lang="en-US" sz="2000" dirty="0" smtClean="0">
                <a:solidFill>
                  <a:srgbClr val="0A2896"/>
                </a:solidFill>
              </a:rPr>
              <a:t>  </a:t>
            </a:r>
            <a:endParaRPr lang="ru-RU" sz="2000" dirty="0" smtClean="0">
              <a:solidFill>
                <a:srgbClr val="0A2896"/>
              </a:solidFill>
            </a:endParaRPr>
          </a:p>
        </p:txBody>
      </p:sp>
      <p:pic>
        <p:nvPicPr>
          <p:cNvPr id="105474" name="Picture 2" descr="C:\Users\Petrova_SY\AppData\Local\Microsoft\Windows\Temporary Internet Files\Content.Outlook\819LS7L2\IMG-20181030-WA0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5999" y="3708309"/>
            <a:ext cx="2420677" cy="2360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5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2"/>
          <p:cNvSpPr>
            <a:spLocks noGrp="1"/>
          </p:cNvSpPr>
          <p:nvPr>
            <p:ph type="ctrTitle"/>
          </p:nvPr>
        </p:nvSpPr>
        <p:spPr>
          <a:xfrm>
            <a:off x="413799" y="1895399"/>
            <a:ext cx="5803965" cy="886397"/>
          </a:xfrm>
        </p:spPr>
        <p:txBody>
          <a:bodyPr/>
          <a:lstStyle/>
          <a:p>
            <a:r>
              <a:rPr lang="ru-RU" cap="none" dirty="0" smtClean="0">
                <a:solidFill>
                  <a:srgbClr val="0A2896"/>
                </a:solidFill>
                <a:latin typeface="VTB Group Cond"/>
                <a:ea typeface="VTB Group Cond"/>
                <a:cs typeface="VTB Group Cond"/>
              </a:rPr>
              <a:t>Тренды и вызовы цифрового мира  </a:t>
            </a:r>
          </a:p>
        </p:txBody>
      </p:sp>
      <p:pic>
        <p:nvPicPr>
          <p:cNvPr id="9" name="Рисунок 8" descr="4.jpg"/>
          <p:cNvPicPr>
            <a:picLocks noGrp="1" noChangeAspect="1"/>
          </p:cNvPicPr>
          <p:nvPr>
            <p:ph type="pic" sz="quarter" idx="15"/>
          </p:nvPr>
        </p:nvPicPr>
        <p:blipFill>
          <a:blip r:embed="rId2" cstate="print"/>
          <a:srcRect t="3954" b="3954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 descr="тренды до 2045.jpg"/>
          <p:cNvPicPr/>
          <p:nvPr/>
        </p:nvPicPr>
        <p:blipFill>
          <a:blip r:embed="rId3" cstate="print"/>
          <a:srcRect l="62122" t="68855" r="11209" b="17918"/>
          <a:stretch>
            <a:fillRect/>
          </a:stretch>
        </p:blipFill>
        <p:spPr>
          <a:xfrm>
            <a:off x="7218647" y="1897703"/>
            <a:ext cx="1329589" cy="99660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>
            <a:spLocks noChangeArrowheads="1"/>
          </p:cNvSpPr>
          <p:nvPr/>
        </p:nvSpPr>
        <p:spPr bwMode="auto">
          <a:xfrm>
            <a:off x="6287911" y="1138868"/>
            <a:ext cx="3273778" cy="83669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8" name="Скругленный прямоугольник 7"/>
          <p:cNvSpPr>
            <a:spLocks noChangeArrowheads="1"/>
          </p:cNvSpPr>
          <p:nvPr/>
        </p:nvSpPr>
        <p:spPr bwMode="auto">
          <a:xfrm>
            <a:off x="180975" y="1133127"/>
            <a:ext cx="3272400" cy="835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5710238" cy="3323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Тренды цифрового мира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5126" y="1312829"/>
            <a:ext cx="2558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A2896"/>
                </a:solidFill>
              </a:rPr>
              <a:t>Увеличиваются объемы информации в мире</a:t>
            </a:r>
          </a:p>
        </p:txBody>
      </p:sp>
      <p:sp>
        <p:nvSpPr>
          <p:cNvPr id="9" name="Стрелка вниз 8"/>
          <p:cNvSpPr/>
          <p:nvPr/>
        </p:nvSpPr>
        <p:spPr bwMode="auto">
          <a:xfrm rot="16200000" flipH="1">
            <a:off x="4576305" y="253579"/>
            <a:ext cx="623571" cy="2596446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98547" y="1259969"/>
            <a:ext cx="30197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A2896"/>
                </a:solidFill>
              </a:rPr>
              <a:t>Трансформируются необходимые навыки для обучения</a:t>
            </a: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6282265" y="2894306"/>
            <a:ext cx="3273778" cy="83669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20" name="Скругленный прямоугольник 19"/>
          <p:cNvSpPr>
            <a:spLocks noChangeArrowheads="1"/>
          </p:cNvSpPr>
          <p:nvPr/>
        </p:nvSpPr>
        <p:spPr bwMode="auto">
          <a:xfrm>
            <a:off x="175329" y="2888565"/>
            <a:ext cx="3272400" cy="835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68798" y="3041069"/>
            <a:ext cx="3061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A2896"/>
                </a:solidFill>
              </a:rPr>
              <a:t>Качественный </a:t>
            </a:r>
            <a:r>
              <a:rPr lang="ru-RU" sz="1400" dirty="0" err="1" smtClean="0">
                <a:solidFill>
                  <a:srgbClr val="0A2896"/>
                </a:solidFill>
              </a:rPr>
              <a:t>контент</a:t>
            </a:r>
            <a:r>
              <a:rPr lang="ru-RU" sz="1400" dirty="0" smtClean="0">
                <a:solidFill>
                  <a:srgbClr val="0A2896"/>
                </a:solidFill>
              </a:rPr>
              <a:t> теперь доступен бесплатно</a:t>
            </a:r>
          </a:p>
        </p:txBody>
      </p:sp>
      <p:sp>
        <p:nvSpPr>
          <p:cNvPr id="22" name="Стрелка вниз 21"/>
          <p:cNvSpPr/>
          <p:nvPr/>
        </p:nvSpPr>
        <p:spPr bwMode="auto">
          <a:xfrm rot="16200000" flipH="1">
            <a:off x="4570659" y="2009017"/>
            <a:ext cx="623571" cy="2596446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30624" y="3050695"/>
            <a:ext cx="2720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A2896"/>
                </a:solidFill>
              </a:rPr>
              <a:t>Меняется роль учителя  -        с лектора на наставника</a:t>
            </a:r>
          </a:p>
        </p:txBody>
      </p:sp>
      <p:sp>
        <p:nvSpPr>
          <p:cNvPr id="24" name="Скругленный прямоугольник 23"/>
          <p:cNvSpPr>
            <a:spLocks noChangeArrowheads="1"/>
          </p:cNvSpPr>
          <p:nvPr/>
        </p:nvSpPr>
        <p:spPr bwMode="auto">
          <a:xfrm>
            <a:off x="6287908" y="5006652"/>
            <a:ext cx="3273778" cy="83669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25" name="Скругленный прямоугольник 24"/>
          <p:cNvSpPr>
            <a:spLocks noChangeArrowheads="1"/>
          </p:cNvSpPr>
          <p:nvPr/>
        </p:nvSpPr>
        <p:spPr bwMode="auto">
          <a:xfrm>
            <a:off x="180972" y="5000911"/>
            <a:ext cx="3272400" cy="8352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21717" y="5169484"/>
            <a:ext cx="25589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A2896"/>
                </a:solidFill>
              </a:rPr>
              <a:t>Увеличивается скорость изменений </a:t>
            </a:r>
          </a:p>
        </p:txBody>
      </p:sp>
      <p:sp>
        <p:nvSpPr>
          <p:cNvPr id="27" name="Стрелка вниз 26"/>
          <p:cNvSpPr/>
          <p:nvPr/>
        </p:nvSpPr>
        <p:spPr bwMode="auto">
          <a:xfrm rot="16200000" flipH="1">
            <a:off x="4576302" y="4121363"/>
            <a:ext cx="623571" cy="2596446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536267" y="5169484"/>
            <a:ext cx="27206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A2896"/>
                </a:solidFill>
              </a:rPr>
              <a:t>Требуется постоянное обновление знаний</a:t>
            </a:r>
          </a:p>
        </p:txBody>
      </p:sp>
      <p:pic>
        <p:nvPicPr>
          <p:cNvPr id="35" name="Рисунок 34" descr="1-13 деньги и способы управления.jpg"/>
          <p:cNvPicPr/>
          <p:nvPr/>
        </p:nvPicPr>
        <p:blipFill>
          <a:blip r:embed="rId4" cstate="print"/>
          <a:srcRect l="40000" t="30698" r="35000"/>
          <a:stretch>
            <a:fillRect/>
          </a:stretch>
        </p:blipFill>
        <p:spPr>
          <a:xfrm>
            <a:off x="4194227" y="2322926"/>
            <a:ext cx="1296180" cy="2537543"/>
          </a:xfrm>
          <a:prstGeom prst="rect">
            <a:avLst/>
          </a:prstGeom>
        </p:spPr>
      </p:pic>
      <p:pic>
        <p:nvPicPr>
          <p:cNvPr id="36" name="Рисунок 35" descr="1-13 деньги и способы управления.jpg"/>
          <p:cNvPicPr/>
          <p:nvPr/>
        </p:nvPicPr>
        <p:blipFill>
          <a:blip r:embed="rId5" cstate="print"/>
          <a:srcRect l="56505" t="79640" r="33692"/>
          <a:stretch>
            <a:fillRect/>
          </a:stretch>
        </p:blipFill>
        <p:spPr>
          <a:xfrm>
            <a:off x="4982147" y="2175921"/>
            <a:ext cx="508260" cy="730427"/>
          </a:xfrm>
          <a:prstGeom prst="rect">
            <a:avLst/>
          </a:prstGeom>
        </p:spPr>
      </p:pic>
      <p:pic>
        <p:nvPicPr>
          <p:cNvPr id="37" name="Рисунок 36" descr="1-13 деньги и способы управления.jpg"/>
          <p:cNvPicPr/>
          <p:nvPr/>
        </p:nvPicPr>
        <p:blipFill>
          <a:blip r:embed="rId5" cstate="print"/>
          <a:srcRect l="56505" t="79640" r="33692"/>
          <a:stretch>
            <a:fillRect/>
          </a:stretch>
        </p:blipFill>
        <p:spPr>
          <a:xfrm>
            <a:off x="4982147" y="3571745"/>
            <a:ext cx="508260" cy="298367"/>
          </a:xfrm>
          <a:prstGeom prst="rect">
            <a:avLst/>
          </a:prstGeom>
        </p:spPr>
      </p:pic>
      <p:pic>
        <p:nvPicPr>
          <p:cNvPr id="29" name="Рисунок 28" descr="тренды до 2045.jpg"/>
          <p:cNvPicPr/>
          <p:nvPr/>
        </p:nvPicPr>
        <p:blipFill>
          <a:blip r:embed="rId3" cstate="print"/>
          <a:srcRect l="24194" t="6292" r="56061" b="86002"/>
          <a:stretch>
            <a:fillRect/>
          </a:stretch>
        </p:blipFill>
        <p:spPr>
          <a:xfrm>
            <a:off x="7074627" y="3852329"/>
            <a:ext cx="1728240" cy="875280"/>
          </a:xfrm>
          <a:prstGeom prst="rect">
            <a:avLst/>
          </a:prstGeom>
        </p:spPr>
      </p:pic>
      <p:pic>
        <p:nvPicPr>
          <p:cNvPr id="32" name="Рисунок 31" descr="тренды до 2045.jpg"/>
          <p:cNvPicPr/>
          <p:nvPr/>
        </p:nvPicPr>
        <p:blipFill>
          <a:blip r:embed="rId3" cstate="print"/>
          <a:srcRect t="36716" r="82079" b="54398"/>
          <a:stretch>
            <a:fillRect/>
          </a:stretch>
        </p:blipFill>
        <p:spPr>
          <a:xfrm>
            <a:off x="881767" y="4089334"/>
            <a:ext cx="1064543" cy="746582"/>
          </a:xfrm>
          <a:prstGeom prst="rect">
            <a:avLst/>
          </a:prstGeom>
        </p:spPr>
      </p:pic>
      <p:pic>
        <p:nvPicPr>
          <p:cNvPr id="33" name="Рисунок 32" descr="тренды до 2045.jpg"/>
          <p:cNvPicPr/>
          <p:nvPr/>
        </p:nvPicPr>
        <p:blipFill>
          <a:blip r:embed="rId3" cstate="print"/>
          <a:srcRect l="17920" t="65560" r="65758" b="26426"/>
          <a:stretch>
            <a:fillRect/>
          </a:stretch>
        </p:blipFill>
        <p:spPr>
          <a:xfrm>
            <a:off x="1329434" y="2106781"/>
            <a:ext cx="1064543" cy="665398"/>
          </a:xfrm>
          <a:prstGeom prst="rect">
            <a:avLst/>
          </a:prstGeom>
        </p:spPr>
      </p:pic>
      <p:pic>
        <p:nvPicPr>
          <p:cNvPr id="34" name="Рисунок 33" descr="тренды до 2045.jpg"/>
          <p:cNvPicPr/>
          <p:nvPr/>
        </p:nvPicPr>
        <p:blipFill>
          <a:blip r:embed="rId3" cstate="print"/>
          <a:srcRect l="13634" t="24289" r="70001" b="67869"/>
          <a:stretch>
            <a:fillRect/>
          </a:stretch>
        </p:blipFill>
        <p:spPr>
          <a:xfrm>
            <a:off x="1781892" y="4177014"/>
            <a:ext cx="972135" cy="6589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  <p:bldP spid="6" grpId="0"/>
      <p:bldP spid="9" grpId="0" animBg="1"/>
      <p:bldP spid="16" grpId="0"/>
      <p:bldP spid="18" grpId="0" animBg="1"/>
      <p:bldP spid="20" grpId="0" animBg="1"/>
      <p:bldP spid="21" grpId="0"/>
      <p:bldP spid="22" grpId="0" animBg="1"/>
      <p:bldP spid="23" grpId="0"/>
      <p:bldP spid="24" grpId="0" animBg="1"/>
      <p:bldP spid="25" grpId="0" animBg="1"/>
      <p:bldP spid="26" grpId="0"/>
      <p:bldP spid="27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55780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СМЕНА МОДЕЛЕЙ ОБУЧЕНИЯ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Стрелка вниз 8"/>
          <p:cNvSpPr/>
          <p:nvPr/>
        </p:nvSpPr>
        <p:spPr bwMode="auto">
          <a:xfrm rot="16200000" flipH="1">
            <a:off x="4794843" y="3012751"/>
            <a:ext cx="540000" cy="468000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19" name="TextBox 21"/>
          <p:cNvSpPr txBox="1">
            <a:spLocks noChangeArrowheads="1"/>
          </p:cNvSpPr>
          <p:nvPr/>
        </p:nvSpPr>
        <p:spPr bwMode="auto">
          <a:xfrm>
            <a:off x="305687" y="6012629"/>
            <a:ext cx="95053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 По данным  </a:t>
            </a:r>
            <a:r>
              <a:rPr lang="en-US" sz="900" dirty="0" smtClean="0">
                <a:solidFill>
                  <a:srgbClr val="0A2896"/>
                </a:solidFill>
              </a:rPr>
              <a:t>Internet Word Stats </a:t>
            </a:r>
            <a:r>
              <a:rPr lang="ru-RU" sz="900" dirty="0" smtClean="0">
                <a:solidFill>
                  <a:srgbClr val="0A2896"/>
                </a:solidFill>
              </a:rPr>
              <a:t>на начало 2018 года</a:t>
            </a:r>
          </a:p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** По данным Аналитического отчета к </a:t>
            </a:r>
            <a:r>
              <a:rPr lang="en-US" sz="900" dirty="0" smtClean="0">
                <a:solidFill>
                  <a:srgbClr val="0A2896"/>
                </a:solidFill>
              </a:rPr>
              <a:t>III </a:t>
            </a:r>
            <a:r>
              <a:rPr lang="ru-RU" sz="900" dirty="0" smtClean="0">
                <a:solidFill>
                  <a:srgbClr val="0A2896"/>
                </a:solidFill>
              </a:rPr>
              <a:t>Международной конференции «Больше чем обучение: как развивать цифровые навыки» </a:t>
            </a:r>
          </a:p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*** Согласно прогнозам </a:t>
            </a:r>
            <a:r>
              <a:rPr lang="en-US" sz="900" dirty="0" smtClean="0">
                <a:solidFill>
                  <a:srgbClr val="0A2896"/>
                </a:solidFill>
              </a:rPr>
              <a:t>Cisco</a:t>
            </a:r>
            <a:r>
              <a:rPr lang="ru-RU" sz="900" dirty="0" smtClean="0">
                <a:solidFill>
                  <a:srgbClr val="0A2896"/>
                </a:solidFill>
              </a:rPr>
              <a:t> на 2021 год</a:t>
            </a:r>
            <a:endParaRPr lang="ru-RU" sz="900" dirty="0">
              <a:solidFill>
                <a:srgbClr val="0A2896"/>
              </a:solidFill>
            </a:endParaRPr>
          </a:p>
        </p:txBody>
      </p:sp>
      <p:sp>
        <p:nvSpPr>
          <p:cNvPr id="29" name="Скругленный прямоугольник 28"/>
          <p:cNvSpPr>
            <a:spLocks noChangeArrowheads="1"/>
          </p:cNvSpPr>
          <p:nvPr/>
        </p:nvSpPr>
        <p:spPr bwMode="auto">
          <a:xfrm>
            <a:off x="237420" y="899920"/>
            <a:ext cx="4499833" cy="49117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3244325"/>
              </p:ext>
            </p:extLst>
          </p:nvPr>
        </p:nvGraphicFramePr>
        <p:xfrm>
          <a:off x="469538" y="1153807"/>
          <a:ext cx="4057306" cy="431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7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04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2153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4,2 млрд* 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b="0" kern="12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пользователей сети Интернет</a:t>
                      </a:r>
                    </a:p>
                    <a:p>
                      <a:endParaRPr lang="ru-RU" sz="1300" b="0" kern="1200" dirty="0" smtClean="0">
                        <a:solidFill>
                          <a:srgbClr val="0A2896"/>
                        </a:solidFill>
                        <a:latin typeface="VTB Group Cond Light" charset="0"/>
                        <a:ea typeface="VTB Group Cond Light" charset="0"/>
                        <a:cs typeface="VTB Group Cond Light" charset="0"/>
                      </a:endParaRPr>
                    </a:p>
                    <a:p>
                      <a:endParaRPr lang="ru-RU" sz="1300" b="0" kern="1200" dirty="0" smtClean="0">
                        <a:solidFill>
                          <a:srgbClr val="0A2896"/>
                        </a:solidFill>
                        <a:latin typeface="VTB Group Cond Light" charset="0"/>
                        <a:ea typeface="VTB Group Cond Light" charset="0"/>
                        <a:cs typeface="VTB Group Cond Light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834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81 %**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населения России в возрасте от 15 до 72 лет когда-либо</a:t>
                      </a:r>
                      <a:r>
                        <a:rPr lang="ru-RU" sz="1300" baseline="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 пользовались персональным компьютером</a:t>
                      </a:r>
                    </a:p>
                    <a:p>
                      <a:endParaRPr lang="ru-RU" sz="13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758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65 %**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сегодняшних учеников школ будут работать по профессиям, которых сейчас нет</a:t>
                      </a:r>
                    </a:p>
                    <a:p>
                      <a:endParaRPr lang="ru-RU" sz="13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758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90 %**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существующих данных были созданы за последние 2 года</a:t>
                      </a:r>
                    </a:p>
                    <a:p>
                      <a:endParaRPr lang="ru-RU" sz="13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758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2 %** 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занятого населения являются специалистами в </a:t>
                      </a:r>
                      <a:r>
                        <a:rPr lang="en-US" sz="13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IT</a:t>
                      </a:r>
                      <a:r>
                        <a:rPr lang="ru-RU" sz="13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 </a:t>
                      </a:r>
                    </a:p>
                    <a:p>
                      <a:endParaRPr lang="ru-RU" sz="13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8758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B0F0"/>
                          </a:solidFill>
                        </a:rPr>
                        <a:t>60 %***</a:t>
                      </a:r>
                      <a:endParaRPr lang="ru-RU" sz="16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30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составит доля </a:t>
                      </a:r>
                      <a:r>
                        <a:rPr lang="ru-RU" sz="1300" dirty="0" err="1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Интернет-пользователей</a:t>
                      </a:r>
                      <a:r>
                        <a:rPr lang="ru-RU" sz="1300" baseline="0" dirty="0" smtClean="0">
                          <a:solidFill>
                            <a:srgbClr val="0A2896"/>
                          </a:solidFill>
                          <a:latin typeface="VTB Group Cond Light" charset="0"/>
                          <a:ea typeface="VTB Group Cond Light" charset="0"/>
                          <a:cs typeface="VTB Group Cond Light" charset="0"/>
                        </a:rPr>
                        <a:t>  в мире к 2021 году</a:t>
                      </a:r>
                      <a:endParaRPr lang="ru-RU" sz="13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34" name="Скругленный прямоугольник 33"/>
          <p:cNvSpPr>
            <a:spLocks noChangeArrowheads="1"/>
          </p:cNvSpPr>
          <p:nvPr/>
        </p:nvSpPr>
        <p:spPr bwMode="auto">
          <a:xfrm>
            <a:off x="5346387" y="899919"/>
            <a:ext cx="4378638" cy="491172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562417" y="1066844"/>
            <a:ext cx="411159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endParaRPr lang="ru-RU" sz="1600" b="1" dirty="0" smtClean="0">
              <a:solidFill>
                <a:srgbClr val="00B0F0"/>
              </a:solidFill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sz="1600" b="1" dirty="0" smtClean="0">
                <a:solidFill>
                  <a:srgbClr val="00B0F0"/>
                </a:solidFill>
              </a:rPr>
              <a:t>Что это означает для учителя?</a:t>
            </a:r>
          </a:p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endParaRPr lang="ru-RU" sz="1600" b="1" dirty="0" smtClean="0">
              <a:solidFill>
                <a:srgbClr val="00B0F0"/>
              </a:solidFill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sz="13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Развитие новых навыков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</a:pPr>
            <a:r>
              <a:rPr lang="ru-RU" sz="13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   (упор на умение найти качественную информацию и распознать </a:t>
            </a:r>
            <a:r>
              <a:rPr lang="ru-RU" sz="1300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фейк</a:t>
            </a:r>
            <a:r>
              <a:rPr lang="ru-RU" sz="13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)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endParaRPr lang="ru-RU" sz="13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endParaRPr lang="ru-RU" sz="13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endParaRPr lang="ru-RU" sz="13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endParaRPr lang="ru-RU" sz="13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sz="1300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Персонализация</a:t>
            </a:r>
            <a:r>
              <a:rPr lang="ru-RU" sz="13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образования и самообразование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</a:pPr>
            <a:r>
              <a:rPr lang="ru-RU" sz="13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  (ориентация на индивидуальные способности детей)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endParaRPr lang="ru-RU" sz="13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endParaRPr lang="ru-RU" sz="13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endParaRPr lang="ru-RU" sz="13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</a:pPr>
            <a:endParaRPr lang="ru-RU" sz="1300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sz="13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Непрерывное образование 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</a:pPr>
            <a:r>
              <a:rPr lang="ru-RU" sz="13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   (задача учителя – быть наставником и                научить учиться)</a:t>
            </a:r>
          </a:p>
        </p:txBody>
      </p:sp>
      <p:pic>
        <p:nvPicPr>
          <p:cNvPr id="11" name="Рисунок 10" descr="стартап что нужно знать.jpg"/>
          <p:cNvPicPr/>
          <p:nvPr/>
        </p:nvPicPr>
        <p:blipFill>
          <a:blip r:embed="rId3" cstate="print"/>
          <a:srcRect l="11645" t="4898" r="66297" b="24101"/>
          <a:stretch>
            <a:fillRect/>
          </a:stretch>
        </p:blipFill>
        <p:spPr>
          <a:xfrm>
            <a:off x="8845232" y="4761765"/>
            <a:ext cx="594912" cy="837282"/>
          </a:xfrm>
          <a:prstGeom prst="rect">
            <a:avLst/>
          </a:prstGeom>
        </p:spPr>
      </p:pic>
      <p:pic>
        <p:nvPicPr>
          <p:cNvPr id="12" name="Рисунок 11" descr="партнерство фриланс наемный.jpg"/>
          <p:cNvPicPr/>
          <p:nvPr/>
        </p:nvPicPr>
        <p:blipFill>
          <a:blip r:embed="rId4" cstate="print"/>
          <a:srcRect l="39585" t="27954" r="49193" b="42036"/>
          <a:stretch>
            <a:fillRect/>
          </a:stretch>
        </p:blipFill>
        <p:spPr>
          <a:xfrm>
            <a:off x="6114361" y="2521161"/>
            <a:ext cx="631868" cy="783384"/>
          </a:xfrm>
          <a:prstGeom prst="rect">
            <a:avLst/>
          </a:prstGeom>
        </p:spPr>
      </p:pic>
      <p:pic>
        <p:nvPicPr>
          <p:cNvPr id="13" name="Рисунок 12" descr="партнерство фриланс наемный.jpg"/>
          <p:cNvPicPr/>
          <p:nvPr/>
        </p:nvPicPr>
        <p:blipFill>
          <a:blip r:embed="rId4" cstate="print"/>
          <a:srcRect l="43909" t="61889" r="46722" b="28239"/>
          <a:stretch>
            <a:fillRect/>
          </a:stretch>
        </p:blipFill>
        <p:spPr>
          <a:xfrm>
            <a:off x="6929608" y="2954890"/>
            <a:ext cx="1313903" cy="368960"/>
          </a:xfrm>
          <a:prstGeom prst="rect">
            <a:avLst/>
          </a:prstGeom>
        </p:spPr>
      </p:pic>
      <p:pic>
        <p:nvPicPr>
          <p:cNvPr id="16" name="Рисунок 15" descr="партнерство фриланс наемный.jpg"/>
          <p:cNvPicPr/>
          <p:nvPr/>
        </p:nvPicPr>
        <p:blipFill>
          <a:blip r:embed="rId4" cstate="print"/>
          <a:srcRect l="73615" t="41768" r="10387" b="16013"/>
          <a:stretch>
            <a:fillRect/>
          </a:stretch>
        </p:blipFill>
        <p:spPr>
          <a:xfrm>
            <a:off x="8484138" y="2521161"/>
            <a:ext cx="648846" cy="914400"/>
          </a:xfrm>
          <a:prstGeom prst="rect">
            <a:avLst/>
          </a:prstGeom>
        </p:spPr>
      </p:pic>
      <p:pic>
        <p:nvPicPr>
          <p:cNvPr id="18" name="Рисунок 17" descr="доп доход.jpg"/>
          <p:cNvPicPr/>
          <p:nvPr/>
        </p:nvPicPr>
        <p:blipFill>
          <a:blip r:embed="rId5" cstate="print"/>
          <a:srcRect l="4260" t="9567" r="80743" b="57459"/>
          <a:stretch>
            <a:fillRect/>
          </a:stretch>
        </p:blipFill>
        <p:spPr>
          <a:xfrm>
            <a:off x="7130142" y="3939982"/>
            <a:ext cx="1099457" cy="102393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/>
      <p:bldP spid="29" grpId="0" animBg="1"/>
      <p:bldP spid="34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clipart-library.com/image_gallery/n1628720.jpg"/>
          <p:cNvPicPr>
            <a:picLocks noChangeAspect="1" noChangeArrowheads="1"/>
          </p:cNvPicPr>
          <p:nvPr/>
        </p:nvPicPr>
        <p:blipFill>
          <a:blip r:embed="rId3" cstate="print"/>
          <a:srcRect b="6264"/>
          <a:stretch>
            <a:fillRect/>
          </a:stretch>
        </p:blipFill>
        <p:spPr bwMode="auto">
          <a:xfrm>
            <a:off x="7434677" y="1191499"/>
            <a:ext cx="2304320" cy="1867479"/>
          </a:xfrm>
          <a:prstGeom prst="rect">
            <a:avLst/>
          </a:prstGeom>
          <a:noFill/>
        </p:spPr>
      </p:pic>
      <p:sp>
        <p:nvSpPr>
          <p:cNvPr id="26" name="Скругленный прямоугольник 25"/>
          <p:cNvSpPr>
            <a:spLocks noChangeArrowheads="1"/>
          </p:cNvSpPr>
          <p:nvPr/>
        </p:nvSpPr>
        <p:spPr bwMode="auto">
          <a:xfrm>
            <a:off x="305687" y="827909"/>
            <a:ext cx="7040400" cy="540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 bwMode="auto">
          <a:xfrm rot="16200000" flipH="1">
            <a:off x="4571942" y="3822942"/>
            <a:ext cx="504000" cy="2557111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37" name="Скругленный прямоугольник 36"/>
          <p:cNvSpPr>
            <a:spLocks noChangeArrowheads="1"/>
          </p:cNvSpPr>
          <p:nvPr/>
        </p:nvSpPr>
        <p:spPr bwMode="auto">
          <a:xfrm>
            <a:off x="521717" y="3326177"/>
            <a:ext cx="3096430" cy="23873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5710238" cy="332399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Тренды в обучении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77699" y="899919"/>
            <a:ext cx="74170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Вклад методов обучения в успешное и эффективное профессиональное обучение (влияние на степень усвоения материала)*:</a:t>
            </a:r>
          </a:p>
        </p:txBody>
      </p:sp>
      <p:sp>
        <p:nvSpPr>
          <p:cNvPr id="4" name="TextBox 21"/>
          <p:cNvSpPr txBox="1">
            <a:spLocks noChangeArrowheads="1"/>
          </p:cNvSpPr>
          <p:nvPr/>
        </p:nvSpPr>
        <p:spPr bwMode="auto">
          <a:xfrm>
            <a:off x="161667" y="5868609"/>
            <a:ext cx="950532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  <a:buFont typeface="Arial" pitchFamily="34" charset="0"/>
              <a:buChar char="•"/>
            </a:pPr>
            <a:r>
              <a:rPr lang="ru-RU" sz="900" b="1" dirty="0" smtClean="0">
                <a:solidFill>
                  <a:srgbClr val="0A2896"/>
                </a:solidFill>
              </a:rPr>
              <a:t>На основе пирамиды обучения Э.Дейла.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900" dirty="0" smtClean="0">
                <a:solidFill>
                  <a:srgbClr val="0A2896"/>
                </a:solidFill>
              </a:rPr>
              <a:t>Эдгар Дейл (профессор Государственного университета штата Огайо) преподавал обучаемым один и тот же учебный материал разными способами,  выявляя и анализируя способность обучаемых воспроизводить полученную информацию. Результаты его исследований были оформлены в 1969 году виде «</a:t>
            </a:r>
            <a:r>
              <a:rPr lang="ru-RU" sz="900" dirty="0" err="1" smtClean="0">
                <a:solidFill>
                  <a:srgbClr val="0A2896"/>
                </a:solidFill>
              </a:rPr>
              <a:t>Dale’s</a:t>
            </a:r>
            <a:r>
              <a:rPr lang="ru-RU" sz="900" dirty="0" smtClean="0">
                <a:solidFill>
                  <a:srgbClr val="0A2896"/>
                </a:solidFill>
              </a:rPr>
              <a:t> </a:t>
            </a:r>
            <a:r>
              <a:rPr lang="ru-RU" sz="900" dirty="0" err="1" smtClean="0">
                <a:solidFill>
                  <a:srgbClr val="0A2896"/>
                </a:solidFill>
              </a:rPr>
              <a:t>cone</a:t>
            </a:r>
            <a:r>
              <a:rPr lang="ru-RU" sz="900" dirty="0" smtClean="0">
                <a:solidFill>
                  <a:srgbClr val="0A2896"/>
                </a:solidFill>
              </a:rPr>
              <a:t> </a:t>
            </a:r>
            <a:r>
              <a:rPr lang="ru-RU" sz="900" dirty="0" err="1" smtClean="0">
                <a:solidFill>
                  <a:srgbClr val="0A2896"/>
                </a:solidFill>
              </a:rPr>
              <a:t>of</a:t>
            </a:r>
            <a:r>
              <a:rPr lang="ru-RU" sz="900" dirty="0" smtClean="0">
                <a:solidFill>
                  <a:srgbClr val="0A2896"/>
                </a:solidFill>
              </a:rPr>
              <a:t> </a:t>
            </a:r>
            <a:r>
              <a:rPr lang="ru-RU" sz="900" dirty="0" err="1" smtClean="0">
                <a:solidFill>
                  <a:srgbClr val="0A2896"/>
                </a:solidFill>
              </a:rPr>
              <a:t>experience</a:t>
            </a:r>
            <a:r>
              <a:rPr lang="ru-RU" sz="900" dirty="0" smtClean="0">
                <a:solidFill>
                  <a:srgbClr val="0A2896"/>
                </a:solidFill>
              </a:rPr>
              <a:t>» (известном как «конус Дейла»). На основе «конуса Дейла» к концу 1970-х годов в Национальной </a:t>
            </a:r>
            <a:r>
              <a:rPr lang="ru-RU" sz="900" dirty="0" err="1" smtClean="0">
                <a:solidFill>
                  <a:srgbClr val="0A2896"/>
                </a:solidFill>
              </a:rPr>
              <a:t>тренинговой</a:t>
            </a:r>
            <a:r>
              <a:rPr lang="ru-RU" sz="900" dirty="0" smtClean="0">
                <a:solidFill>
                  <a:srgbClr val="0A2896"/>
                </a:solidFill>
              </a:rPr>
              <a:t> лаборатории США была разработана новая графическая версия «влияния методов обучения на степень усвоения материала», получившая название «Пирамида обучения».</a:t>
            </a:r>
            <a:endParaRPr lang="ru-RU" sz="900" dirty="0">
              <a:solidFill>
                <a:srgbClr val="0A2896"/>
              </a:solidFill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5687" y="1602628"/>
            <a:ext cx="748904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marL="179388" indent="-179388">
              <a:spcBef>
                <a:spcPts val="12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до 20 % - эффект от чтения книг, прослушивания лекций и любого аудиторного обучения (то, что мы читаем и слышим)</a:t>
            </a:r>
          </a:p>
          <a:p>
            <a:pPr marL="179388" indent="-179388">
              <a:spcBef>
                <a:spcPts val="12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до 30 % - результат от просмотра видео, иллюстраций (то, что мы видим)</a:t>
            </a:r>
          </a:p>
          <a:p>
            <a:pPr marL="179388" indent="-179388">
              <a:spcBef>
                <a:spcPts val="12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до 90 % - усваивается в ходе работы, имитации реального опыта, ролевой игры (активная вовлеченность в обучение – выступления с речью, дискуссии, действия) </a:t>
            </a:r>
            <a:endParaRPr lang="ru-RU" sz="1400" dirty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</p:txBody>
      </p:sp>
      <p:sp>
        <p:nvSpPr>
          <p:cNvPr id="13" name="TextBox 21"/>
          <p:cNvSpPr txBox="1">
            <a:spLocks noChangeArrowheads="1"/>
          </p:cNvSpPr>
          <p:nvPr/>
        </p:nvSpPr>
        <p:spPr bwMode="auto">
          <a:xfrm>
            <a:off x="593728" y="3507424"/>
            <a:ext cx="2951658" cy="183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buClr>
                <a:srgbClr val="00AAFF"/>
              </a:buClr>
              <a:buSzPct val="150000"/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Сначала – базовые знания:  без теории неэффективна практика</a:t>
            </a:r>
          </a:p>
          <a:p>
            <a:pPr>
              <a:spcBef>
                <a:spcPts val="1800"/>
              </a:spcBef>
              <a:buClr>
                <a:srgbClr val="00AAFF"/>
              </a:buClr>
              <a:buSzPct val="150000"/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Внедрение полученных знаний на практике – обязательно: правило «Сначала узнай - потом обязательно сделай!»</a:t>
            </a:r>
          </a:p>
        </p:txBody>
      </p:sp>
      <p:pic>
        <p:nvPicPr>
          <p:cNvPr id="15" name="Рисунок 14" descr="робот и человек.jpg"/>
          <p:cNvPicPr/>
          <p:nvPr/>
        </p:nvPicPr>
        <p:blipFill>
          <a:blip r:embed="rId4" cstate="print"/>
          <a:srcRect l="64556" t="28992" r="11670" b="42997"/>
          <a:stretch>
            <a:fillRect/>
          </a:stretch>
        </p:blipFill>
        <p:spPr>
          <a:xfrm>
            <a:off x="4122217" y="3337218"/>
            <a:ext cx="1728240" cy="158422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618147" y="3132229"/>
            <a:ext cx="25494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b="1" dirty="0" smtClean="0">
                <a:solidFill>
                  <a:srgbClr val="00B0F0"/>
                </a:solidFill>
              </a:rPr>
              <a:t>Что это означает для ученика?</a:t>
            </a:r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6138497" y="3326177"/>
            <a:ext cx="3096430" cy="238737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  <a:round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16" name="TextBox 21"/>
          <p:cNvSpPr txBox="1">
            <a:spLocks noChangeArrowheads="1"/>
          </p:cNvSpPr>
          <p:nvPr/>
        </p:nvSpPr>
        <p:spPr bwMode="auto">
          <a:xfrm>
            <a:off x="6210507" y="3481238"/>
            <a:ext cx="3024420" cy="2046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ts val="1800"/>
              </a:spcBef>
              <a:buClr>
                <a:srgbClr val="00AAFF"/>
              </a:buClr>
              <a:buSzPct val="150000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Задачи для ученика: </a:t>
            </a:r>
          </a:p>
          <a:p>
            <a:pPr>
              <a:spcBef>
                <a:spcPts val="1200"/>
              </a:spcBef>
              <a:buClr>
                <a:srgbClr val="00AAFF"/>
              </a:buClr>
              <a:buSzPct val="150000"/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Научись учиться!</a:t>
            </a:r>
          </a:p>
          <a:p>
            <a:pPr>
              <a:spcBef>
                <a:spcPts val="1200"/>
              </a:spcBef>
              <a:buClr>
                <a:srgbClr val="00AAFF"/>
              </a:buClr>
              <a:buSzPct val="150000"/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Обучайся постоянно</a:t>
            </a:r>
          </a:p>
          <a:p>
            <a:pPr>
              <a:spcBef>
                <a:spcPts val="1200"/>
              </a:spcBef>
              <a:buClr>
                <a:srgbClr val="00AAFF"/>
              </a:buClr>
              <a:buSzPct val="150000"/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Используй разные источники информации - </a:t>
            </a:r>
            <a:r>
              <a:rPr lang="ru-RU" sz="1400" dirty="0" err="1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онлайн-обучение</a:t>
            </a: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, </a:t>
            </a:r>
            <a:r>
              <a:rPr lang="ru-RU" sz="1400" dirty="0" err="1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коучинг</a:t>
            </a:r>
            <a:r>
              <a:rPr lang="ru-RU" sz="1400" dirty="0" smtClean="0">
                <a:solidFill>
                  <a:srgbClr val="0A2896"/>
                </a:solidFill>
                <a:ea typeface="Calibri" pitchFamily="34" charset="0"/>
                <a:cs typeface="Arial" charset="0"/>
              </a:rPr>
              <a:t> опытных коллег и общение с интересными людьми</a:t>
            </a:r>
          </a:p>
        </p:txBody>
      </p:sp>
      <p:sp>
        <p:nvSpPr>
          <p:cNvPr id="29702" name="AutoShape 6" descr="https://blog.exellys.com/wp-content/uploads/2017/11/Machine-Learning-Pyramid.jpg?v=5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4" name="AutoShape 8" descr="https://blog.exellys.com/wp-content/uploads/2017/11/Machine-Learning-Pyramid.jpg?v=5"/>
          <p:cNvSpPr>
            <a:spLocks noChangeAspect="1" noChangeArrowheads="1"/>
          </p:cNvSpPr>
          <p:nvPr/>
        </p:nvSpPr>
        <p:spPr bwMode="auto">
          <a:xfrm>
            <a:off x="63500" y="-136525"/>
            <a:ext cx="12277725" cy="69056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06" name="AutoShape 10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710" name="AutoShape 14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" name="TextBox 21"/>
          <p:cNvSpPr txBox="1">
            <a:spLocks noChangeArrowheads="1"/>
          </p:cNvSpPr>
          <p:nvPr/>
        </p:nvSpPr>
        <p:spPr bwMode="auto">
          <a:xfrm>
            <a:off x="8370807" y="2628159"/>
            <a:ext cx="50407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1000" b="1" dirty="0" smtClean="0">
                <a:solidFill>
                  <a:srgbClr val="0A2896"/>
                </a:solidFill>
              </a:rPr>
              <a:t>90 %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24" name="TextBox 21"/>
          <p:cNvSpPr txBox="1">
            <a:spLocks noChangeArrowheads="1"/>
          </p:cNvSpPr>
          <p:nvPr/>
        </p:nvSpPr>
        <p:spPr bwMode="auto">
          <a:xfrm>
            <a:off x="8370807" y="2093898"/>
            <a:ext cx="50407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1000" b="1" dirty="0" smtClean="0">
                <a:solidFill>
                  <a:srgbClr val="0A2896"/>
                </a:solidFill>
              </a:rPr>
              <a:t>30 %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25" name="TextBox 21"/>
          <p:cNvSpPr txBox="1">
            <a:spLocks noChangeArrowheads="1"/>
          </p:cNvSpPr>
          <p:nvPr/>
        </p:nvSpPr>
        <p:spPr bwMode="auto">
          <a:xfrm>
            <a:off x="8370807" y="1620019"/>
            <a:ext cx="50407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1000" b="1" dirty="0" smtClean="0">
                <a:solidFill>
                  <a:srgbClr val="0A2896"/>
                </a:solidFill>
              </a:rPr>
              <a:t>20 %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1000" dirty="0">
              <a:solidFill>
                <a:srgbClr val="0A2896"/>
              </a:solidFill>
            </a:endParaRPr>
          </a:p>
        </p:txBody>
      </p:sp>
      <p:sp>
        <p:nvSpPr>
          <p:cNvPr id="30722" name="AutoShape 2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0" grpId="0" animBg="1"/>
      <p:bldP spid="37" grpId="0" animBg="1"/>
      <p:bldP spid="3" grpId="0"/>
      <p:bldP spid="4" grpId="0"/>
      <p:bldP spid="11" grpId="0"/>
      <p:bldP spid="13" grpId="0"/>
      <p:bldP spid="17" grpId="0"/>
      <p:bldP spid="18" grpId="0" animBg="1"/>
      <p:bldP spid="16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23872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Развитие ключевых навыков цифрового мира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1667" y="827910"/>
            <a:ext cx="93333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Ведущие мировые университеты* в результате различных исследований текущих тенденций определили наиболее важные качества, которыми необходимо обладать в современном мире. Условно их обозначили как 4К - 4 компетенции, необходимые в будущем детям для успешной реализации своих способностей и возможностей.</a:t>
            </a:r>
          </a:p>
        </p:txBody>
      </p:sp>
      <p:pic>
        <p:nvPicPr>
          <p:cNvPr id="90114" name="Picture 2" descr="http://moziru.com/images/puzzle-clipart-learning-outcome-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2167" y="2052755"/>
            <a:ext cx="2620506" cy="2448535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 bwMode="auto">
          <a:xfrm>
            <a:off x="6570557" y="1908059"/>
            <a:ext cx="2016280" cy="43293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err="1" smtClean="0">
                <a:solidFill>
                  <a:srgbClr val="0A2896"/>
                </a:solidFill>
              </a:rPr>
              <a:t>Коллаборация</a:t>
            </a:r>
            <a:endParaRPr lang="ru-RU" dirty="0" smtClean="0">
              <a:solidFill>
                <a:srgbClr val="0A2896"/>
              </a:solidFill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6570557" y="3897080"/>
            <a:ext cx="2016280" cy="43293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>
                <a:solidFill>
                  <a:srgbClr val="0A2896"/>
                </a:solidFill>
              </a:rPr>
              <a:t>Критическое мышление</a:t>
            </a:r>
          </a:p>
        </p:txBody>
      </p:sp>
      <p:sp>
        <p:nvSpPr>
          <p:cNvPr id="19" name="Овал 18"/>
          <p:cNvSpPr/>
          <p:nvPr/>
        </p:nvSpPr>
        <p:spPr bwMode="auto">
          <a:xfrm>
            <a:off x="1097797" y="1908059"/>
            <a:ext cx="2016280" cy="43293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>
                <a:solidFill>
                  <a:srgbClr val="0A2896"/>
                </a:solidFill>
              </a:rPr>
              <a:t>Коммуникация</a:t>
            </a:r>
          </a:p>
        </p:txBody>
      </p:sp>
      <p:sp>
        <p:nvSpPr>
          <p:cNvPr id="20" name="Овал 19"/>
          <p:cNvSpPr/>
          <p:nvPr/>
        </p:nvSpPr>
        <p:spPr bwMode="auto">
          <a:xfrm>
            <a:off x="1097797" y="3852329"/>
            <a:ext cx="2016280" cy="432931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err="1" smtClean="0">
                <a:solidFill>
                  <a:srgbClr val="0A2896"/>
                </a:solidFill>
              </a:rPr>
              <a:t>Креативность</a:t>
            </a:r>
            <a:endParaRPr lang="ru-RU" dirty="0" smtClean="0">
              <a:solidFill>
                <a:srgbClr val="0A2896"/>
              </a:solidFill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05687" y="6012629"/>
            <a:ext cx="950532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dirty="0" smtClean="0">
                <a:solidFill>
                  <a:srgbClr val="0A2896"/>
                </a:solidFill>
              </a:rPr>
              <a:t>*	В 2013 г. в университете </a:t>
            </a:r>
            <a:r>
              <a:rPr lang="ru-RU" sz="900" dirty="0" err="1" smtClean="0">
                <a:solidFill>
                  <a:srgbClr val="0A2896"/>
                </a:solidFill>
              </a:rPr>
              <a:t>Монктона</a:t>
            </a:r>
            <a:r>
              <a:rPr lang="ru-RU" sz="900" dirty="0" smtClean="0">
                <a:solidFill>
                  <a:srgbClr val="0A2896"/>
                </a:solidFill>
              </a:rPr>
              <a:t> (Канада) был запущен проект под руководством Дианы </a:t>
            </a:r>
            <a:r>
              <a:rPr lang="ru-RU" sz="900" dirty="0" err="1" smtClean="0">
                <a:solidFill>
                  <a:srgbClr val="0A2896"/>
                </a:solidFill>
              </a:rPr>
              <a:t>Прюно</a:t>
            </a:r>
            <a:r>
              <a:rPr lang="ru-RU" sz="900" dirty="0" smtClean="0">
                <a:solidFill>
                  <a:srgbClr val="0A2896"/>
                </a:solidFill>
              </a:rPr>
              <a:t> (</a:t>
            </a:r>
            <a:r>
              <a:rPr lang="ru-RU" sz="900" dirty="0" err="1" smtClean="0">
                <a:solidFill>
                  <a:srgbClr val="0A2896"/>
                </a:solidFill>
              </a:rPr>
              <a:t>Pruneau</a:t>
            </a:r>
            <a:r>
              <a:rPr lang="ru-RU" sz="900" dirty="0" smtClean="0">
                <a:solidFill>
                  <a:srgbClr val="0A2896"/>
                </a:solidFill>
              </a:rPr>
              <a:t>) .Его целью стало выявление компетентностей, которые были бы востребованы работодателями в будущем. Исследователи выявили ряд ключевых компетенций, которые впоследствии были названы «4К».</a:t>
            </a:r>
            <a:endParaRPr lang="ru-RU" sz="900" dirty="0">
              <a:solidFill>
                <a:srgbClr val="0A2896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066487" y="4329140"/>
            <a:ext cx="37445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1000" dirty="0" smtClean="0">
                <a:solidFill>
                  <a:srgbClr val="0A2896"/>
                </a:solidFill>
              </a:rPr>
              <a:t>Умение аргументировано отстаивать свою точку зрения</a:t>
            </a:r>
          </a:p>
          <a:p>
            <a:pPr>
              <a:buFontTx/>
              <a:buChar char="-"/>
            </a:pPr>
            <a:r>
              <a:rPr lang="ru-RU" sz="1000" dirty="0" smtClean="0">
                <a:solidFill>
                  <a:srgbClr val="0A2896"/>
                </a:solidFill>
              </a:rPr>
              <a:t>Способность ставить под сомнение  поступающую информацию и собственные убеждения </a:t>
            </a:r>
          </a:p>
          <a:p>
            <a:pPr>
              <a:buFontTx/>
              <a:buChar char="-"/>
            </a:pPr>
            <a:r>
              <a:rPr lang="ru-RU" sz="1000" dirty="0" smtClean="0">
                <a:solidFill>
                  <a:srgbClr val="0A2896"/>
                </a:solidFill>
              </a:rPr>
              <a:t>Умение задавать правильные наводящие вопросы собеседнику</a:t>
            </a:r>
          </a:p>
          <a:p>
            <a:r>
              <a:rPr lang="ru-RU" sz="1000" dirty="0" smtClean="0">
                <a:solidFill>
                  <a:srgbClr val="0A2896"/>
                </a:solidFill>
              </a:rPr>
              <a:t>- Умение ориентироваться в потоках информации, видеть причинно-следственные связи, отсеивать ненужное и делать выводы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77697" y="4429280"/>
            <a:ext cx="316844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A2896"/>
                </a:solidFill>
              </a:rPr>
              <a:t>Умение оценивать ситуацию с разных сторон, принимать нестандартные решения, чувствовать себя уверенно в меняющихся обстоятельствах, превращать преодоление трудностей в увлекательную головоломку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77697" y="2414475"/>
            <a:ext cx="302442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A2896"/>
                </a:solidFill>
              </a:rPr>
              <a:t>Умение договариваться и налаживать контакты, слушать собеседника и доносить свою точку зрения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6498547" y="2412129"/>
            <a:ext cx="302442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A2896"/>
                </a:solidFill>
              </a:rPr>
              <a:t>Процесс совместной деятельности в какой-либо сфере двух и более людей или организаций для достижения общих целей, при которой происходит обмен знаниями и обучение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 build="allAtOnce" animBg="1"/>
      <p:bldP spid="18" grpId="0" build="allAtOnce" animBg="1"/>
      <p:bldP spid="19" grpId="0" build="allAtOnce" animBg="1"/>
      <p:bldP spid="20" grpId="0" build="allAtOnce" animBg="1"/>
      <p:bldP spid="22" grpId="0"/>
      <p:bldP spid="23" grpId="0" build="allAtOnce"/>
      <p:bldP spid="33" grpId="0" build="allAtOnce"/>
      <p:bldP spid="34" grpId="0" build="allAtOnce"/>
      <p:bldP spid="3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48281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Доступность качественного </a:t>
            </a:r>
            <a:r>
              <a:rPr lang="ru-RU" altLang="ru-RU" sz="2400" b="1" cap="all" dirty="0" err="1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контента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180975" y="971929"/>
            <a:ext cx="4805364" cy="677862"/>
          </a:xfrm>
          <a:prstGeom prst="rect">
            <a:avLst/>
          </a:prstGeom>
          <a:solidFill>
            <a:srgbClr val="E5F6FF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КАЧЕСТВЕННЫЙ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 КОНТЕНТ ДОСТУПЕН И БЕСПЛАТЕН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41" name="Овал 40"/>
          <p:cNvSpPr/>
          <p:nvPr/>
        </p:nvSpPr>
        <p:spPr bwMode="auto">
          <a:xfrm>
            <a:off x="683313" y="2413166"/>
            <a:ext cx="3870964" cy="968828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в Интернете выложены редкие книги из крупнейших библиотек (РГБ  (</a:t>
            </a:r>
            <a:r>
              <a:rPr lang="ru-RU" dirty="0" err="1" smtClean="0">
                <a:solidFill>
                  <a:schemeClr val="accent2"/>
                </a:solidFill>
              </a:rPr>
              <a:t>бывш</a:t>
            </a:r>
            <a:r>
              <a:rPr lang="ru-RU" dirty="0" smtClean="0">
                <a:solidFill>
                  <a:schemeClr val="accent2"/>
                </a:solidFill>
              </a:rPr>
              <a:t>. ГБ им.Ленина), МГУ         и др.)</a:t>
            </a:r>
            <a:endParaRPr lang="ru-RU" dirty="0" smtClean="0">
              <a:solidFill>
                <a:srgbClr val="0A2896"/>
              </a:solidFill>
            </a:endParaRPr>
          </a:p>
        </p:txBody>
      </p:sp>
      <p:sp>
        <p:nvSpPr>
          <p:cNvPr id="42" name="Овал 41"/>
          <p:cNvSpPr/>
          <p:nvPr/>
        </p:nvSpPr>
        <p:spPr bwMode="auto">
          <a:xfrm>
            <a:off x="682559" y="4033369"/>
            <a:ext cx="3857628" cy="1121260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dirty="0" smtClean="0">
              <a:solidFill>
                <a:schemeClr val="accent2"/>
              </a:solidFill>
            </a:endParaRPr>
          </a:p>
          <a:p>
            <a:pPr algn="ctr"/>
            <a:r>
              <a:rPr lang="ru-RU" dirty="0" smtClean="0">
                <a:solidFill>
                  <a:schemeClr val="accent2"/>
                </a:solidFill>
              </a:rPr>
              <a:t>можно послушать лекции лучших профессоров из Гарвардского университета, Массачусетского технологический института и др.</a:t>
            </a:r>
          </a:p>
          <a:p>
            <a:pPr algn="ctr"/>
            <a:r>
              <a:rPr lang="ru-RU" dirty="0" smtClean="0">
                <a:solidFill>
                  <a:schemeClr val="accent2"/>
                </a:solidFill>
              </a:rPr>
              <a:t> </a:t>
            </a:r>
            <a:endParaRPr lang="ru-RU" dirty="0" smtClean="0">
              <a:solidFill>
                <a:srgbClr val="0A2896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62709" y="5470306"/>
            <a:ext cx="201628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3"/>
              </a:rPr>
              <a:t>https://ocw.mit.edu/index.htm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363795" y="3399224"/>
            <a:ext cx="23519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hlinkClick r:id="rId4"/>
              </a:rPr>
              <a:t>http://olden.rsl.ru/ru/root3489/all</a:t>
            </a:r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1369105" y="5227846"/>
            <a:ext cx="25539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 smtClean="0">
                <a:hlinkClick r:id="rId5"/>
              </a:rPr>
              <a:t>https://online-learning.harvard.edu/</a:t>
            </a:r>
            <a:endParaRPr lang="ru-RU" dirty="0"/>
          </a:p>
        </p:txBody>
      </p:sp>
      <p:sp>
        <p:nvSpPr>
          <p:cNvPr id="1027" name="AutoShape 3" descr="https://forpost-sz.ru/sites/default/files/doc/2018/07/19/mgu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Z:\DIA\1_УСВ\2_ПРЕЗЕНТАЦИИ\ПРЕЗЕНТАЦИЯ_НАВЫКИ БУДУЩЕГО\Материалы для презентации\картинки\S3601585.jpg"/>
          <p:cNvPicPr>
            <a:picLocks noChangeAspect="1" noChangeArrowheads="1"/>
          </p:cNvPicPr>
          <p:nvPr/>
        </p:nvPicPr>
        <p:blipFill>
          <a:blip r:embed="rId6" cstate="print"/>
          <a:srcRect l="6239" t="9241" r="12893"/>
          <a:stretch>
            <a:fillRect/>
          </a:stretch>
        </p:blipFill>
        <p:spPr bwMode="auto">
          <a:xfrm>
            <a:off x="809757" y="1797930"/>
            <a:ext cx="894062" cy="579209"/>
          </a:xfrm>
          <a:prstGeom prst="rect">
            <a:avLst/>
          </a:prstGeom>
          <a:noFill/>
        </p:spPr>
      </p:pic>
      <p:pic>
        <p:nvPicPr>
          <p:cNvPr id="1030" name="Picture 6" descr="https://im0-tub-ru.yandex.net/i?id=7ca6558ba2cb215067c0e59d963de158-l&amp;n=13"/>
          <p:cNvPicPr>
            <a:picLocks noChangeAspect="1" noChangeArrowheads="1"/>
          </p:cNvPicPr>
          <p:nvPr/>
        </p:nvPicPr>
        <p:blipFill>
          <a:blip r:embed="rId7" cstate="print"/>
          <a:srcRect l="10580" t="3803" r="10716" b="22338"/>
          <a:stretch>
            <a:fillRect/>
          </a:stretch>
        </p:blipFill>
        <p:spPr bwMode="auto">
          <a:xfrm>
            <a:off x="3558782" y="1797930"/>
            <a:ext cx="995495" cy="579209"/>
          </a:xfrm>
          <a:prstGeom prst="rect">
            <a:avLst/>
          </a:prstGeom>
          <a:noFill/>
        </p:spPr>
      </p:pic>
      <p:pic>
        <p:nvPicPr>
          <p:cNvPr id="1032" name="Picture 8" descr="http://top5-top10.ru/wp-content/uploads/2017/10/Harvard-University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7376" y="5540269"/>
            <a:ext cx="1010521" cy="653400"/>
          </a:xfrm>
          <a:prstGeom prst="rect">
            <a:avLst/>
          </a:prstGeom>
          <a:noFill/>
        </p:spPr>
      </p:pic>
      <p:pic>
        <p:nvPicPr>
          <p:cNvPr id="1034" name="Picture 10" descr="https://img-s3.onedio.com/id-57fcd8859b91c8a10cdf5497/rev-0/raw/s-a314e27064cb7798d3593c8bdb70514965aeab0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55087" y="5575259"/>
            <a:ext cx="871200" cy="653400"/>
          </a:xfrm>
          <a:prstGeom prst="rect">
            <a:avLst/>
          </a:prstGeom>
          <a:noFill/>
        </p:spPr>
      </p:pic>
      <p:sp>
        <p:nvSpPr>
          <p:cNvPr id="58" name="Прямоугольник 57"/>
          <p:cNvSpPr/>
          <p:nvPr/>
        </p:nvSpPr>
        <p:spPr bwMode="auto">
          <a:xfrm>
            <a:off x="5850457" y="971929"/>
            <a:ext cx="3528490" cy="68421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2"/>
                </a:solidFill>
              </a:rPr>
              <a:t>Идет конкуренция за внимание ученика</a:t>
            </a:r>
            <a:r>
              <a:rPr lang="ru-RU" b="1" smtClean="0">
                <a:solidFill>
                  <a:schemeClr val="accent2"/>
                </a:solidFill>
              </a:rPr>
              <a:t>/ пользователя</a:t>
            </a:r>
            <a:endParaRPr lang="ru-RU" b="1" dirty="0" smtClean="0">
              <a:solidFill>
                <a:schemeClr val="accent2"/>
              </a:solidFill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Ученик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 выбирает себе учителя!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60" name="Стрелка вниз 59"/>
          <p:cNvSpPr/>
          <p:nvPr/>
        </p:nvSpPr>
        <p:spPr bwMode="auto">
          <a:xfrm rot="16200000" flipH="1">
            <a:off x="5162321" y="944590"/>
            <a:ext cx="588786" cy="643466"/>
          </a:xfrm>
          <a:prstGeom prst="downArrow">
            <a:avLst/>
          </a:prstGeom>
          <a:solidFill>
            <a:schemeClr val="bg1"/>
          </a:solidFill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61" name="Стрелка вниз 60"/>
          <p:cNvSpPr/>
          <p:nvPr/>
        </p:nvSpPr>
        <p:spPr bwMode="auto">
          <a:xfrm flipH="1">
            <a:off x="7290657" y="1764039"/>
            <a:ext cx="588786" cy="643466"/>
          </a:xfrm>
          <a:prstGeom prst="downArrow">
            <a:avLst/>
          </a:prstGeom>
          <a:solidFill>
            <a:schemeClr val="bg1"/>
          </a:solidFill>
          <a:ln w="28575">
            <a:solidFill>
              <a:schemeClr val="bg2">
                <a:lumMod val="60000"/>
                <a:lumOff val="40000"/>
              </a:schemeClr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AAFF"/>
              </a:solidFill>
              <a:effectLst/>
              <a:latin typeface="Arial" charset="0"/>
            </a:endParaRPr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5850457" y="2521752"/>
            <a:ext cx="3528490" cy="348625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noFill/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ts val="600"/>
              </a:spcBef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charset="0"/>
            </a:endParaRPr>
          </a:p>
          <a:p>
            <a:pPr marL="85725" algn="ctr">
              <a:spcBef>
                <a:spcPts val="600"/>
              </a:spcBef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charset="0"/>
              </a:rPr>
              <a:t>ПОЧЕМУ КАЧЕСТВЕННЫЙ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charset="0"/>
              </a:rPr>
              <a:t> КОНТЕНТ   МАЛО  ВОСТРЕБОВАН ?</a:t>
            </a:r>
          </a:p>
          <a:p>
            <a:pPr marL="85725" algn="ctr">
              <a:spcBef>
                <a:spcPts val="600"/>
              </a:spcBef>
            </a:pPr>
            <a:endParaRPr kumimoji="0" lang="ru-RU" sz="1400" b="1" i="0" u="none" strike="noStrike" cap="none" normalizeH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charset="0"/>
            </a:endParaRPr>
          </a:p>
          <a:p>
            <a:pPr marL="85725" algn="ctr">
              <a:spcBef>
                <a:spcPts val="600"/>
              </a:spcBef>
              <a:buFont typeface="Arial" pitchFamily="34" charset="0"/>
              <a:buChar char="•"/>
            </a:pP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charset="0"/>
              </a:rPr>
              <a:t> сложно конкурировать с развлекательным </a:t>
            </a:r>
            <a:r>
              <a:rPr kumimoji="0" lang="ru-RU" sz="1400" b="1" i="0" u="none" strike="noStrike" cap="none" normalizeH="0" dirty="0" err="1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charset="0"/>
              </a:rPr>
              <a:t>контентом</a:t>
            </a:r>
            <a:endParaRPr kumimoji="0" lang="ru-RU" sz="1400" b="1" i="0" u="none" strike="noStrike" cap="none" normalizeH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charset="0"/>
            </a:endParaRPr>
          </a:p>
          <a:p>
            <a:pPr marL="85725">
              <a:spcBef>
                <a:spcPts val="600"/>
              </a:spcBef>
              <a:buFont typeface="Arial" pitchFamily="34" charset="0"/>
              <a:buChar char="•"/>
            </a:pPr>
            <a:endParaRPr kumimoji="0" lang="ru-RU" sz="1400" b="1" i="0" u="none" strike="noStrike" cap="none" normalizeH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charset="0"/>
            </a:endParaRPr>
          </a:p>
          <a:p>
            <a:pPr marL="85725" algn="ctr">
              <a:spcBef>
                <a:spcPts val="600"/>
              </a:spcBef>
              <a:buFont typeface="Arial" pitchFamily="34" charset="0"/>
              <a:buChar char="•"/>
            </a:pP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 charset="0"/>
              </a:rPr>
              <a:t> среднее время удержания внимания  ученика в его устойчивой фазе 5-7 минут</a:t>
            </a:r>
          </a:p>
          <a:p>
            <a:pPr marL="85725" marR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1867865" y="3601309"/>
            <a:ext cx="196631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10"/>
              </a:rPr>
              <a:t>https://www.msu.ru/libraries/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1" grpId="0" animBg="1"/>
      <p:bldP spid="42" grpId="0" animBg="1"/>
      <p:bldP spid="1025" grpId="0"/>
      <p:bldP spid="48" grpId="0"/>
      <p:bldP spid="49" grpId="0"/>
      <p:bldP spid="58" grpId="0" animBg="1"/>
      <p:bldP spid="60" grpId="0" animBg="1"/>
      <p:bldP spid="61" grpId="0" animBg="1"/>
      <p:bldP spid="62" grpId="0" animBg="1"/>
      <p:bldP spid="10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1"/>
          <p:cNvSpPr txBox="1">
            <a:spLocks/>
          </p:cNvSpPr>
          <p:nvPr/>
        </p:nvSpPr>
        <p:spPr>
          <a:xfrm>
            <a:off x="161925" y="252413"/>
            <a:ext cx="9482818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cap="all" dirty="0" smtClean="0">
                <a:solidFill>
                  <a:srgbClr val="0A2896"/>
                </a:solidFill>
                <a:latin typeface="+mj-lt"/>
                <a:ea typeface="+mj-ea"/>
                <a:cs typeface="+mj-cs"/>
              </a:rPr>
              <a:t>Как сделать обучение эффективным</a:t>
            </a:r>
            <a:endParaRPr lang="ru-RU" altLang="ru-RU" sz="2400" b="1" cap="all" dirty="0">
              <a:solidFill>
                <a:srgbClr val="0A2896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27" name="AutoShape 3" descr="https://forpost-sz.ru/sites/default/files/doc/2018/07/19/mgu.jpg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3114077" y="985097"/>
          <a:ext cx="3888540" cy="3579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Прямоугольник 19"/>
          <p:cNvSpPr/>
          <p:nvPr/>
        </p:nvSpPr>
        <p:spPr bwMode="auto">
          <a:xfrm>
            <a:off x="161667" y="863761"/>
            <a:ext cx="6624920" cy="316680"/>
          </a:xfrm>
          <a:prstGeom prst="rect">
            <a:avLst/>
          </a:prstGeom>
          <a:noFill/>
          <a:ln w="28575">
            <a:solidFill>
              <a:srgbClr val="00AAFF"/>
            </a:solidFill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accent2"/>
                </a:solidFill>
              </a:rPr>
              <a:t>Необходимо создать баланс форматов и технологий обучения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4338247" y="3577457"/>
            <a:ext cx="1223417" cy="432060"/>
          </a:xfrm>
          <a:prstGeom prst="rect">
            <a:avLst/>
          </a:prstGeom>
          <a:noFill/>
          <a:ln w="28575">
            <a:noFill/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Социальное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обучение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2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3762167" y="2281277"/>
            <a:ext cx="1223417" cy="432060"/>
          </a:xfrm>
          <a:prstGeom prst="rect">
            <a:avLst/>
          </a:prstGeom>
          <a:noFill/>
          <a:ln w="28575">
            <a:noFill/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Формальное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обучение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2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4914327" y="2281277"/>
            <a:ext cx="1440200" cy="432060"/>
          </a:xfrm>
          <a:prstGeom prst="rect">
            <a:avLst/>
          </a:prstGeom>
          <a:noFill/>
          <a:ln w="28575">
            <a:noFill/>
            <a:prstDash val="sysDot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Неформальное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обучение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2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23" name="TextBox 21"/>
          <p:cNvSpPr txBox="1">
            <a:spLocks noChangeArrowheads="1"/>
          </p:cNvSpPr>
          <p:nvPr/>
        </p:nvSpPr>
        <p:spPr bwMode="auto">
          <a:xfrm>
            <a:off x="161667" y="6219377"/>
            <a:ext cx="950532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9388" indent="-179388">
              <a:spcBef>
                <a:spcPts val="300"/>
              </a:spcBef>
              <a:buClr>
                <a:schemeClr val="accent2"/>
              </a:buClr>
              <a:buSzPct val="150000"/>
            </a:pPr>
            <a:r>
              <a:rPr lang="ru-RU" sz="900" b="1" dirty="0" smtClean="0">
                <a:solidFill>
                  <a:srgbClr val="0A2896"/>
                </a:solidFill>
              </a:rPr>
              <a:t>*	Схематизация концепции проникающего обучения была предложена Дэном  </a:t>
            </a:r>
            <a:r>
              <a:rPr lang="ru-RU" sz="900" b="1" dirty="0" err="1" smtClean="0">
                <a:solidFill>
                  <a:srgbClr val="0A2896"/>
                </a:solidFill>
              </a:rPr>
              <a:t>Понтефрактом</a:t>
            </a:r>
            <a:r>
              <a:rPr lang="ru-RU" sz="900" b="1" dirty="0" smtClean="0">
                <a:solidFill>
                  <a:srgbClr val="0A2896"/>
                </a:solidFill>
              </a:rPr>
              <a:t>  (</a:t>
            </a:r>
            <a:r>
              <a:rPr lang="en-US" sz="900" b="1" dirty="0" err="1" smtClean="0">
                <a:solidFill>
                  <a:srgbClr val="0A2896"/>
                </a:solidFill>
              </a:rPr>
              <a:t>Pontefract</a:t>
            </a:r>
            <a:r>
              <a:rPr lang="en-US" sz="900" b="1" dirty="0" smtClean="0">
                <a:solidFill>
                  <a:srgbClr val="0A2896"/>
                </a:solidFill>
              </a:rPr>
              <a:t> Dan – </a:t>
            </a:r>
            <a:r>
              <a:rPr lang="ru-RU" sz="900" b="1" dirty="0" smtClean="0">
                <a:solidFill>
                  <a:srgbClr val="0A2896"/>
                </a:solidFill>
              </a:rPr>
              <a:t>«</a:t>
            </a:r>
            <a:r>
              <a:rPr lang="en-US" sz="900" b="1" dirty="0" smtClean="0">
                <a:solidFill>
                  <a:srgbClr val="0A2896"/>
                </a:solidFill>
              </a:rPr>
              <a:t>Pervasive leaning </a:t>
            </a:r>
            <a:r>
              <a:rPr lang="en-US" sz="900" b="1" dirty="0" err="1" smtClean="0">
                <a:solidFill>
                  <a:srgbClr val="0A2896"/>
                </a:solidFill>
              </a:rPr>
              <a:t>grafic</a:t>
            </a:r>
            <a:r>
              <a:rPr lang="en-US" sz="900" b="1" dirty="0" smtClean="0">
                <a:solidFill>
                  <a:srgbClr val="0A2896"/>
                </a:solidFill>
              </a:rPr>
              <a:t> from flat</a:t>
            </a:r>
            <a:r>
              <a:rPr lang="ru-RU" sz="900" b="1" dirty="0" smtClean="0">
                <a:solidFill>
                  <a:srgbClr val="0A2896"/>
                </a:solidFill>
              </a:rPr>
              <a:t>», 2013)</a:t>
            </a:r>
            <a:endParaRPr lang="ru-RU" sz="900" dirty="0">
              <a:solidFill>
                <a:srgbClr val="0A2896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953777" y="1900541"/>
            <a:ext cx="2016280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b="1" dirty="0" smtClean="0">
                <a:solidFill>
                  <a:schemeClr val="accent2"/>
                </a:solidFill>
              </a:rPr>
              <a:t>Формальное обучение: 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Классные занятия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Дистанционное обучение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Виртуальные классы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786587" y="1920621"/>
            <a:ext cx="2664112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b="1" dirty="0" smtClean="0">
                <a:solidFill>
                  <a:schemeClr val="accent2"/>
                </a:solidFill>
              </a:rPr>
              <a:t>Неформальное обучение: 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Коучинг</a:t>
            </a:r>
            <a:r>
              <a:rPr lang="en-US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 </a:t>
            </a: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и наставничество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Конференции и форумы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Книги, журналы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122217" y="4564911"/>
            <a:ext cx="1872260" cy="85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A2896"/>
              </a:buClr>
              <a:buSzPct val="150000"/>
            </a:pPr>
            <a:r>
              <a:rPr lang="ru-RU" b="1" dirty="0" smtClean="0">
                <a:solidFill>
                  <a:schemeClr val="accent2"/>
                </a:solidFill>
              </a:rPr>
              <a:t>Социальное обучение: </a:t>
            </a: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Веб-сайты</a:t>
            </a:r>
            <a:endParaRPr lang="ru-RU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Блоги, </a:t>
            </a:r>
            <a:r>
              <a:rPr lang="ru-RU" dirty="0" err="1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микроблоги</a:t>
            </a:r>
            <a:endParaRPr lang="ru-RU" dirty="0" smtClean="0">
              <a:solidFill>
                <a:srgbClr val="0A2896"/>
              </a:solidFill>
              <a:latin typeface="VTB Group Cond Light" charset="0"/>
              <a:ea typeface="VTB Group Cond Light" charset="0"/>
              <a:cs typeface="VTB Group Cond Light" charset="0"/>
            </a:endParaRPr>
          </a:p>
          <a:p>
            <a:pPr marL="179388" indent="-179388">
              <a:spcBef>
                <a:spcPts val="300"/>
              </a:spcBef>
              <a:buClr>
                <a:srgbClr val="00AAFF"/>
              </a:buClr>
              <a:buSzPct val="150000"/>
              <a:buFont typeface="Arial" charset="0"/>
              <a:buChar char="•"/>
            </a:pPr>
            <a:r>
              <a:rPr lang="ru-RU" dirty="0" smtClean="0">
                <a:solidFill>
                  <a:srgbClr val="0A2896"/>
                </a:solidFill>
                <a:latin typeface="VTB Group Cond Light" charset="0"/>
                <a:ea typeface="VTB Group Cond Light" charset="0"/>
                <a:cs typeface="VTB Group Cond Light" charset="0"/>
              </a:rPr>
              <a:t>Игровое обучение</a:t>
            </a:r>
          </a:p>
        </p:txBody>
      </p:sp>
      <p:pic>
        <p:nvPicPr>
          <p:cNvPr id="15" name="Рисунок 14" descr="команда стартапа.jpg"/>
          <p:cNvPicPr/>
          <p:nvPr/>
        </p:nvPicPr>
        <p:blipFill>
          <a:blip r:embed="rId4" cstate="print"/>
          <a:srcRect l="57278" t="5163" r="17443" b="44309"/>
          <a:stretch>
            <a:fillRect/>
          </a:stretch>
        </p:blipFill>
        <p:spPr>
          <a:xfrm>
            <a:off x="7794727" y="4479733"/>
            <a:ext cx="1655972" cy="1385534"/>
          </a:xfrm>
          <a:prstGeom prst="rect">
            <a:avLst/>
          </a:prstGeom>
        </p:spPr>
      </p:pic>
      <p:pic>
        <p:nvPicPr>
          <p:cNvPr id="16" name="Рисунок 15" descr="команда стартапа.jpg"/>
          <p:cNvPicPr/>
          <p:nvPr/>
        </p:nvPicPr>
        <p:blipFill>
          <a:blip r:embed="rId4" cstate="print"/>
          <a:srcRect l="72668" t="49806" r="7546" b="4457"/>
          <a:stretch>
            <a:fillRect/>
          </a:stretch>
        </p:blipFill>
        <p:spPr>
          <a:xfrm>
            <a:off x="1601867" y="4686449"/>
            <a:ext cx="1296180" cy="1254170"/>
          </a:xfrm>
          <a:prstGeom prst="rect">
            <a:avLst/>
          </a:prstGeom>
        </p:spPr>
      </p:pic>
      <p:pic>
        <p:nvPicPr>
          <p:cNvPr id="17" name="Рисунок 16" descr="доп доход.jpg"/>
          <p:cNvPicPr/>
          <p:nvPr/>
        </p:nvPicPr>
        <p:blipFill>
          <a:blip r:embed="rId5" cstate="print"/>
          <a:srcRect l="22116" t="7037" r="56062" b="67715"/>
          <a:stretch>
            <a:fillRect/>
          </a:stretch>
        </p:blipFill>
        <p:spPr>
          <a:xfrm>
            <a:off x="6426537" y="3424035"/>
            <a:ext cx="1584220" cy="932364"/>
          </a:xfrm>
          <a:prstGeom prst="rect">
            <a:avLst/>
          </a:prstGeom>
        </p:spPr>
      </p:pic>
      <p:pic>
        <p:nvPicPr>
          <p:cNvPr id="13" name="Рисунок 12" descr="команда стартапа.jpg"/>
          <p:cNvPicPr/>
          <p:nvPr/>
        </p:nvPicPr>
        <p:blipFill>
          <a:blip r:embed="rId4" cstate="print"/>
          <a:srcRect l="7546" r="70621" b="47470"/>
          <a:stretch>
            <a:fillRect/>
          </a:stretch>
        </p:blipFill>
        <p:spPr>
          <a:xfrm>
            <a:off x="953777" y="3490899"/>
            <a:ext cx="1296180" cy="157566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>
        <p:bldAsOne/>
      </p:bldGraphic>
      <p:bldP spid="20" grpId="0" animBg="1"/>
      <p:bldP spid="21" grpId="0"/>
      <p:bldP spid="58" grpId="0"/>
      <p:bldP spid="22" grpId="0"/>
      <p:bldP spid="23" grpId="0"/>
      <p:bldP spid="24" grpId="0"/>
      <p:bldP spid="25" grpId="0"/>
      <p:bldP spid="2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39&quot;&gt;&lt;version val=&quot;21021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24&quot;&gt;&lt;elem m_fUsage=&quot;9.45090769835877790000E+000&quot;&gt;&lt;m_ppcolschidx val=&quot;0&quot;/&gt;&lt;m_rgb r=&quot;4d&quot; g=&quot;c4&quot; b=&quot;53&quot;/&gt;&lt;/elem&gt;&lt;elem m_fUsage=&quot;5.40962330363906510000E-001&quot;&gt;&lt;m_ppcolschidx val=&quot;0&quot;/&gt;&lt;m_rgb r=&quot;dc&quot; g=&quot;4e&quot; b=&quot;5b&quot;/&gt;&lt;/elem&gt;&lt;elem m_fUsage=&quot;6.36268544113594970000E-003&quot;&gt;&lt;m_ppcolschidx val=&quot;0&quot;/&gt;&lt;m_rgb r=&quot;d7&quot; g=&quot;68&quot; b=&quot;71&quot;/&gt;&lt;/elem&gt;&lt;elem m_fUsage=&quot;1.15468206857406370000E-003&quot;&gt;&lt;m_ppcolschidx val=&quot;0&quot;/&gt;&lt;m_rgb r=&quot;a7&quot; g=&quot;19&quot; b=&quot;30&quot;/&gt;&lt;/elem&gt;&lt;elem m_fUsage=&quot;4.50291974368100810000E-004&quot;&gt;&lt;m_ppcolschidx val=&quot;0&quot;/&gt;&lt;m_rgb r=&quot;d9&quot; g=&quot;96&quot; b=&quot;94&quot;/&gt;&lt;/elem&gt;&lt;elem m_fUsage=&quot;9.43111012368671010000E-005&quot;&gt;&lt;m_ppcolschidx val=&quot;0&quot;/&gt;&lt;m_rgb r=&quot;bd&quot; g=&quot;26&quot; b=&quot;34&quot;/&gt;&lt;/elem&gt;&lt;elem m_fUsage=&quot;4.23830130863519390000E-005&quot;&gt;&lt;m_ppcolschidx val=&quot;0&quot;/&gt;&lt;m_rgb r=&quot;eb&quot; g=&quot;eb&quot; b=&quot;eb&quot;/&gt;&lt;/elem&gt;&lt;elem m_fUsage=&quot;2.15052485018867840000E-005&quot;&gt;&lt;m_ppcolschidx val=&quot;0&quot;/&gt;&lt;m_rgb r=&quot;4d&quot; g=&quot;4d&quot; b=&quot;4d&quot;/&gt;&lt;/elem&gt;&lt;elem m_fUsage=&quot;1.01356449602304530000E-006&quot;&gt;&lt;m_ppcolschidx val=&quot;0&quot;/&gt;&lt;m_rgb r=&quot;d7&quot; g=&quot;d7&quot; b=&quot;d7&quot;/&gt;&lt;/elem&gt;&lt;elem m_fUsage=&quot;9.15523141994435890000E-007&quot;&gt;&lt;m_ppcolschidx val=&quot;0&quot;/&gt;&lt;m_rgb r=&quot;8f&quot; g=&quot;71&quot; b=&quot;63&quot;/&gt;&lt;/elem&gt;&lt;elem m_fUsage=&quot;5.41973832544789890000E-007&quot;&gt;&lt;m_ppcolschidx val=&quot;0&quot;/&gt;&lt;m_rgb r=&quot;6c&quot; g=&quot;6c&quot; b=&quot;6c&quot;/&gt;&lt;/elem&gt;&lt;elem m_fUsage=&quot;4.40471151435788410000E-007&quot;&gt;&lt;m_ppcolschidx val=&quot;0&quot;/&gt;&lt;m_rgb r=&quot;85&quot; g=&quot;69&quot; b=&quot;5c&quot;/&gt;&lt;/elem&gt;&lt;elem m_fUsage=&quot;3.53340834946364730000E-007&quot;&gt;&lt;m_ppcolschidx val=&quot;0&quot;/&gt;&lt;m_rgb r=&quot;ce&quot; g=&quot;c0&quot; b=&quot;b9&quot;/&gt;&lt;/elem&gt;&lt;elem m_fUsage=&quot;2.86206076306555440000E-007&quot;&gt;&lt;m_ppcolschidx val=&quot;0&quot;/&gt;&lt;m_rgb r=&quot;a8&quot; g=&quot;8c&quot; b=&quot;80&quot;/&gt;&lt;/elem&gt;&lt;elem m_fUsage=&quot;2.38440152956669220000E-007&quot;&gt;&lt;m_ppcolschidx val=&quot;0&quot;/&gt;&lt;m_rgb r=&quot;a4&quot; g=&quot;a4&quot; b=&quot;a4&quot;/&gt;&lt;/elem&gt;&lt;elem m_fUsage=&quot;1.69001825998257920000E-007&quot;&gt;&lt;m_ppcolschidx val=&quot;0&quot;/&gt;&lt;m_rgb r=&quot;5e&quot; g=&quot;49&quot; b=&quot;40&quot;/&gt;&lt;/elem&gt;&lt;elem m_fUsage=&quot;1.41537504115269170000E-007&quot;&gt;&lt;m_ppcolschidx val=&quot;0&quot;/&gt;&lt;m_rgb r=&quot;73&quot; g=&quot;73&quot; b=&quot;73&quot;/&gt;&lt;/elem&gt;&lt;elem m_fUsage=&quot;9.93973449576931830000E-009&quot;&gt;&lt;m_ppcolschidx val=&quot;0&quot;/&gt;&lt;m_rgb r=&quot;4a&quot; g=&quot;4a&quot; b=&quot;4a&quot;/&gt;&lt;/elem&gt;&lt;elem m_fUsage=&quot;1.72073379460104450000E-009&quot;&gt;&lt;m_ppcolschidx val=&quot;0&quot;/&gt;&lt;m_rgb r=&quot;3f&quot; g=&quot;3f&quot; b=&quot;3f&quot;/&gt;&lt;/elem&gt;&lt;elem m_fUsage=&quot;4.62883740318878510000E-010&quot;&gt;&lt;m_ppcolschidx val=&quot;0&quot;/&gt;&lt;m_rgb r=&quot;46&quot; g=&quot;46&quot; b=&quot;46&quot;/&gt;&lt;/elem&gt;&lt;elem m_fUsage=&quot;8.08468027374840930000E-011&quot;&gt;&lt;m_ppcolschidx val=&quot;0&quot;/&gt;&lt;m_rgb r=&quot;d6&quot; g=&quot;d6&quot; b=&quot;d6&quot;/&gt;&lt;/elem&gt;&lt;elem m_fUsage=&quot;6.94763661880729650000E-011&quot;&gt;&lt;m_ppcolschidx val=&quot;0&quot;/&gt;&lt;m_rgb r=&quot;cd&quot; g=&quot;cd&quot; b=&quot;cd&quot;/&gt;&lt;/elem&gt;&lt;elem m_fUsage=&quot;4.55834438559946700000E-011&quot;&gt;&lt;m_ppcolschidx val=&quot;0&quot;/&gt;&lt;m_rgb r=&quot;a3&quot; g=&quot;a3&quot; b=&quot;a3&quot;/&gt;&lt;/elem&gt;&lt;elem m_fUsage=&quot;1.78023752031618210000E-011&quot;&gt;&lt;m_ppcolschidx val=&quot;0&quot;/&gt;&lt;m_rgb r=&quot;8c&quot; g=&quot;1c&quot; b=&quot;27&quot;/&gt;&lt;/elem&gt;&lt;/m_vecMRU&gt;&lt;/m_mruColor&gt;&lt;m_mapectfillschemeMRU&gt;&lt;key val=&quot;0&quot;/&gt;&lt;elem&gt;&lt;m_nPartnerID val=&quot;530&quot;/&gt;&lt;m_nIndex val=&quot;5&quot;/&gt;&lt;/elem&gt;&lt;key val=&quot;4&quot;/&gt;&lt;elem&gt;&lt;m_nPartnerID val=&quot;530&quot;/&gt;&lt;m_nIndex val=&quot;3&quot;/&gt;&lt;/elem&gt;&lt;/m_mapectfillschemeMRU&gt;&lt;m_eweekdayFirstOfWeek val=&quot;2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 &lt;/m_chGroupingSymbol&gt;&lt;m_chDecimalSymbol17909&gt;,&lt;/m_chDecimalSymbol17909&gt;&lt;m_nGroupingDigits17909 val=&quot;3&quot;/&gt;&lt;m_chGroupingSymbol17909&gt; &lt;/m_chGroupingSymbol17909&gt;&lt;/m_precDefault&gt;&lt;/CDefaultPrec&gt;&lt;/root&gt;"/>
  <p:tag name="THINKCELLUNDODONOTDELETE" val="2429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3|0|0|0|0.3|0"/>
</p:tagLst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BFCAC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TB_Template_rus_">
  <a:themeElements>
    <a:clrScheme name="VTB_Template_rus_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TB_Template_rus_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 w="28575">
          <a:solidFill>
            <a:srgbClr val="00AAFF"/>
          </a:solidFill>
          <a:prstDash val="sysDot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defTabSz="9144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buFontTx/>
          <a:buNone/>
          <a:tabLst/>
          <a:defRPr kumimoji="0" sz="1600" b="1" i="0" u="none" strike="noStrike" cap="none" normalizeH="0" baseline="0" dirty="0" smtClean="0">
            <a:ln>
              <a:noFill/>
            </a:ln>
            <a:solidFill>
              <a:srgbClr val="00AA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1000" b="0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VTB_Template_rus_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TB_Template_rus_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TB_Template_rus_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Цвет 7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0A2896"/>
      </a:accent1>
      <a:accent2>
        <a:srgbClr val="00AAFF"/>
      </a:accent2>
      <a:accent3>
        <a:srgbClr val="F1CC56"/>
      </a:accent3>
      <a:accent4>
        <a:srgbClr val="78B397"/>
      </a:accent4>
      <a:accent5>
        <a:srgbClr val="D6E08D"/>
      </a:accent5>
      <a:accent6>
        <a:srgbClr val="EA6B50"/>
      </a:accent6>
      <a:hlink>
        <a:srgbClr val="00AAFF"/>
      </a:hlink>
      <a:folHlink>
        <a:srgbClr val="99DDFF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Тема Office">
  <a:themeElements>
    <a:clrScheme name="Цвет 7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0A2896"/>
      </a:accent1>
      <a:accent2>
        <a:srgbClr val="00AAFF"/>
      </a:accent2>
      <a:accent3>
        <a:srgbClr val="F1CC56"/>
      </a:accent3>
      <a:accent4>
        <a:srgbClr val="78B397"/>
      </a:accent4>
      <a:accent5>
        <a:srgbClr val="D6E08D"/>
      </a:accent5>
      <a:accent6>
        <a:srgbClr val="EA6B50"/>
      </a:accent6>
      <a:hlink>
        <a:srgbClr val="00AAFF"/>
      </a:hlink>
      <a:folHlink>
        <a:srgbClr val="99DDF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BFCAC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BFCAC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76218</TotalTime>
  <Words>2096</Words>
  <Application>Microsoft Office PowerPoint</Application>
  <PresentationFormat>Произвольный</PresentationFormat>
  <Paragraphs>420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Специальное оформление</vt:lpstr>
      <vt:lpstr>VTB_Template_rus_</vt:lpstr>
      <vt:lpstr>Тема Office</vt:lpstr>
      <vt:lpstr>1_Тема Office</vt:lpstr>
      <vt:lpstr>Слайд 1</vt:lpstr>
      <vt:lpstr>Слайд 2</vt:lpstr>
      <vt:lpstr>Тренды и вызовы цифрового мира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Структура учебного курса 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Белеванцева Ольга Сергеевна</dc:creator>
  <cp:lastModifiedBy>Petrova</cp:lastModifiedBy>
  <cp:revision>18478</cp:revision>
  <cp:lastPrinted>2018-11-01T08:12:11Z</cp:lastPrinted>
  <dcterms:created xsi:type="dcterms:W3CDTF">2011-07-21T07:06:16Z</dcterms:created>
  <dcterms:modified xsi:type="dcterms:W3CDTF">2019-02-26T09:25:25Z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_NewReviewCycle">
    <vt:lpwstr/>
  </property>
</Properties>
</file>