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8" r:id="rId3"/>
    <p:sldId id="259" r:id="rId4"/>
    <p:sldId id="260" r:id="rId5"/>
    <p:sldId id="261" r:id="rId6"/>
    <p:sldId id="266" r:id="rId7"/>
    <p:sldId id="267" r:id="rId8"/>
    <p:sldId id="268" r:id="rId9"/>
    <p:sldId id="269" r:id="rId10"/>
    <p:sldId id="272" r:id="rId11"/>
    <p:sldId id="270" r:id="rId12"/>
    <p:sldId id="271" r:id="rId13"/>
    <p:sldId id="273" r:id="rId14"/>
    <p:sldId id="274" r:id="rId15"/>
    <p:sldId id="277" r:id="rId16"/>
    <p:sldId id="278" r:id="rId17"/>
    <p:sldId id="27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A266C-20EA-4412-AD95-527125B192D6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B0BED-C94B-44EC-A876-BC1F406F62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6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A266C-20EA-4412-AD95-527125B192D6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B0BED-C94B-44EC-A876-BC1F406F62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6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A266C-20EA-4412-AD95-527125B192D6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B0BED-C94B-44EC-A876-BC1F406F62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6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A266C-20EA-4412-AD95-527125B192D6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B0BED-C94B-44EC-A876-BC1F406F62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6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A266C-20EA-4412-AD95-527125B192D6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B0BED-C94B-44EC-A876-BC1F406F62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6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A266C-20EA-4412-AD95-527125B192D6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B0BED-C94B-44EC-A876-BC1F406F62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6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A266C-20EA-4412-AD95-527125B192D6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B0BED-C94B-44EC-A876-BC1F406F62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6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A266C-20EA-4412-AD95-527125B192D6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B0BED-C94B-44EC-A876-BC1F406F62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6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A266C-20EA-4412-AD95-527125B192D6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B0BED-C94B-44EC-A876-BC1F406F62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6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A266C-20EA-4412-AD95-527125B192D6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B0BED-C94B-44EC-A876-BC1F406F62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6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A266C-20EA-4412-AD95-527125B192D6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B0BED-C94B-44EC-A876-BC1F406F62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6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A266C-20EA-4412-AD95-527125B192D6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B0BED-C94B-44EC-A876-BC1F406F62C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6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accent4"/>
                </a:solidFill>
              </a:rPr>
              <a:t>Отдел образования Комитета по социальной политики администрации муниципального района</a:t>
            </a:r>
            <a:br>
              <a:rPr lang="ru-RU" sz="2400" b="1" dirty="0" smtClean="0">
                <a:solidFill>
                  <a:schemeClr val="accent4"/>
                </a:solidFill>
              </a:rPr>
            </a:br>
            <a:r>
              <a:rPr lang="ru-RU" sz="2400" b="1" dirty="0" smtClean="0">
                <a:solidFill>
                  <a:schemeClr val="accent4"/>
                </a:solidFill>
              </a:rPr>
              <a:t> «Дульдургинский район» </a:t>
            </a:r>
            <a:r>
              <a:rPr lang="ru-RU" sz="3600" b="1" dirty="0" smtClean="0">
                <a:solidFill>
                  <a:schemeClr val="accent1"/>
                </a:solidFill>
              </a:rPr>
              <a:t/>
            </a:r>
            <a:br>
              <a:rPr lang="ru-RU" sz="3600" b="1" dirty="0" smtClean="0">
                <a:solidFill>
                  <a:schemeClr val="accent1"/>
                </a:solidFill>
              </a:rPr>
            </a:br>
            <a:endParaRPr lang="ru-RU" sz="3600" b="1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>
              <a:buNone/>
            </a:pPr>
            <a:endParaRPr lang="ru-RU" b="0" cap="none" spc="0" dirty="0" smtClean="0">
              <a:ln w="10160">
                <a:solidFill>
                  <a:schemeClr val="accent1"/>
                </a:solidFill>
                <a:prstDash val="solid"/>
              </a:ln>
              <a:solidFill>
                <a:schemeClr val="accent1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  <a:buNone/>
            </a:pPr>
            <a:r>
              <a:rPr lang="ru-RU" b="1" i="1" cap="none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Внутрифирменное повышение квалификации педагогов ДОО как фактор эффективного введения </a:t>
            </a:r>
          </a:p>
          <a:p>
            <a:pPr algn="ctr">
              <a:lnSpc>
                <a:spcPct val="150000"/>
              </a:lnSpc>
              <a:buNone/>
            </a:pPr>
            <a:r>
              <a:rPr lang="ru-RU" b="1" i="1" cap="none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ФГОС ДО  </a:t>
            </a:r>
          </a:p>
          <a:p>
            <a:endParaRPr lang="ru-RU" i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1"/>
                </a:solidFill>
              </a:rPr>
              <a:t>Круглые столы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:\Users\User\Desktop\фото\DSC0215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8280920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1"/>
                </a:solidFill>
              </a:rPr>
              <a:t>Мастер-классы</a:t>
            </a:r>
            <a:endParaRPr lang="ru-RU" b="1" dirty="0">
              <a:solidFill>
                <a:schemeClr val="accent1"/>
              </a:solidFill>
            </a:endParaRPr>
          </a:p>
        </p:txBody>
      </p:sp>
      <p:pic>
        <p:nvPicPr>
          <p:cNvPr id="4" name="Содержимое 3" descr="C:\Users\User\Desktop\фото\DSC03367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1"/>
                </a:solidFill>
              </a:rPr>
              <a:t>Семинар  в семинаре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:\Users\User\Desktop\фото\Рабочие моментырисунок 31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00808"/>
            <a:ext cx="8280920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err="1" smtClean="0">
                <a:solidFill>
                  <a:schemeClr val="accent1"/>
                </a:solidFill>
              </a:rPr>
              <a:t>Взаимопосещения</a:t>
            </a:r>
            <a:endParaRPr lang="ru-RU" b="1" i="1" dirty="0">
              <a:solidFill>
                <a:schemeClr val="accent1"/>
              </a:solidFill>
            </a:endParaRPr>
          </a:p>
        </p:txBody>
      </p:sp>
      <p:pic>
        <p:nvPicPr>
          <p:cNvPr id="5" name="Содержимое 4" descr="C:\Users\User\Desktop\фото\Фотки 028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412776"/>
            <a:ext cx="7848872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b="1" dirty="0" smtClean="0">
                <a:solidFill>
                  <a:schemeClr val="accent1"/>
                </a:solidFill>
              </a:rPr>
              <a:t>Кейсы: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fontScale="47500" lnSpcReduction="20000"/>
          </a:bodyPr>
          <a:lstStyle/>
          <a:p>
            <a:r>
              <a:rPr lang="ru-RU" sz="3400" b="1" dirty="0" smtClean="0">
                <a:solidFill>
                  <a:schemeClr val="accent1"/>
                </a:solidFill>
              </a:rPr>
              <a:t>Вопросы к кейсу.</a:t>
            </a:r>
          </a:p>
          <a:p>
            <a:r>
              <a:rPr lang="ru-RU" sz="3400" b="1" dirty="0" smtClean="0">
                <a:solidFill>
                  <a:schemeClr val="accent1"/>
                </a:solidFill>
              </a:rPr>
              <a:t>1.  Изучите книгу  О.С.Ушакова «Развитие речи детей 3-5лет», «Развитие речи детей 5-7 лет», «Ознакомление дошкольников с литературой и развитие речи».</a:t>
            </a:r>
          </a:p>
          <a:p>
            <a:r>
              <a:rPr lang="ru-RU" sz="3400" b="1" dirty="0" smtClean="0">
                <a:solidFill>
                  <a:schemeClr val="accent1"/>
                </a:solidFill>
              </a:rPr>
              <a:t>2.Перечислите основные задачи по развитию речи детей:</a:t>
            </a:r>
          </a:p>
          <a:p>
            <a:pPr lvl="0"/>
            <a:r>
              <a:rPr lang="ru-RU" sz="3400" b="1" dirty="0" smtClean="0">
                <a:solidFill>
                  <a:schemeClr val="accent1"/>
                </a:solidFill>
              </a:rPr>
              <a:t>Второй младшей группы</a:t>
            </a:r>
          </a:p>
          <a:p>
            <a:pPr lvl="0"/>
            <a:r>
              <a:rPr lang="ru-RU" sz="3400" b="1" dirty="0" smtClean="0">
                <a:solidFill>
                  <a:schemeClr val="accent1"/>
                </a:solidFill>
              </a:rPr>
              <a:t>Детей средней группы;</a:t>
            </a:r>
          </a:p>
          <a:p>
            <a:pPr lvl="0"/>
            <a:r>
              <a:rPr lang="ru-RU" sz="3400" b="1" dirty="0" smtClean="0">
                <a:solidFill>
                  <a:schemeClr val="accent1"/>
                </a:solidFill>
              </a:rPr>
              <a:t>Детей старшего дошкольного возраста.</a:t>
            </a:r>
          </a:p>
          <a:p>
            <a:r>
              <a:rPr lang="ru-RU" sz="3400" b="1" dirty="0" smtClean="0">
                <a:solidFill>
                  <a:schemeClr val="accent1"/>
                </a:solidFill>
              </a:rPr>
              <a:t>3. Перечислите основные задачи по ознакомлению с художественной литературой детей:</a:t>
            </a:r>
          </a:p>
          <a:p>
            <a:pPr lvl="0"/>
            <a:r>
              <a:rPr lang="ru-RU" sz="3400" b="1" dirty="0" smtClean="0">
                <a:solidFill>
                  <a:schemeClr val="accent1"/>
                </a:solidFill>
              </a:rPr>
              <a:t> Второй младшей группы</a:t>
            </a:r>
          </a:p>
          <a:p>
            <a:pPr lvl="0"/>
            <a:r>
              <a:rPr lang="ru-RU" sz="3400" b="1" dirty="0" smtClean="0">
                <a:solidFill>
                  <a:schemeClr val="accent1"/>
                </a:solidFill>
              </a:rPr>
              <a:t>Детей средней группы;</a:t>
            </a:r>
          </a:p>
          <a:p>
            <a:pPr lvl="0"/>
            <a:r>
              <a:rPr lang="ru-RU" sz="3400" b="1" dirty="0" smtClean="0">
                <a:solidFill>
                  <a:schemeClr val="accent1"/>
                </a:solidFill>
              </a:rPr>
              <a:t>Детей старшего дошкольного возраста.</a:t>
            </a:r>
          </a:p>
          <a:p>
            <a:r>
              <a:rPr lang="ru-RU" sz="3400" b="1" dirty="0" smtClean="0">
                <a:solidFill>
                  <a:schemeClr val="accent1"/>
                </a:solidFill>
              </a:rPr>
              <a:t> </a:t>
            </a:r>
          </a:p>
          <a:p>
            <a:r>
              <a:rPr lang="ru-RU" sz="3400" b="1" dirty="0" smtClean="0">
                <a:solidFill>
                  <a:schemeClr val="accent1"/>
                </a:solidFill>
              </a:rPr>
              <a:t>3. Как рекомендует автор  работать над развитием связной речи у детей:</a:t>
            </a:r>
          </a:p>
          <a:p>
            <a:pPr lvl="0"/>
            <a:r>
              <a:rPr lang="ru-RU" sz="3400" b="1" dirty="0" smtClean="0">
                <a:solidFill>
                  <a:schemeClr val="accent1"/>
                </a:solidFill>
              </a:rPr>
              <a:t>Второй младшей группы</a:t>
            </a:r>
          </a:p>
          <a:p>
            <a:pPr lvl="0"/>
            <a:r>
              <a:rPr lang="ru-RU" sz="3400" b="1" dirty="0" smtClean="0">
                <a:solidFill>
                  <a:schemeClr val="accent1"/>
                </a:solidFill>
              </a:rPr>
              <a:t>Детей средней группы;</a:t>
            </a:r>
          </a:p>
          <a:p>
            <a:pPr lvl="0"/>
            <a:r>
              <a:rPr lang="ru-RU" sz="3400" b="1" dirty="0" smtClean="0">
                <a:solidFill>
                  <a:schemeClr val="accent1"/>
                </a:solidFill>
              </a:rPr>
              <a:t>Детей старшего дошкольного возраста.</a:t>
            </a:r>
            <a:endParaRPr lang="ru-RU" b="1" dirty="0" smtClean="0">
              <a:solidFill>
                <a:schemeClr val="accent1"/>
              </a:solidFill>
            </a:endParaRPr>
          </a:p>
          <a:p>
            <a:endParaRPr lang="ru-RU" dirty="0" smtClean="0">
              <a:solidFill>
                <a:schemeClr val="accent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ransition advClick="0" advTm="6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1"/>
                </a:solidFill>
              </a:rPr>
              <a:t>Практическая часть:</a:t>
            </a:r>
            <a:endParaRPr lang="ru-RU" sz="4000" b="1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r>
              <a:rPr lang="ru-RU" dirty="0" smtClean="0"/>
              <a:t>. </a:t>
            </a:r>
            <a:r>
              <a:rPr lang="ru-RU" dirty="0" smtClean="0">
                <a:solidFill>
                  <a:schemeClr val="accent1"/>
                </a:solidFill>
              </a:rPr>
              <a:t>Разработайте образовательную деятельность с детьми по следующим темам (на выбор):</a:t>
            </a:r>
          </a:p>
          <a:p>
            <a:pPr lvl="0"/>
            <a:r>
              <a:rPr lang="ru-RU" dirty="0" smtClean="0">
                <a:solidFill>
                  <a:schemeClr val="accent1"/>
                </a:solidFill>
              </a:rPr>
              <a:t>Составлением описательного рассказа;</a:t>
            </a:r>
          </a:p>
          <a:p>
            <a:pPr lvl="0"/>
            <a:r>
              <a:rPr lang="ru-RU" dirty="0" smtClean="0">
                <a:solidFill>
                  <a:schemeClr val="accent1"/>
                </a:solidFill>
              </a:rPr>
              <a:t>Составление рассказа;</a:t>
            </a:r>
          </a:p>
          <a:p>
            <a:pPr lvl="0"/>
            <a:r>
              <a:rPr lang="ru-RU" dirty="0" smtClean="0">
                <a:solidFill>
                  <a:schemeClr val="accent1"/>
                </a:solidFill>
              </a:rPr>
              <a:t>Пересказ сказки;</a:t>
            </a:r>
          </a:p>
          <a:p>
            <a:pPr lvl="0"/>
            <a:r>
              <a:rPr lang="ru-RU" dirty="0" smtClean="0">
                <a:solidFill>
                  <a:schemeClr val="accent1"/>
                </a:solidFill>
              </a:rPr>
              <a:t>Составление рассказа по картине;</a:t>
            </a:r>
          </a:p>
          <a:p>
            <a:pPr lvl="0"/>
            <a:r>
              <a:rPr lang="ru-RU" dirty="0" smtClean="0">
                <a:solidFill>
                  <a:schemeClr val="accent1"/>
                </a:solidFill>
              </a:rPr>
              <a:t>Работа над загадками (пословицами, скороговорками);</a:t>
            </a:r>
          </a:p>
          <a:p>
            <a:pPr lvl="0"/>
            <a:r>
              <a:rPr lang="ru-RU" dirty="0" smtClean="0">
                <a:solidFill>
                  <a:schemeClr val="accent1"/>
                </a:solidFill>
              </a:rPr>
              <a:t>Составление сюжетного рассказа.</a:t>
            </a:r>
          </a:p>
          <a:p>
            <a:endParaRPr lang="ru-RU" dirty="0"/>
          </a:p>
        </p:txBody>
      </p:sp>
    </p:spTree>
  </p:cSld>
  <p:clrMapOvr>
    <a:masterClrMapping/>
  </p:clrMapOvr>
  <p:transition advClick="0" advTm="6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Ожидаемые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результаты реализации проекта:</a:t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77500" lnSpcReduction="20000"/>
          </a:bodyPr>
          <a:lstStyle/>
          <a:p>
            <a:pPr algn="just"/>
            <a:r>
              <a:rPr lang="ru-RU" b="1" dirty="0" smtClean="0">
                <a:solidFill>
                  <a:schemeClr val="accent1"/>
                </a:solidFill>
              </a:rPr>
              <a:t>Введение в практику федерального государственного образовательного стандарта, организация образовательного пространства в соответствии с требованиями ФГОС ДО.</a:t>
            </a:r>
          </a:p>
          <a:p>
            <a:pPr algn="just"/>
            <a:r>
              <a:rPr lang="ru-RU" b="1" dirty="0" smtClean="0">
                <a:solidFill>
                  <a:schemeClr val="accent1"/>
                </a:solidFill>
              </a:rPr>
              <a:t>2. Повышение качества образовательной деятельности детских садов, внедрение инновационных подходов в практику дошкольного образования, развитие педагогического творчества.</a:t>
            </a:r>
          </a:p>
          <a:p>
            <a:pPr algn="just"/>
            <a:r>
              <a:rPr lang="ru-RU" b="1" dirty="0" smtClean="0">
                <a:solidFill>
                  <a:schemeClr val="accent1"/>
                </a:solidFill>
              </a:rPr>
              <a:t>3. Повышение эффективности системы педагогического образования, непрерывного профессионального роста  педагогических работников ДОО.</a:t>
            </a:r>
          </a:p>
          <a:p>
            <a:endParaRPr lang="ru-RU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advClick="0" advTm="6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pPr algn="ctr">
              <a:buNone/>
            </a:pPr>
            <a:r>
              <a:rPr lang="ru-RU" sz="8000" b="1" i="1" dirty="0" smtClean="0">
                <a:solidFill>
                  <a:schemeClr val="accent1"/>
                </a:solidFill>
              </a:rPr>
              <a:t>СПАСИБО </a:t>
            </a:r>
            <a:r>
              <a:rPr lang="ru-RU" sz="8000" b="1" i="1" smtClean="0">
                <a:solidFill>
                  <a:schemeClr val="accent1"/>
                </a:solidFill>
              </a:rPr>
              <a:t>ЗА ВНИМАНИЕ </a:t>
            </a:r>
            <a:r>
              <a:rPr lang="ru-RU" sz="8000" smtClean="0">
                <a:solidFill>
                  <a:schemeClr val="accent1"/>
                </a:solidFill>
              </a:rPr>
              <a:t>!</a:t>
            </a:r>
            <a:endParaRPr lang="ru-RU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advClick="0" advTm="6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accent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Педагоги испытывают трудности: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5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5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организации совместной деятельности с детьми в соответствии  с ФГОС дошкольного образования;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отборе содержании, форм, методов и приемов, обеспечивающие развитие личности дошкольника;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 подборе и использовании современных технологий, направленных на активизацию познавательной деятельности;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3000" b="1" i="1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 организации взаимодействия с коллегами (музыкальным руководителем, с инструктором по физической культуре, со службой сопровождения</a:t>
            </a:r>
            <a:endParaRPr lang="ru-RU" sz="3000" b="1" i="1" dirty="0" smtClean="0">
              <a:solidFill>
                <a:schemeClr val="accent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260648"/>
            <a:ext cx="3744416" cy="1143000"/>
          </a:xfrm>
        </p:spPr>
        <p:txBody>
          <a:bodyPr>
            <a:normAutofit fontScale="90000"/>
          </a:bodyPr>
          <a:lstStyle/>
          <a:p>
            <a:r>
              <a:rPr lang="ru-RU" sz="53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5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Цель:</a:t>
            </a:r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/>
            </a:r>
            <a:b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>
              <a:buNone/>
            </a:pPr>
            <a:r>
              <a:rPr lang="ru-RU" b="1" i="1" dirty="0">
                <a:solidFill>
                  <a:schemeClr val="accent1"/>
                </a:solidFill>
              </a:rPr>
              <a:t>Разработать модель внутрифирменного повышения квалификации педагогов дошкольных образовательных организаций</a:t>
            </a:r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ru-RU" sz="49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4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Задачи проекта:</a:t>
            </a:r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/>
            </a:r>
            <a:b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616624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62500" lnSpcReduction="20000"/>
          </a:bodyPr>
          <a:lstStyle/>
          <a:p>
            <a:pPr>
              <a:buAutoNum type="arabicPeriod"/>
            </a:pPr>
            <a:r>
              <a:rPr lang="ru-RU" sz="4000" b="1" i="1" dirty="0" smtClean="0">
                <a:solidFill>
                  <a:schemeClr val="accent1"/>
                </a:solidFill>
              </a:rPr>
              <a:t>Совершенствовать методическую службу района посредством разработки модели внутрифирменного непрерывного повышения квалификации педагогов в процессе эффективной реализации основной образовательной программы (ООП).</a:t>
            </a:r>
          </a:p>
          <a:p>
            <a:pPr>
              <a:buFontTx/>
              <a:buAutoNum type="arabicPeriod"/>
            </a:pPr>
            <a:r>
              <a:rPr lang="ru-RU" sz="4000" b="1" i="1" dirty="0" smtClean="0">
                <a:solidFill>
                  <a:schemeClr val="accent1"/>
                </a:solidFill>
              </a:rPr>
              <a:t> Организовать качественное научно- педагогическое сопровождение педагогов в условиях введения ФГОС ДО.</a:t>
            </a:r>
          </a:p>
          <a:p>
            <a:pPr>
              <a:buFontTx/>
              <a:buAutoNum type="arabicPeriod"/>
            </a:pPr>
            <a:r>
              <a:rPr lang="ru-RU" sz="4000" b="1" i="1" dirty="0" smtClean="0">
                <a:solidFill>
                  <a:schemeClr val="accent1"/>
                </a:solidFill>
              </a:rPr>
              <a:t> Внедрение современные образовательные технологии для повышения квалификации педагогических кадров дошкольных организаций. </a:t>
            </a:r>
          </a:p>
          <a:p>
            <a:pPr>
              <a:buFontTx/>
              <a:buAutoNum type="arabicPeriod"/>
            </a:pPr>
            <a:r>
              <a:rPr lang="ru-RU" sz="4000" b="1" i="1" dirty="0" smtClean="0">
                <a:solidFill>
                  <a:schemeClr val="accent1"/>
                </a:solidFill>
              </a:rPr>
              <a:t> Повысить качество и эффективность услуг, предоставляемых за счет бюджетных средств. </a:t>
            </a:r>
          </a:p>
          <a:p>
            <a:pPr>
              <a:buFontTx/>
              <a:buAutoNum type="arabicPeriod"/>
            </a:pPr>
            <a:r>
              <a:rPr lang="ru-RU" sz="4000" b="1" i="1" dirty="0" smtClean="0">
                <a:solidFill>
                  <a:schemeClr val="accent1"/>
                </a:solidFill>
              </a:rPr>
              <a:t> Совершенствовать систему материальных и моральных стимулов поддержки педагогов. </a:t>
            </a:r>
          </a:p>
          <a:p>
            <a:pPr>
              <a:buFontTx/>
              <a:buAutoNum type="arabicPeriod"/>
            </a:pPr>
            <a:endParaRPr lang="ru-RU" dirty="0" smtClean="0">
              <a:solidFill>
                <a:schemeClr val="bg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5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Механизмы реализации</a:t>
            </a:r>
            <a:endParaRPr lang="ru-RU" dirty="0">
              <a:solidFill>
                <a:schemeClr val="accent5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>
              <a:buFont typeface="Wingdings" pitchFamily="2" charset="2"/>
              <a:buChar char="q"/>
            </a:pPr>
            <a:r>
              <a:rPr lang="ru-RU" b="1" dirty="0" err="1" smtClean="0">
                <a:solidFill>
                  <a:schemeClr val="accent1"/>
                </a:solidFill>
              </a:rPr>
              <a:t>системно-деятельностный</a:t>
            </a:r>
            <a:r>
              <a:rPr lang="ru-RU" b="1" dirty="0" smtClean="0">
                <a:solidFill>
                  <a:schemeClr val="accent1"/>
                </a:solidFill>
              </a:rPr>
              <a:t> подход;</a:t>
            </a:r>
          </a:p>
          <a:p>
            <a:pPr>
              <a:buFont typeface="Wingdings" pitchFamily="2" charset="2"/>
              <a:buChar char="q"/>
            </a:pPr>
            <a:r>
              <a:rPr lang="ru-RU" b="1" dirty="0" smtClean="0">
                <a:solidFill>
                  <a:schemeClr val="accent1"/>
                </a:solidFill>
              </a:rPr>
              <a:t> модульное обучение;</a:t>
            </a:r>
          </a:p>
          <a:p>
            <a:pPr>
              <a:buFont typeface="Wingdings" pitchFamily="2" charset="2"/>
              <a:buChar char="q"/>
            </a:pPr>
            <a:r>
              <a:rPr lang="ru-RU" b="1" dirty="0" smtClean="0">
                <a:solidFill>
                  <a:schemeClr val="accent1"/>
                </a:solidFill>
              </a:rPr>
              <a:t> </a:t>
            </a:r>
            <a:r>
              <a:rPr lang="ru-RU" b="1" dirty="0" err="1" smtClean="0">
                <a:solidFill>
                  <a:schemeClr val="accent1"/>
                </a:solidFill>
              </a:rPr>
              <a:t>кейс-технологии</a:t>
            </a:r>
            <a:r>
              <a:rPr lang="ru-RU" b="1" dirty="0" smtClean="0">
                <a:solidFill>
                  <a:schemeClr val="accent1"/>
                </a:solidFill>
              </a:rPr>
              <a:t>;</a:t>
            </a:r>
          </a:p>
          <a:p>
            <a:pPr>
              <a:buFont typeface="Wingdings" pitchFamily="2" charset="2"/>
              <a:buChar char="q"/>
            </a:pPr>
            <a:r>
              <a:rPr lang="ru-RU" b="1" dirty="0" smtClean="0">
                <a:solidFill>
                  <a:schemeClr val="accent1"/>
                </a:solidFill>
              </a:rPr>
              <a:t> творческие лаборатории;</a:t>
            </a:r>
          </a:p>
          <a:p>
            <a:pPr>
              <a:buFont typeface="Wingdings" pitchFamily="2" charset="2"/>
              <a:buChar char="q"/>
            </a:pPr>
            <a:r>
              <a:rPr lang="ru-RU" b="1" dirty="0" smtClean="0">
                <a:solidFill>
                  <a:schemeClr val="accent1"/>
                </a:solidFill>
              </a:rPr>
              <a:t> проектные лаборатории.</a:t>
            </a:r>
            <a:endParaRPr lang="ru-RU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/>
                </a:solidFill>
              </a:rPr>
              <a:t>2 модели внутрифирменного повышения квалификации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>
                <a:ln w="1905"/>
                <a:solidFill>
                  <a:schemeClr val="accent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Командная:</a:t>
            </a:r>
          </a:p>
          <a:p>
            <a:pPr>
              <a:buFont typeface="Wingdings" pitchFamily="2" charset="2"/>
              <a:buChar char="q"/>
            </a:pPr>
            <a:r>
              <a:rPr lang="ru-RU" b="1" dirty="0" smtClean="0">
                <a:solidFill>
                  <a:schemeClr val="accent1"/>
                </a:solidFill>
              </a:rPr>
              <a:t>Творческие лаборатории;</a:t>
            </a:r>
          </a:p>
          <a:p>
            <a:pPr>
              <a:buFont typeface="Wingdings" pitchFamily="2" charset="2"/>
              <a:buChar char="q"/>
            </a:pPr>
            <a:r>
              <a:rPr lang="ru-RU" b="1" dirty="0" smtClean="0">
                <a:solidFill>
                  <a:schemeClr val="accent1"/>
                </a:solidFill>
              </a:rPr>
              <a:t> Проектные лаборатории</a:t>
            </a:r>
            <a:endParaRPr lang="ru-RU" b="1" dirty="0" smtClean="0">
              <a:ln w="1905"/>
              <a:solidFill>
                <a:schemeClr val="accent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>
                <a:ln w="1905"/>
                <a:solidFill>
                  <a:schemeClr val="accent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«Проживаемое» образование </a:t>
            </a:r>
            <a:r>
              <a:rPr lang="ru-RU" b="1" dirty="0" smtClean="0">
                <a:ln w="1905"/>
                <a:solidFill>
                  <a:schemeClr val="accent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педагога:</a:t>
            </a:r>
            <a:endParaRPr lang="ru-RU" b="1" dirty="0" smtClean="0">
              <a:ln w="1905"/>
              <a:solidFill>
                <a:schemeClr val="accent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Font typeface="Wingdings" pitchFamily="2" charset="2"/>
              <a:buChar char="q"/>
            </a:pPr>
            <a:r>
              <a:rPr lang="ru-RU" b="1" dirty="0" err="1" smtClean="0">
                <a:solidFill>
                  <a:schemeClr val="accent1"/>
                </a:solidFill>
              </a:rPr>
              <a:t>Кейс-технологии</a:t>
            </a:r>
            <a:endParaRPr lang="ru-RU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1"/>
                </a:solidFill>
              </a:rPr>
              <a:t>Школа молодого педагога</a:t>
            </a:r>
            <a:endParaRPr lang="ru-RU" sz="4000" b="1" dirty="0">
              <a:solidFill>
                <a:schemeClr val="accent1"/>
              </a:solidFill>
            </a:endParaRPr>
          </a:p>
        </p:txBody>
      </p:sp>
      <p:pic>
        <p:nvPicPr>
          <p:cNvPr id="2050" name="Picture 2" descr="C:\Users\User\Desktop\фото\DSC003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9090" y="1605920"/>
            <a:ext cx="8025819" cy="4514523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1"/>
                </a:solidFill>
              </a:rPr>
              <a:t>Проектные лаборатории</a:t>
            </a:r>
            <a:endParaRPr lang="ru-RU" sz="4000" b="1" dirty="0">
              <a:solidFill>
                <a:schemeClr val="accent1"/>
              </a:solidFill>
            </a:endParaRPr>
          </a:p>
        </p:txBody>
      </p:sp>
      <p:pic>
        <p:nvPicPr>
          <p:cNvPr id="5" name="Содержимое 4" descr="C:\Users\User\Desktop\фото\DSC00505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5342" y="1600200"/>
            <a:ext cx="8053315" cy="4525963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6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1"/>
                </a:solidFill>
              </a:rPr>
              <a:t>Творческие лаборатории</a:t>
            </a:r>
            <a:endParaRPr lang="ru-RU" b="1" dirty="0">
              <a:solidFill>
                <a:schemeClr val="accent1"/>
              </a:solidFill>
            </a:endParaRPr>
          </a:p>
        </p:txBody>
      </p:sp>
      <p:pic>
        <p:nvPicPr>
          <p:cNvPr id="5" name="Содержимое 4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</p:sld>
</file>

<file path=ppt/theme/theme1.xml><?xml version="1.0" encoding="utf-8"?>
<a:theme xmlns:a="http://schemas.openxmlformats.org/drawingml/2006/main" name="Тема Offic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397</Words>
  <Application>Microsoft Office PowerPoint</Application>
  <PresentationFormat>Экран (4:3)</PresentationFormat>
  <Paragraphs>65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Отдел образования Комитета по социальной политики администрации муниципального района  «Дульдургинский район»  </vt:lpstr>
      <vt:lpstr>Педагоги испытывают трудности: </vt:lpstr>
      <vt:lpstr>Цель: </vt:lpstr>
      <vt:lpstr>Задачи проекта: </vt:lpstr>
      <vt:lpstr>Механизмы реализации</vt:lpstr>
      <vt:lpstr>2 модели внутрифирменного повышения квалификации</vt:lpstr>
      <vt:lpstr>Школа молодого педагога</vt:lpstr>
      <vt:lpstr>Проектные лаборатории</vt:lpstr>
      <vt:lpstr>Творческие лаборатории</vt:lpstr>
      <vt:lpstr>Круглые столы</vt:lpstr>
      <vt:lpstr>Мастер-классы</vt:lpstr>
      <vt:lpstr>Семинар  в семинаре</vt:lpstr>
      <vt:lpstr>Взаимопосещения</vt:lpstr>
      <vt:lpstr>Кейсы:</vt:lpstr>
      <vt:lpstr>Практическая часть:</vt:lpstr>
      <vt:lpstr> Ожидаемые результаты реализации проекта: </vt:lpstr>
      <vt:lpstr>Слайд 17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Отдел образования Комитета по социальной политики администрации муниципального района  «Дульдургинский район»</dc:title>
  <dc:creator>User</dc:creator>
  <cp:lastModifiedBy>User</cp:lastModifiedBy>
  <cp:revision>22</cp:revision>
  <dcterms:created xsi:type="dcterms:W3CDTF">2016-10-18T00:33:58Z</dcterms:created>
  <dcterms:modified xsi:type="dcterms:W3CDTF">2016-10-18T08:39:38Z</dcterms:modified>
</cp:coreProperties>
</file>