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notesSlides/notesSlide6.xml" ContentType="application/vnd.openxmlformats-officedocument.presentationml.notesSlide+xml"/>
  <Override PartName="/ppt/tags/tag10.xml" ContentType="application/vnd.openxmlformats-officedocument.presentationml.tags+xml"/>
  <Override PartName="/ppt/notesSlides/notesSlide7.xml" ContentType="application/vnd.openxmlformats-officedocument.presentationml.notesSlide+xml"/>
  <Override PartName="/ppt/tags/tag11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54"/>
  </p:notesMasterIdLst>
  <p:sldIdLst>
    <p:sldId id="284" r:id="rId3"/>
    <p:sldId id="271" r:id="rId4"/>
    <p:sldId id="355" r:id="rId5"/>
    <p:sldId id="344" r:id="rId6"/>
    <p:sldId id="353" r:id="rId7"/>
    <p:sldId id="354" r:id="rId8"/>
    <p:sldId id="293" r:id="rId9"/>
    <p:sldId id="296" r:id="rId10"/>
    <p:sldId id="340" r:id="rId11"/>
    <p:sldId id="341" r:id="rId12"/>
    <p:sldId id="265" r:id="rId13"/>
    <p:sldId id="263" r:id="rId14"/>
    <p:sldId id="329" r:id="rId15"/>
    <p:sldId id="294" r:id="rId16"/>
    <p:sldId id="342" r:id="rId17"/>
    <p:sldId id="356" r:id="rId18"/>
    <p:sldId id="261" r:id="rId19"/>
    <p:sldId id="320" r:id="rId20"/>
    <p:sldId id="318" r:id="rId21"/>
    <p:sldId id="306" r:id="rId22"/>
    <p:sldId id="330" r:id="rId23"/>
    <p:sldId id="259" r:id="rId24"/>
    <p:sldId id="268" r:id="rId25"/>
    <p:sldId id="332" r:id="rId26"/>
    <p:sldId id="334" r:id="rId27"/>
    <p:sldId id="331" r:id="rId28"/>
    <p:sldId id="333" r:id="rId29"/>
    <p:sldId id="336" r:id="rId30"/>
    <p:sldId id="335" r:id="rId31"/>
    <p:sldId id="358" r:id="rId32"/>
    <p:sldId id="359" r:id="rId33"/>
    <p:sldId id="360" r:id="rId34"/>
    <p:sldId id="347" r:id="rId35"/>
    <p:sldId id="361" r:id="rId36"/>
    <p:sldId id="362" r:id="rId37"/>
    <p:sldId id="325" r:id="rId38"/>
    <p:sldId id="357" r:id="rId39"/>
    <p:sldId id="310" r:id="rId40"/>
    <p:sldId id="311" r:id="rId41"/>
    <p:sldId id="363" r:id="rId42"/>
    <p:sldId id="364" r:id="rId43"/>
    <p:sldId id="365" r:id="rId44"/>
    <p:sldId id="366" r:id="rId45"/>
    <p:sldId id="367" r:id="rId46"/>
    <p:sldId id="368" r:id="rId47"/>
    <p:sldId id="369" r:id="rId48"/>
    <p:sldId id="372" r:id="rId49"/>
    <p:sldId id="373" r:id="rId50"/>
    <p:sldId id="371" r:id="rId51"/>
    <p:sldId id="352" r:id="rId52"/>
    <p:sldId id="339" r:id="rId5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66"/>
    <a:srgbClr val="CCFFCC"/>
    <a:srgbClr val="CC0000"/>
    <a:srgbClr val="99FF99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2567" autoAdjust="0"/>
  </p:normalViewPr>
  <p:slideViewPr>
    <p:cSldViewPr>
      <p:cViewPr varScale="1">
        <p:scale>
          <a:sx n="61" d="100"/>
          <a:sy n="61" d="100"/>
        </p:scale>
        <p:origin x="165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198D961-9F58-4716-BFE2-7BBB896AB360}" type="doc">
      <dgm:prSet loTypeId="urn:microsoft.com/office/officeart/2005/8/layout/radial6" loCatId="cycle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ru-RU"/>
        </a:p>
      </dgm:t>
    </dgm:pt>
    <dgm:pt modelId="{540739B7-8C4F-4691-A7F2-E6407CBE1A75}">
      <dgm:prSet phldrT="[Текст]" phldr="1"/>
      <dgm:spPr>
        <a:solidFill>
          <a:schemeClr val="bg1">
            <a:lumMod val="95000"/>
          </a:schemeClr>
        </a:solidFill>
        <a:ln>
          <a:solidFill>
            <a:srgbClr val="002963"/>
          </a:solidFill>
        </a:ln>
      </dgm:spPr>
      <dgm:t>
        <a:bodyPr/>
        <a:lstStyle/>
        <a:p>
          <a:endParaRPr lang="ru-RU" dirty="0"/>
        </a:p>
      </dgm:t>
    </dgm:pt>
    <dgm:pt modelId="{E3ABC4D7-F41F-4398-9871-16A8AFB10992}" type="parTrans" cxnId="{3AA2F18C-041B-4716-A568-8305A0AB0C42}">
      <dgm:prSet/>
      <dgm:spPr/>
      <dgm:t>
        <a:bodyPr/>
        <a:lstStyle/>
        <a:p>
          <a:endParaRPr lang="ru-RU"/>
        </a:p>
      </dgm:t>
    </dgm:pt>
    <dgm:pt modelId="{D0FF14C0-1A4D-44A7-B0DE-AFACE8253344}" type="sibTrans" cxnId="{3AA2F18C-041B-4716-A568-8305A0AB0C42}">
      <dgm:prSet/>
      <dgm:spPr>
        <a:solidFill>
          <a:srgbClr val="002963">
            <a:alpha val="69804"/>
          </a:srgbClr>
        </a:solidFill>
      </dgm:spPr>
      <dgm:t>
        <a:bodyPr/>
        <a:lstStyle/>
        <a:p>
          <a:endParaRPr lang="ru-RU"/>
        </a:p>
      </dgm:t>
    </dgm:pt>
    <dgm:pt modelId="{6697C024-7746-44C4-A8FF-740A0EB4D16F}">
      <dgm:prSet phldrT="[Текст]"/>
      <dgm:spPr>
        <a:solidFill>
          <a:schemeClr val="bg1">
            <a:lumMod val="95000"/>
          </a:schemeClr>
        </a:solidFill>
        <a:ln>
          <a:solidFill>
            <a:srgbClr val="002963"/>
          </a:solidFill>
        </a:ln>
      </dgm:spPr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71172E73-103E-47A3-AB0F-C1C79E0383EB}" type="parTrans" cxnId="{96DF4945-242E-4114-BA8B-9CE69E504CDB}">
      <dgm:prSet/>
      <dgm:spPr/>
      <dgm:t>
        <a:bodyPr/>
        <a:lstStyle/>
        <a:p>
          <a:endParaRPr lang="ru-RU"/>
        </a:p>
      </dgm:t>
    </dgm:pt>
    <dgm:pt modelId="{FC06DB6C-1DA5-4EF8-B363-063F3B972901}" type="sibTrans" cxnId="{96DF4945-242E-4114-BA8B-9CE69E504CDB}">
      <dgm:prSet/>
      <dgm:spPr>
        <a:solidFill>
          <a:srgbClr val="002963">
            <a:alpha val="69804"/>
          </a:srgbClr>
        </a:solidFill>
      </dgm:spPr>
      <dgm:t>
        <a:bodyPr/>
        <a:lstStyle/>
        <a:p>
          <a:endParaRPr lang="ru-RU"/>
        </a:p>
      </dgm:t>
    </dgm:pt>
    <dgm:pt modelId="{0FD3AD60-4A07-4109-B807-1A4613B2A91F}">
      <dgm:prSet phldrT="[Текст]" phldr="1"/>
      <dgm:spPr>
        <a:solidFill>
          <a:schemeClr val="bg1">
            <a:lumMod val="95000"/>
          </a:schemeClr>
        </a:solidFill>
        <a:ln>
          <a:solidFill>
            <a:srgbClr val="002963"/>
          </a:solidFill>
        </a:ln>
      </dgm:spPr>
      <dgm:t>
        <a:bodyPr/>
        <a:lstStyle/>
        <a:p>
          <a:endParaRPr lang="ru-RU" dirty="0"/>
        </a:p>
      </dgm:t>
    </dgm:pt>
    <dgm:pt modelId="{86642ABD-9AE4-49F2-952A-D73EAE71D524}" type="parTrans" cxnId="{E1A22D44-5F46-4530-A038-2B5F2D1FFBE6}">
      <dgm:prSet/>
      <dgm:spPr/>
      <dgm:t>
        <a:bodyPr/>
        <a:lstStyle/>
        <a:p>
          <a:endParaRPr lang="ru-RU"/>
        </a:p>
      </dgm:t>
    </dgm:pt>
    <dgm:pt modelId="{97039654-FE21-447F-A06A-52B31D5D6FD2}" type="sibTrans" cxnId="{E1A22D44-5F46-4530-A038-2B5F2D1FFBE6}">
      <dgm:prSet/>
      <dgm:spPr>
        <a:solidFill>
          <a:srgbClr val="002963">
            <a:alpha val="69804"/>
          </a:srgbClr>
        </a:solidFill>
      </dgm:spPr>
      <dgm:t>
        <a:bodyPr/>
        <a:lstStyle/>
        <a:p>
          <a:endParaRPr lang="ru-RU"/>
        </a:p>
      </dgm:t>
    </dgm:pt>
    <dgm:pt modelId="{AE2BBBB1-A917-4132-B7A1-4F111168AB02}">
      <dgm:prSet phldrT="[Текст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FB2F874A-5CCC-4744-B580-344CE556417A}" type="sibTrans" cxnId="{5DF2B331-55A9-47CD-A9EC-7843510A6BDA}">
      <dgm:prSet/>
      <dgm:spPr/>
      <dgm:t>
        <a:bodyPr/>
        <a:lstStyle/>
        <a:p>
          <a:endParaRPr lang="ru-RU"/>
        </a:p>
      </dgm:t>
    </dgm:pt>
    <dgm:pt modelId="{C414F092-9299-4E8D-BB9F-8E1997936395}" type="parTrans" cxnId="{5DF2B331-55A9-47CD-A9EC-7843510A6BDA}">
      <dgm:prSet/>
      <dgm:spPr/>
      <dgm:t>
        <a:bodyPr/>
        <a:lstStyle/>
        <a:p>
          <a:endParaRPr lang="ru-RU"/>
        </a:p>
      </dgm:t>
    </dgm:pt>
    <dgm:pt modelId="{D40828D5-A2D8-4A30-BBCD-EB146676058C}" type="pres">
      <dgm:prSet presAssocID="{3198D961-9F58-4716-BFE2-7BBB896AB360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2134C5C-2CAA-4F81-BEE2-5218AA7207CA}" type="pres">
      <dgm:prSet presAssocID="{AE2BBBB1-A917-4132-B7A1-4F111168AB02}" presName="centerShape" presStyleLbl="node0" presStyleIdx="0" presStyleCnt="1" custLinFactNeighborY="-6573"/>
      <dgm:spPr/>
      <dgm:t>
        <a:bodyPr/>
        <a:lstStyle/>
        <a:p>
          <a:endParaRPr lang="ru-RU"/>
        </a:p>
      </dgm:t>
    </dgm:pt>
    <dgm:pt modelId="{71294988-B38C-424D-B75C-03B3315247AA}" type="pres">
      <dgm:prSet presAssocID="{540739B7-8C4F-4691-A7F2-E6407CBE1A75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E33CE5-F891-4DC2-8A0D-CCD75DEBD730}" type="pres">
      <dgm:prSet presAssocID="{540739B7-8C4F-4691-A7F2-E6407CBE1A75}" presName="dummy" presStyleCnt="0"/>
      <dgm:spPr/>
    </dgm:pt>
    <dgm:pt modelId="{475CA703-C13D-4A9D-87DD-68ECF69685AE}" type="pres">
      <dgm:prSet presAssocID="{D0FF14C0-1A4D-44A7-B0DE-AFACE8253344}" presName="sibTrans" presStyleLbl="sibTrans2D1" presStyleIdx="0" presStyleCnt="3"/>
      <dgm:spPr/>
      <dgm:t>
        <a:bodyPr/>
        <a:lstStyle/>
        <a:p>
          <a:endParaRPr lang="ru-RU"/>
        </a:p>
      </dgm:t>
    </dgm:pt>
    <dgm:pt modelId="{CE1CCEBD-9380-43D9-A458-0C19B49F0027}" type="pres">
      <dgm:prSet presAssocID="{6697C024-7746-44C4-A8FF-740A0EB4D16F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AA6900-D8D8-4FD3-82AA-C0EBE7F2B805}" type="pres">
      <dgm:prSet presAssocID="{6697C024-7746-44C4-A8FF-740A0EB4D16F}" presName="dummy" presStyleCnt="0"/>
      <dgm:spPr/>
    </dgm:pt>
    <dgm:pt modelId="{F36CCC24-B7F2-4878-B033-E4AAB48A238D}" type="pres">
      <dgm:prSet presAssocID="{FC06DB6C-1DA5-4EF8-B363-063F3B972901}" presName="sibTrans" presStyleLbl="sibTrans2D1" presStyleIdx="1" presStyleCnt="3"/>
      <dgm:spPr/>
      <dgm:t>
        <a:bodyPr/>
        <a:lstStyle/>
        <a:p>
          <a:endParaRPr lang="ru-RU"/>
        </a:p>
      </dgm:t>
    </dgm:pt>
    <dgm:pt modelId="{893BCBC6-B681-4DAC-AEDB-0532960D4404}" type="pres">
      <dgm:prSet presAssocID="{0FD3AD60-4A07-4109-B807-1A4613B2A91F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89A701-1008-45BF-8295-C297D61E8DE3}" type="pres">
      <dgm:prSet presAssocID="{0FD3AD60-4A07-4109-B807-1A4613B2A91F}" presName="dummy" presStyleCnt="0"/>
      <dgm:spPr/>
    </dgm:pt>
    <dgm:pt modelId="{10C8257F-E861-4C7A-9879-CDE2B988C0EB}" type="pres">
      <dgm:prSet presAssocID="{97039654-FE21-447F-A06A-52B31D5D6FD2}" presName="sibTrans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5DF2B331-55A9-47CD-A9EC-7843510A6BDA}" srcId="{3198D961-9F58-4716-BFE2-7BBB896AB360}" destId="{AE2BBBB1-A917-4132-B7A1-4F111168AB02}" srcOrd="0" destOrd="0" parTransId="{C414F092-9299-4E8D-BB9F-8E1997936395}" sibTransId="{FB2F874A-5CCC-4744-B580-344CE556417A}"/>
    <dgm:cxn modelId="{EC1884FB-880A-4F06-A54E-F125D9060E95}" type="presOf" srcId="{D0FF14C0-1A4D-44A7-B0DE-AFACE8253344}" destId="{475CA703-C13D-4A9D-87DD-68ECF69685AE}" srcOrd="0" destOrd="0" presId="urn:microsoft.com/office/officeart/2005/8/layout/radial6"/>
    <dgm:cxn modelId="{96DF4945-242E-4114-BA8B-9CE69E504CDB}" srcId="{AE2BBBB1-A917-4132-B7A1-4F111168AB02}" destId="{6697C024-7746-44C4-A8FF-740A0EB4D16F}" srcOrd="1" destOrd="0" parTransId="{71172E73-103E-47A3-AB0F-C1C79E0383EB}" sibTransId="{FC06DB6C-1DA5-4EF8-B363-063F3B972901}"/>
    <dgm:cxn modelId="{A862C0B4-DDFF-4CE9-B180-C7532D035C86}" type="presOf" srcId="{6697C024-7746-44C4-A8FF-740A0EB4D16F}" destId="{CE1CCEBD-9380-43D9-A458-0C19B49F0027}" srcOrd="0" destOrd="0" presId="urn:microsoft.com/office/officeart/2005/8/layout/radial6"/>
    <dgm:cxn modelId="{13AA1A5C-4746-4BFE-8E66-FE662EC65642}" type="presOf" srcId="{0FD3AD60-4A07-4109-B807-1A4613B2A91F}" destId="{893BCBC6-B681-4DAC-AEDB-0532960D4404}" srcOrd="0" destOrd="0" presId="urn:microsoft.com/office/officeart/2005/8/layout/radial6"/>
    <dgm:cxn modelId="{3AA2F18C-041B-4716-A568-8305A0AB0C42}" srcId="{AE2BBBB1-A917-4132-B7A1-4F111168AB02}" destId="{540739B7-8C4F-4691-A7F2-E6407CBE1A75}" srcOrd="0" destOrd="0" parTransId="{E3ABC4D7-F41F-4398-9871-16A8AFB10992}" sibTransId="{D0FF14C0-1A4D-44A7-B0DE-AFACE8253344}"/>
    <dgm:cxn modelId="{94820437-10FC-4F20-8060-A86F23FF5712}" type="presOf" srcId="{AE2BBBB1-A917-4132-B7A1-4F111168AB02}" destId="{92134C5C-2CAA-4F81-BEE2-5218AA7207CA}" srcOrd="0" destOrd="0" presId="urn:microsoft.com/office/officeart/2005/8/layout/radial6"/>
    <dgm:cxn modelId="{E1A22D44-5F46-4530-A038-2B5F2D1FFBE6}" srcId="{AE2BBBB1-A917-4132-B7A1-4F111168AB02}" destId="{0FD3AD60-4A07-4109-B807-1A4613B2A91F}" srcOrd="2" destOrd="0" parTransId="{86642ABD-9AE4-49F2-952A-D73EAE71D524}" sibTransId="{97039654-FE21-447F-A06A-52B31D5D6FD2}"/>
    <dgm:cxn modelId="{D5485E82-1B4E-4B11-BFFF-E24593B23239}" type="presOf" srcId="{540739B7-8C4F-4691-A7F2-E6407CBE1A75}" destId="{71294988-B38C-424D-B75C-03B3315247AA}" srcOrd="0" destOrd="0" presId="urn:microsoft.com/office/officeart/2005/8/layout/radial6"/>
    <dgm:cxn modelId="{5769CDA3-3276-4943-AAE6-F92E0DFC3EC5}" type="presOf" srcId="{3198D961-9F58-4716-BFE2-7BBB896AB360}" destId="{D40828D5-A2D8-4A30-BBCD-EB146676058C}" srcOrd="0" destOrd="0" presId="urn:microsoft.com/office/officeart/2005/8/layout/radial6"/>
    <dgm:cxn modelId="{A0F4B2B5-36A7-42F4-A075-789ED2FD2C6C}" type="presOf" srcId="{FC06DB6C-1DA5-4EF8-B363-063F3B972901}" destId="{F36CCC24-B7F2-4878-B033-E4AAB48A238D}" srcOrd="0" destOrd="0" presId="urn:microsoft.com/office/officeart/2005/8/layout/radial6"/>
    <dgm:cxn modelId="{F5D72330-0DEE-4F9E-9A8D-CAE66471279F}" type="presOf" srcId="{97039654-FE21-447F-A06A-52B31D5D6FD2}" destId="{10C8257F-E861-4C7A-9879-CDE2B988C0EB}" srcOrd="0" destOrd="0" presId="urn:microsoft.com/office/officeart/2005/8/layout/radial6"/>
    <dgm:cxn modelId="{F678EC40-2E40-4750-B7E7-D0AECD5F13A5}" type="presParOf" srcId="{D40828D5-A2D8-4A30-BBCD-EB146676058C}" destId="{92134C5C-2CAA-4F81-BEE2-5218AA7207CA}" srcOrd="0" destOrd="0" presId="urn:microsoft.com/office/officeart/2005/8/layout/radial6"/>
    <dgm:cxn modelId="{C1E75E09-16A1-468D-A375-7D97488A5F1B}" type="presParOf" srcId="{D40828D5-A2D8-4A30-BBCD-EB146676058C}" destId="{71294988-B38C-424D-B75C-03B3315247AA}" srcOrd="1" destOrd="0" presId="urn:microsoft.com/office/officeart/2005/8/layout/radial6"/>
    <dgm:cxn modelId="{ECB1DCC9-91C2-49BF-9058-8944738BD312}" type="presParOf" srcId="{D40828D5-A2D8-4A30-BBCD-EB146676058C}" destId="{C7E33CE5-F891-4DC2-8A0D-CCD75DEBD730}" srcOrd="2" destOrd="0" presId="urn:microsoft.com/office/officeart/2005/8/layout/radial6"/>
    <dgm:cxn modelId="{E85959C3-EDCA-4C4F-9309-3EB6FDC18A60}" type="presParOf" srcId="{D40828D5-A2D8-4A30-BBCD-EB146676058C}" destId="{475CA703-C13D-4A9D-87DD-68ECF69685AE}" srcOrd="3" destOrd="0" presId="urn:microsoft.com/office/officeart/2005/8/layout/radial6"/>
    <dgm:cxn modelId="{1EE7FDD3-F35A-48D1-A715-1CAB6BA59C5E}" type="presParOf" srcId="{D40828D5-A2D8-4A30-BBCD-EB146676058C}" destId="{CE1CCEBD-9380-43D9-A458-0C19B49F0027}" srcOrd="4" destOrd="0" presId="urn:microsoft.com/office/officeart/2005/8/layout/radial6"/>
    <dgm:cxn modelId="{2B74CA2D-1B03-4560-9FC4-7B73DDFF6C3C}" type="presParOf" srcId="{D40828D5-A2D8-4A30-BBCD-EB146676058C}" destId="{4EAA6900-D8D8-4FD3-82AA-C0EBE7F2B805}" srcOrd="5" destOrd="0" presId="urn:microsoft.com/office/officeart/2005/8/layout/radial6"/>
    <dgm:cxn modelId="{314A5EA6-5DD5-4A5E-8E28-C11CDADD9AE2}" type="presParOf" srcId="{D40828D5-A2D8-4A30-BBCD-EB146676058C}" destId="{F36CCC24-B7F2-4878-B033-E4AAB48A238D}" srcOrd="6" destOrd="0" presId="urn:microsoft.com/office/officeart/2005/8/layout/radial6"/>
    <dgm:cxn modelId="{06D2D61E-B0CC-4B5E-90F9-BD90A306ECFF}" type="presParOf" srcId="{D40828D5-A2D8-4A30-BBCD-EB146676058C}" destId="{893BCBC6-B681-4DAC-AEDB-0532960D4404}" srcOrd="7" destOrd="0" presId="urn:microsoft.com/office/officeart/2005/8/layout/radial6"/>
    <dgm:cxn modelId="{9812182A-53E1-4F2B-A179-D2571582A688}" type="presParOf" srcId="{D40828D5-A2D8-4A30-BBCD-EB146676058C}" destId="{2589A701-1008-45BF-8295-C297D61E8DE3}" srcOrd="8" destOrd="0" presId="urn:microsoft.com/office/officeart/2005/8/layout/radial6"/>
    <dgm:cxn modelId="{B0E056E2-0026-4A61-BE52-6D04EF63B9CC}" type="presParOf" srcId="{D40828D5-A2D8-4A30-BBCD-EB146676058C}" destId="{10C8257F-E861-4C7A-9879-CDE2B988C0EB}" srcOrd="9" destOrd="0" presId="urn:microsoft.com/office/officeart/2005/8/layout/radial6"/>
  </dgm:cxnLst>
  <dgm:bg>
    <a:noFill/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CAAD519-48DF-4021-B467-BA382013623D}" type="doc">
      <dgm:prSet loTypeId="urn:microsoft.com/office/officeart/2005/8/layout/matrix1" loCatId="matrix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18F694A7-9A1F-497C-B46B-2B19650C999B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ЭФУ КАК НОВОЕ СРЕДСТВО ОРГАНИЗАЦИИ ОБУЧЕНИЯ</a:t>
          </a:r>
          <a:endParaRPr lang="ru-RU" sz="2000" b="1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07AAA1F-420C-4717-84C6-F62632CDF52B}" type="parTrans" cxnId="{E73B11C0-A996-4022-9ED8-F369212E2F3A}">
      <dgm:prSet/>
      <dgm:spPr/>
      <dgm:t>
        <a:bodyPr/>
        <a:lstStyle/>
        <a:p>
          <a:endParaRPr lang="ru-RU"/>
        </a:p>
      </dgm:t>
    </dgm:pt>
    <dgm:pt modelId="{24134F0A-61CF-4F4C-80BE-4ED39145649E}" type="sibTrans" cxnId="{E73B11C0-A996-4022-9ED8-F369212E2F3A}">
      <dgm:prSet/>
      <dgm:spPr/>
      <dgm:t>
        <a:bodyPr/>
        <a:lstStyle/>
        <a:p>
          <a:endParaRPr lang="ru-RU"/>
        </a:p>
      </dgm:t>
    </dgm:pt>
    <dgm:pt modelId="{027E7ACF-E408-4C0F-9689-3AEDED7D7DE3}">
      <dgm:prSet phldrT="[Текст]" custT="1"/>
      <dgm:spPr/>
      <dgm:t>
        <a:bodyPr/>
        <a:lstStyle/>
        <a:p>
          <a:r>
            <a:rPr lang="ru-RU" sz="2800" b="1" dirty="0" smtClean="0">
              <a:solidFill>
                <a:srgbClr val="0066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СМЕШАННОЕ ОБУЧЕНИЕ</a:t>
          </a:r>
          <a:endParaRPr lang="ru-RU" sz="2800" b="1" dirty="0">
            <a:solidFill>
              <a:srgbClr val="0066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2ABF814-C26B-4BED-9374-47B164A09061}" type="parTrans" cxnId="{340E85CB-A730-409F-9DED-7CA8B686980D}">
      <dgm:prSet/>
      <dgm:spPr/>
      <dgm:t>
        <a:bodyPr/>
        <a:lstStyle/>
        <a:p>
          <a:endParaRPr lang="ru-RU"/>
        </a:p>
      </dgm:t>
    </dgm:pt>
    <dgm:pt modelId="{B2CBED89-EF9B-4EB1-8B21-025A88B0557A}" type="sibTrans" cxnId="{340E85CB-A730-409F-9DED-7CA8B686980D}">
      <dgm:prSet/>
      <dgm:spPr/>
      <dgm:t>
        <a:bodyPr/>
        <a:lstStyle/>
        <a:p>
          <a:endParaRPr lang="ru-RU"/>
        </a:p>
      </dgm:t>
    </dgm:pt>
    <dgm:pt modelId="{EE6B82BC-95CE-4B4E-8442-A197C278B90F}">
      <dgm:prSet phldrT="[Текст]" custT="1"/>
      <dgm:spPr/>
      <dgm:t>
        <a:bodyPr/>
        <a:lstStyle/>
        <a:p>
          <a:r>
            <a:rPr lang="ru-RU" sz="28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КЛАССНО-УРОЧНАЯ СИСТЕМА</a:t>
          </a:r>
          <a:endParaRPr lang="ru-RU" sz="2800" b="1" dirty="0">
            <a:solidFill>
              <a:srgbClr val="0070C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F0FEC44-CDAC-4C30-8416-AD7E0855573E}" type="parTrans" cxnId="{BAE256F0-C79C-4AFF-9A03-E20C25A29030}">
      <dgm:prSet/>
      <dgm:spPr/>
      <dgm:t>
        <a:bodyPr/>
        <a:lstStyle/>
        <a:p>
          <a:endParaRPr lang="ru-RU"/>
        </a:p>
      </dgm:t>
    </dgm:pt>
    <dgm:pt modelId="{9A084692-444D-424B-B5A6-877FD0FA6812}" type="sibTrans" cxnId="{BAE256F0-C79C-4AFF-9A03-E20C25A29030}">
      <dgm:prSet/>
      <dgm:spPr/>
      <dgm:t>
        <a:bodyPr/>
        <a:lstStyle/>
        <a:p>
          <a:endParaRPr lang="ru-RU"/>
        </a:p>
      </dgm:t>
    </dgm:pt>
    <dgm:pt modelId="{95E58492-71DA-4AE4-9EBE-5705597AF28B}">
      <dgm:prSet phldrT="[Текст]" custT="1"/>
      <dgm:spPr/>
      <dgm:t>
        <a:bodyPr/>
        <a:lstStyle/>
        <a:p>
          <a:r>
            <a:rPr lang="ru-RU" sz="2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ДИСТАНЦИОННОЕ ОБУЧЕНИЕ</a:t>
          </a:r>
          <a:endParaRPr lang="ru-RU" sz="2800" b="1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4A9FEEB-FB3D-4BDE-8B8E-87DCCFECFEE6}" type="parTrans" cxnId="{427D83AF-0C9B-426D-9501-59FC9BCAEB7B}">
      <dgm:prSet/>
      <dgm:spPr/>
      <dgm:t>
        <a:bodyPr/>
        <a:lstStyle/>
        <a:p>
          <a:endParaRPr lang="ru-RU"/>
        </a:p>
      </dgm:t>
    </dgm:pt>
    <dgm:pt modelId="{4F65FA2D-D721-4268-832C-BC001101092C}" type="sibTrans" cxnId="{427D83AF-0C9B-426D-9501-59FC9BCAEB7B}">
      <dgm:prSet/>
      <dgm:spPr/>
      <dgm:t>
        <a:bodyPr/>
        <a:lstStyle/>
        <a:p>
          <a:endParaRPr lang="ru-RU"/>
        </a:p>
      </dgm:t>
    </dgm:pt>
    <dgm:pt modelId="{796E4312-C349-4C77-A024-610F4AD125CE}">
      <dgm:prSet phldrT="[Текст]" custT="1"/>
      <dgm:spPr/>
      <dgm:t>
        <a:bodyPr/>
        <a:lstStyle/>
        <a:p>
          <a:r>
            <a:rPr lang="ru-RU" sz="28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ЭЛЕКТРОННОЕ ОБУЧЕНИЕ</a:t>
          </a:r>
          <a:endParaRPr lang="ru-RU" sz="2800" b="1" dirty="0">
            <a:solidFill>
              <a:srgbClr val="7030A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1A7D5F7-55A0-4954-9750-D690EC3565E0}" type="parTrans" cxnId="{40EFC2BC-417B-48B3-8DA5-85798FAE1B70}">
      <dgm:prSet/>
      <dgm:spPr/>
      <dgm:t>
        <a:bodyPr/>
        <a:lstStyle/>
        <a:p>
          <a:endParaRPr lang="ru-RU"/>
        </a:p>
      </dgm:t>
    </dgm:pt>
    <dgm:pt modelId="{CA36733A-8B3F-47C4-BC71-F41FCEB40F21}" type="sibTrans" cxnId="{40EFC2BC-417B-48B3-8DA5-85798FAE1B70}">
      <dgm:prSet/>
      <dgm:spPr/>
      <dgm:t>
        <a:bodyPr/>
        <a:lstStyle/>
        <a:p>
          <a:endParaRPr lang="ru-RU"/>
        </a:p>
      </dgm:t>
    </dgm:pt>
    <dgm:pt modelId="{DE875276-2444-4687-ABC9-C45BFB7E8EA0}" type="pres">
      <dgm:prSet presAssocID="{6CAAD519-48DF-4021-B467-BA382013623D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B2F117F-C484-4166-8437-6121E40A7D82}" type="pres">
      <dgm:prSet presAssocID="{6CAAD519-48DF-4021-B467-BA382013623D}" presName="matrix" presStyleCnt="0"/>
      <dgm:spPr/>
      <dgm:t>
        <a:bodyPr/>
        <a:lstStyle/>
        <a:p>
          <a:endParaRPr lang="ru-RU"/>
        </a:p>
      </dgm:t>
    </dgm:pt>
    <dgm:pt modelId="{3E4C6135-F8FF-4E1C-BCB0-1106372600AD}" type="pres">
      <dgm:prSet presAssocID="{6CAAD519-48DF-4021-B467-BA382013623D}" presName="tile1" presStyleLbl="node1" presStyleIdx="0" presStyleCnt="4"/>
      <dgm:spPr/>
      <dgm:t>
        <a:bodyPr/>
        <a:lstStyle/>
        <a:p>
          <a:endParaRPr lang="ru-RU"/>
        </a:p>
      </dgm:t>
    </dgm:pt>
    <dgm:pt modelId="{0FEB5301-654A-4368-BA9D-A1C9DCB24ACE}" type="pres">
      <dgm:prSet presAssocID="{6CAAD519-48DF-4021-B467-BA382013623D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EE4C13-C67F-4EA1-850A-7287C64A5A7F}" type="pres">
      <dgm:prSet presAssocID="{6CAAD519-48DF-4021-B467-BA382013623D}" presName="tile2" presStyleLbl="node1" presStyleIdx="1" presStyleCnt="4"/>
      <dgm:spPr/>
      <dgm:t>
        <a:bodyPr/>
        <a:lstStyle/>
        <a:p>
          <a:endParaRPr lang="ru-RU"/>
        </a:p>
      </dgm:t>
    </dgm:pt>
    <dgm:pt modelId="{217A480A-3633-4C74-813C-3D40641BCDF6}" type="pres">
      <dgm:prSet presAssocID="{6CAAD519-48DF-4021-B467-BA382013623D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DC8330-86AD-4770-9E21-8D5099C49740}" type="pres">
      <dgm:prSet presAssocID="{6CAAD519-48DF-4021-B467-BA382013623D}" presName="tile3" presStyleLbl="node1" presStyleIdx="2" presStyleCnt="4"/>
      <dgm:spPr/>
      <dgm:t>
        <a:bodyPr/>
        <a:lstStyle/>
        <a:p>
          <a:endParaRPr lang="ru-RU"/>
        </a:p>
      </dgm:t>
    </dgm:pt>
    <dgm:pt modelId="{8BC7EA3C-ABC6-4B32-999C-F6B9C0A92526}" type="pres">
      <dgm:prSet presAssocID="{6CAAD519-48DF-4021-B467-BA382013623D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FDE2EA-6460-41FE-927A-4DB7995768E8}" type="pres">
      <dgm:prSet presAssocID="{6CAAD519-48DF-4021-B467-BA382013623D}" presName="tile4" presStyleLbl="node1" presStyleIdx="3" presStyleCnt="4"/>
      <dgm:spPr/>
      <dgm:t>
        <a:bodyPr/>
        <a:lstStyle/>
        <a:p>
          <a:endParaRPr lang="ru-RU"/>
        </a:p>
      </dgm:t>
    </dgm:pt>
    <dgm:pt modelId="{3E2707CC-2FEB-42F1-8B3A-5C700F2D7A8C}" type="pres">
      <dgm:prSet presAssocID="{6CAAD519-48DF-4021-B467-BA382013623D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6E6B21-7AD1-489E-B50B-C3BDCF8E923D}" type="pres">
      <dgm:prSet presAssocID="{6CAAD519-48DF-4021-B467-BA382013623D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39278609-A488-4BB6-949F-D5CA1D0FF22A}" type="presOf" srcId="{027E7ACF-E408-4C0F-9689-3AEDED7D7DE3}" destId="{0FEB5301-654A-4368-BA9D-A1C9DCB24ACE}" srcOrd="1" destOrd="0" presId="urn:microsoft.com/office/officeart/2005/8/layout/matrix1"/>
    <dgm:cxn modelId="{BAE256F0-C79C-4AFF-9A03-E20C25A29030}" srcId="{18F694A7-9A1F-497C-B46B-2B19650C999B}" destId="{EE6B82BC-95CE-4B4E-8442-A197C278B90F}" srcOrd="1" destOrd="0" parTransId="{4F0FEC44-CDAC-4C30-8416-AD7E0855573E}" sibTransId="{9A084692-444D-424B-B5A6-877FD0FA6812}"/>
    <dgm:cxn modelId="{E3A861DF-55D1-40EB-A751-0AC773D9C801}" type="presOf" srcId="{6CAAD519-48DF-4021-B467-BA382013623D}" destId="{DE875276-2444-4687-ABC9-C45BFB7E8EA0}" srcOrd="0" destOrd="0" presId="urn:microsoft.com/office/officeart/2005/8/layout/matrix1"/>
    <dgm:cxn modelId="{8C31D6F0-37EE-471A-8FF9-759EB9340330}" type="presOf" srcId="{796E4312-C349-4C77-A024-610F4AD125CE}" destId="{3E2707CC-2FEB-42F1-8B3A-5C700F2D7A8C}" srcOrd="1" destOrd="0" presId="urn:microsoft.com/office/officeart/2005/8/layout/matrix1"/>
    <dgm:cxn modelId="{340E85CB-A730-409F-9DED-7CA8B686980D}" srcId="{18F694A7-9A1F-497C-B46B-2B19650C999B}" destId="{027E7ACF-E408-4C0F-9689-3AEDED7D7DE3}" srcOrd="0" destOrd="0" parTransId="{E2ABF814-C26B-4BED-9374-47B164A09061}" sibTransId="{B2CBED89-EF9B-4EB1-8B21-025A88B0557A}"/>
    <dgm:cxn modelId="{221E7155-D034-4E29-B582-A6619649D21B}" type="presOf" srcId="{EE6B82BC-95CE-4B4E-8442-A197C278B90F}" destId="{23EE4C13-C67F-4EA1-850A-7287C64A5A7F}" srcOrd="0" destOrd="0" presId="urn:microsoft.com/office/officeart/2005/8/layout/matrix1"/>
    <dgm:cxn modelId="{E73B11C0-A996-4022-9ED8-F369212E2F3A}" srcId="{6CAAD519-48DF-4021-B467-BA382013623D}" destId="{18F694A7-9A1F-497C-B46B-2B19650C999B}" srcOrd="0" destOrd="0" parTransId="{107AAA1F-420C-4717-84C6-F62632CDF52B}" sibTransId="{24134F0A-61CF-4F4C-80BE-4ED39145649E}"/>
    <dgm:cxn modelId="{B64668C0-F916-4EA9-B79C-6583CA52FDFA}" type="presOf" srcId="{95E58492-71DA-4AE4-9EBE-5705597AF28B}" destId="{8BC7EA3C-ABC6-4B32-999C-F6B9C0A92526}" srcOrd="1" destOrd="0" presId="urn:microsoft.com/office/officeart/2005/8/layout/matrix1"/>
    <dgm:cxn modelId="{D213C77C-2B5F-42E3-8B17-294CF3E56FD6}" type="presOf" srcId="{EE6B82BC-95CE-4B4E-8442-A197C278B90F}" destId="{217A480A-3633-4C74-813C-3D40641BCDF6}" srcOrd="1" destOrd="0" presId="urn:microsoft.com/office/officeart/2005/8/layout/matrix1"/>
    <dgm:cxn modelId="{427D83AF-0C9B-426D-9501-59FC9BCAEB7B}" srcId="{18F694A7-9A1F-497C-B46B-2B19650C999B}" destId="{95E58492-71DA-4AE4-9EBE-5705597AF28B}" srcOrd="2" destOrd="0" parTransId="{24A9FEEB-FB3D-4BDE-8B8E-87DCCFECFEE6}" sibTransId="{4F65FA2D-D721-4268-832C-BC001101092C}"/>
    <dgm:cxn modelId="{5E00FB42-8630-4EFC-8745-635495A5F7ED}" type="presOf" srcId="{796E4312-C349-4C77-A024-610F4AD125CE}" destId="{BFFDE2EA-6460-41FE-927A-4DB7995768E8}" srcOrd="0" destOrd="0" presId="urn:microsoft.com/office/officeart/2005/8/layout/matrix1"/>
    <dgm:cxn modelId="{40EFC2BC-417B-48B3-8DA5-85798FAE1B70}" srcId="{18F694A7-9A1F-497C-B46B-2B19650C999B}" destId="{796E4312-C349-4C77-A024-610F4AD125CE}" srcOrd="3" destOrd="0" parTransId="{31A7D5F7-55A0-4954-9750-D690EC3565E0}" sibTransId="{CA36733A-8B3F-47C4-BC71-F41FCEB40F21}"/>
    <dgm:cxn modelId="{82DD2D6B-8BA0-497F-98CB-CDB738868FFD}" type="presOf" srcId="{027E7ACF-E408-4C0F-9689-3AEDED7D7DE3}" destId="{3E4C6135-F8FF-4E1C-BCB0-1106372600AD}" srcOrd="0" destOrd="0" presId="urn:microsoft.com/office/officeart/2005/8/layout/matrix1"/>
    <dgm:cxn modelId="{8D0FAFA3-C64A-43D5-8EFA-8D316521B8F3}" type="presOf" srcId="{18F694A7-9A1F-497C-B46B-2B19650C999B}" destId="{536E6B21-7AD1-489E-B50B-C3BDCF8E923D}" srcOrd="0" destOrd="0" presId="urn:microsoft.com/office/officeart/2005/8/layout/matrix1"/>
    <dgm:cxn modelId="{9FE0989C-DDAE-475A-A257-519962AB4089}" type="presOf" srcId="{95E58492-71DA-4AE4-9EBE-5705597AF28B}" destId="{68DC8330-86AD-4770-9E21-8D5099C49740}" srcOrd="0" destOrd="0" presId="urn:microsoft.com/office/officeart/2005/8/layout/matrix1"/>
    <dgm:cxn modelId="{2E8AB49B-EA53-49F4-B01B-76257128BFEB}" type="presParOf" srcId="{DE875276-2444-4687-ABC9-C45BFB7E8EA0}" destId="{DB2F117F-C484-4166-8437-6121E40A7D82}" srcOrd="0" destOrd="0" presId="urn:microsoft.com/office/officeart/2005/8/layout/matrix1"/>
    <dgm:cxn modelId="{50E7DA11-1064-4DEA-BEC3-2277BDA9F2DF}" type="presParOf" srcId="{DB2F117F-C484-4166-8437-6121E40A7D82}" destId="{3E4C6135-F8FF-4E1C-BCB0-1106372600AD}" srcOrd="0" destOrd="0" presId="urn:microsoft.com/office/officeart/2005/8/layout/matrix1"/>
    <dgm:cxn modelId="{40891827-4D31-499A-A69E-6E3091B57047}" type="presParOf" srcId="{DB2F117F-C484-4166-8437-6121E40A7D82}" destId="{0FEB5301-654A-4368-BA9D-A1C9DCB24ACE}" srcOrd="1" destOrd="0" presId="urn:microsoft.com/office/officeart/2005/8/layout/matrix1"/>
    <dgm:cxn modelId="{F7A2FBA4-BE8B-4995-8C3E-769FAC56ECD8}" type="presParOf" srcId="{DB2F117F-C484-4166-8437-6121E40A7D82}" destId="{23EE4C13-C67F-4EA1-850A-7287C64A5A7F}" srcOrd="2" destOrd="0" presId="urn:microsoft.com/office/officeart/2005/8/layout/matrix1"/>
    <dgm:cxn modelId="{F8566AA7-384F-43E4-B395-4B7B1716A7F5}" type="presParOf" srcId="{DB2F117F-C484-4166-8437-6121E40A7D82}" destId="{217A480A-3633-4C74-813C-3D40641BCDF6}" srcOrd="3" destOrd="0" presId="urn:microsoft.com/office/officeart/2005/8/layout/matrix1"/>
    <dgm:cxn modelId="{AAB2CE13-F15A-49EE-9300-1C0DF9D996EC}" type="presParOf" srcId="{DB2F117F-C484-4166-8437-6121E40A7D82}" destId="{68DC8330-86AD-4770-9E21-8D5099C49740}" srcOrd="4" destOrd="0" presId="urn:microsoft.com/office/officeart/2005/8/layout/matrix1"/>
    <dgm:cxn modelId="{976536D9-29C7-44B1-B79D-A3B0FB3F960F}" type="presParOf" srcId="{DB2F117F-C484-4166-8437-6121E40A7D82}" destId="{8BC7EA3C-ABC6-4B32-999C-F6B9C0A92526}" srcOrd="5" destOrd="0" presId="urn:microsoft.com/office/officeart/2005/8/layout/matrix1"/>
    <dgm:cxn modelId="{67382C65-6822-43CD-8258-D772D95CD6F1}" type="presParOf" srcId="{DB2F117F-C484-4166-8437-6121E40A7D82}" destId="{BFFDE2EA-6460-41FE-927A-4DB7995768E8}" srcOrd="6" destOrd="0" presId="urn:microsoft.com/office/officeart/2005/8/layout/matrix1"/>
    <dgm:cxn modelId="{8A64AEC8-C83C-4A6C-9970-B91BCDD7593E}" type="presParOf" srcId="{DB2F117F-C484-4166-8437-6121E40A7D82}" destId="{3E2707CC-2FEB-42F1-8B3A-5C700F2D7A8C}" srcOrd="7" destOrd="0" presId="urn:microsoft.com/office/officeart/2005/8/layout/matrix1"/>
    <dgm:cxn modelId="{A3D8A34D-9E35-426A-B548-353ED7B6A12D}" type="presParOf" srcId="{DE875276-2444-4687-ABC9-C45BFB7E8EA0}" destId="{536E6B21-7AD1-489E-B50B-C3BDCF8E923D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C8257F-E861-4C7A-9879-CDE2B988C0EB}">
      <dsp:nvSpPr>
        <dsp:cNvPr id="0" name=""/>
        <dsp:cNvSpPr/>
      </dsp:nvSpPr>
      <dsp:spPr>
        <a:xfrm>
          <a:off x="2190598" y="650292"/>
          <a:ext cx="4332591" cy="4332591"/>
        </a:xfrm>
        <a:prstGeom prst="blockArc">
          <a:avLst>
            <a:gd name="adj1" fmla="val 9000000"/>
            <a:gd name="adj2" fmla="val 16200000"/>
            <a:gd name="adj3" fmla="val 4643"/>
          </a:avLst>
        </a:prstGeom>
        <a:solidFill>
          <a:srgbClr val="002963">
            <a:alpha val="69804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6CCC24-B7F2-4878-B033-E4AAB48A238D}">
      <dsp:nvSpPr>
        <dsp:cNvPr id="0" name=""/>
        <dsp:cNvSpPr/>
      </dsp:nvSpPr>
      <dsp:spPr>
        <a:xfrm>
          <a:off x="2190598" y="650292"/>
          <a:ext cx="4332591" cy="4332591"/>
        </a:xfrm>
        <a:prstGeom prst="blockArc">
          <a:avLst>
            <a:gd name="adj1" fmla="val 1800000"/>
            <a:gd name="adj2" fmla="val 9000000"/>
            <a:gd name="adj3" fmla="val 4643"/>
          </a:avLst>
        </a:prstGeom>
        <a:solidFill>
          <a:srgbClr val="002963">
            <a:alpha val="69804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5CA703-C13D-4A9D-87DD-68ECF69685AE}">
      <dsp:nvSpPr>
        <dsp:cNvPr id="0" name=""/>
        <dsp:cNvSpPr/>
      </dsp:nvSpPr>
      <dsp:spPr>
        <a:xfrm>
          <a:off x="2190598" y="650292"/>
          <a:ext cx="4332591" cy="4332591"/>
        </a:xfrm>
        <a:prstGeom prst="blockArc">
          <a:avLst>
            <a:gd name="adj1" fmla="val 16200000"/>
            <a:gd name="adj2" fmla="val 1800000"/>
            <a:gd name="adj3" fmla="val 4643"/>
          </a:avLst>
        </a:prstGeom>
        <a:solidFill>
          <a:srgbClr val="002963">
            <a:alpha val="69804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134C5C-2CAA-4F81-BEE2-5218AA7207CA}">
      <dsp:nvSpPr>
        <dsp:cNvPr id="0" name=""/>
        <dsp:cNvSpPr/>
      </dsp:nvSpPr>
      <dsp:spPr>
        <a:xfrm>
          <a:off x="3359148" y="1540672"/>
          <a:ext cx="1995491" cy="1995491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 </a:t>
          </a:r>
          <a:endParaRPr lang="ru-RU" sz="6500" kern="1200" dirty="0"/>
        </a:p>
      </dsp:txBody>
      <dsp:txXfrm>
        <a:off x="3651381" y="1832905"/>
        <a:ext cx="1411025" cy="1411025"/>
      </dsp:txXfrm>
    </dsp:sp>
    <dsp:sp modelId="{71294988-B38C-424D-B75C-03B3315247AA}">
      <dsp:nvSpPr>
        <dsp:cNvPr id="0" name=""/>
        <dsp:cNvSpPr/>
      </dsp:nvSpPr>
      <dsp:spPr>
        <a:xfrm>
          <a:off x="3658472" y="2157"/>
          <a:ext cx="1396844" cy="1396844"/>
        </a:xfrm>
        <a:prstGeom prst="ellipse">
          <a:avLst/>
        </a:prstGeom>
        <a:solidFill>
          <a:schemeClr val="bg1">
            <a:lumMod val="95000"/>
          </a:schemeClr>
        </a:solidFill>
        <a:ln w="25400" cap="flat" cmpd="sng" algn="ctr">
          <a:solidFill>
            <a:srgbClr val="00296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 dirty="0"/>
        </a:p>
      </dsp:txBody>
      <dsp:txXfrm>
        <a:off x="3863035" y="206720"/>
        <a:ext cx="987718" cy="987718"/>
      </dsp:txXfrm>
    </dsp:sp>
    <dsp:sp modelId="{CE1CCEBD-9380-43D9-A458-0C19B49F0027}">
      <dsp:nvSpPr>
        <dsp:cNvPr id="0" name=""/>
        <dsp:cNvSpPr/>
      </dsp:nvSpPr>
      <dsp:spPr>
        <a:xfrm>
          <a:off x="5490990" y="3176171"/>
          <a:ext cx="1396844" cy="1396844"/>
        </a:xfrm>
        <a:prstGeom prst="ellipse">
          <a:avLst/>
        </a:prstGeom>
        <a:solidFill>
          <a:schemeClr val="bg1">
            <a:lumMod val="95000"/>
          </a:schemeClr>
        </a:solidFill>
        <a:ln w="25400" cap="flat" cmpd="sng" algn="ctr">
          <a:solidFill>
            <a:srgbClr val="00296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100" kern="1200" dirty="0" smtClean="0"/>
            <a:t> </a:t>
          </a:r>
          <a:endParaRPr lang="ru-RU" sz="5100" kern="1200" dirty="0"/>
        </a:p>
      </dsp:txBody>
      <dsp:txXfrm>
        <a:off x="5695553" y="3380734"/>
        <a:ext cx="987718" cy="987718"/>
      </dsp:txXfrm>
    </dsp:sp>
    <dsp:sp modelId="{893BCBC6-B681-4DAC-AEDB-0532960D4404}">
      <dsp:nvSpPr>
        <dsp:cNvPr id="0" name=""/>
        <dsp:cNvSpPr/>
      </dsp:nvSpPr>
      <dsp:spPr>
        <a:xfrm>
          <a:off x="1825954" y="3176171"/>
          <a:ext cx="1396844" cy="1396844"/>
        </a:xfrm>
        <a:prstGeom prst="ellipse">
          <a:avLst/>
        </a:prstGeom>
        <a:solidFill>
          <a:schemeClr val="bg1">
            <a:lumMod val="95000"/>
          </a:schemeClr>
        </a:solidFill>
        <a:ln w="25400" cap="flat" cmpd="sng" algn="ctr">
          <a:solidFill>
            <a:srgbClr val="00296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 dirty="0"/>
        </a:p>
      </dsp:txBody>
      <dsp:txXfrm>
        <a:off x="2030517" y="3380734"/>
        <a:ext cx="987718" cy="98771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4C6135-F8FF-4E1C-BCB0-1106372600AD}">
      <dsp:nvSpPr>
        <dsp:cNvPr id="0" name=""/>
        <dsp:cNvSpPr/>
      </dsp:nvSpPr>
      <dsp:spPr>
        <a:xfrm rot="16200000">
          <a:off x="839396" y="-839396"/>
          <a:ext cx="2464611" cy="4143404"/>
        </a:xfrm>
        <a:prstGeom prst="round1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66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СМЕШАННОЕ ОБУЧЕНИЕ</a:t>
          </a:r>
          <a:endParaRPr lang="ru-RU" sz="2800" b="1" kern="1200" dirty="0">
            <a:solidFill>
              <a:srgbClr val="0066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-1" y="1"/>
        <a:ext cx="4143404" cy="1848458"/>
      </dsp:txXfrm>
    </dsp:sp>
    <dsp:sp modelId="{23EE4C13-C67F-4EA1-850A-7287C64A5A7F}">
      <dsp:nvSpPr>
        <dsp:cNvPr id="0" name=""/>
        <dsp:cNvSpPr/>
      </dsp:nvSpPr>
      <dsp:spPr>
        <a:xfrm>
          <a:off x="4143404" y="0"/>
          <a:ext cx="4143404" cy="2464611"/>
        </a:xfrm>
        <a:prstGeom prst="round1Rect">
          <a:avLst/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tint val="50000"/>
                <a:satMod val="300000"/>
              </a:schemeClr>
            </a:gs>
            <a:gs pos="35000">
              <a:schemeClr val="accent5">
                <a:hueOff val="-3311292"/>
                <a:satOff val="13270"/>
                <a:lumOff val="2876"/>
                <a:alphaOff val="0"/>
                <a:tint val="37000"/>
                <a:satMod val="30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КЛАССНО-УРОЧНАЯ СИСТЕМА</a:t>
          </a:r>
          <a:endParaRPr lang="ru-RU" sz="2800" b="1" kern="1200" dirty="0">
            <a:solidFill>
              <a:srgbClr val="0070C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43404" y="0"/>
        <a:ext cx="4143404" cy="1848458"/>
      </dsp:txXfrm>
    </dsp:sp>
    <dsp:sp modelId="{68DC8330-86AD-4770-9E21-8D5099C49740}">
      <dsp:nvSpPr>
        <dsp:cNvPr id="0" name=""/>
        <dsp:cNvSpPr/>
      </dsp:nvSpPr>
      <dsp:spPr>
        <a:xfrm rot="10800000">
          <a:off x="0" y="2464611"/>
          <a:ext cx="4143404" cy="2464611"/>
        </a:xfrm>
        <a:prstGeom prst="round1Rect">
          <a:avLst/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tint val="50000"/>
                <a:satMod val="300000"/>
              </a:schemeClr>
            </a:gs>
            <a:gs pos="35000">
              <a:schemeClr val="accent5">
                <a:hueOff val="-6622584"/>
                <a:satOff val="26541"/>
                <a:lumOff val="5752"/>
                <a:alphaOff val="0"/>
                <a:tint val="37000"/>
                <a:satMod val="30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ДИСТАНЦИОННОЕ ОБУЧЕНИЕ</a:t>
          </a:r>
          <a:endParaRPr lang="ru-RU" sz="2800" b="1" kern="12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0" y="3080763"/>
        <a:ext cx="4143404" cy="1848458"/>
      </dsp:txXfrm>
    </dsp:sp>
    <dsp:sp modelId="{BFFDE2EA-6460-41FE-927A-4DB7995768E8}">
      <dsp:nvSpPr>
        <dsp:cNvPr id="0" name=""/>
        <dsp:cNvSpPr/>
      </dsp:nvSpPr>
      <dsp:spPr>
        <a:xfrm rot="5400000">
          <a:off x="4982800" y="1625214"/>
          <a:ext cx="2464611" cy="4143404"/>
        </a:xfrm>
        <a:prstGeom prst="round1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ЭЛЕКТРОННОЕ ОБУЧЕНИЕ</a:t>
          </a:r>
          <a:endParaRPr lang="ru-RU" sz="2800" b="1" kern="1200" dirty="0">
            <a:solidFill>
              <a:srgbClr val="7030A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4143403" y="3080763"/>
        <a:ext cx="4143404" cy="1848458"/>
      </dsp:txXfrm>
    </dsp:sp>
    <dsp:sp modelId="{536E6B21-7AD1-489E-B50B-C3BDCF8E923D}">
      <dsp:nvSpPr>
        <dsp:cNvPr id="0" name=""/>
        <dsp:cNvSpPr/>
      </dsp:nvSpPr>
      <dsp:spPr>
        <a:xfrm>
          <a:off x="2900382" y="1848458"/>
          <a:ext cx="2486042" cy="1232305"/>
        </a:xfrm>
        <a:prstGeom prst="roundRect">
          <a:avLst/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tint val="4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ЭФУ КАК НОВОЕ СРЕДСТВО ОРГАНИЗАЦИИ ОБУЧЕНИЯ</a:t>
          </a:r>
          <a:endParaRPr lang="ru-RU" sz="2000" b="1" kern="12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60538" y="1908614"/>
        <a:ext cx="2365730" cy="11119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98E578-29D6-4A8B-8038-29A095248AD8}" type="datetimeFigureOut">
              <a:rPr lang="ru-RU" smtClean="0"/>
              <a:pPr/>
              <a:t>12.06.2016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E54A13-5E8E-45F1-89A0-B5749D3E4E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02901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933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>
              <a:latin typeface="Arial" pitchFamily="34" charset="0"/>
            </a:endParaRPr>
          </a:p>
        </p:txBody>
      </p:sp>
      <p:sp>
        <p:nvSpPr>
          <p:cNvPr id="9933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3A99F9-4564-4A4E-99B1-BD1B01A70E43}" type="slidenum">
              <a:rPr lang="ru-RU" altLang="ru-RU" smtClean="0">
                <a:latin typeface="Arial" pitchFamily="34" charset="0"/>
              </a:rPr>
              <a:pPr/>
              <a:t>1</a:t>
            </a:fld>
            <a:endParaRPr lang="ru-RU" altLang="ru-RU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81504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E54A13-5E8E-45F1-89A0-B5749D3E4ED3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37172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83E5D-3269-EB4C-B195-4A95B02D5A75}" type="slidenum">
              <a:rPr lang="ru-RU" smtClean="0"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1130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83E5D-3269-EB4C-B195-4A95B02D5A75}" type="slidenum">
              <a:rPr lang="ru-RU" smtClean="0"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265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83E5D-3269-EB4C-B195-4A95B02D5A75}" type="slidenum">
              <a:rPr lang="ru-RU" smtClean="0"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177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83E5D-3269-EB4C-B195-4A95B02D5A75}" type="slidenum">
              <a:rPr lang="ru-RU" smtClean="0"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72972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83E5D-3269-EB4C-B195-4A95B02D5A75}" type="slidenum">
              <a:rPr lang="ru-RU" smtClean="0"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4668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83E5D-3269-EB4C-B195-4A95B02D5A75}" type="slidenum">
              <a:rPr lang="ru-RU" smtClean="0"/>
              <a:t>46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5951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369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2370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smtClean="0"/>
              <a:t>Что же такое электронная форма учебника (ЭФУ)?</a:t>
            </a:r>
          </a:p>
          <a:p>
            <a:r>
              <a:rPr lang="ru-RU" smtClean="0"/>
              <a:t>Определение электронной формы учебника дано в Приказе Министерства образования и науки РФ от 8 декабря 2014 г. № 1559 и звучит следующим образом: </a:t>
            </a:r>
            <a:r>
              <a:rPr lang="ru-RU" b="1" smtClean="0"/>
              <a:t>Электронная форма учебника </a:t>
            </a:r>
            <a:r>
              <a:rPr lang="ru-RU" smtClean="0"/>
              <a:t>– электронное издание, соответствующее по структуре, содержанию и художественному оформлению печатной форме учебника, содержащее мультимедийные элементы и интерактивные ссылки, расширяющие и дополняющие содержание учебника.</a:t>
            </a:r>
          </a:p>
          <a:p>
            <a:endParaRPr lang="ru-RU" smtClean="0"/>
          </a:p>
        </p:txBody>
      </p:sp>
      <p:sp>
        <p:nvSpPr>
          <p:cNvPr id="442371" name="Номер слайда 3"/>
          <p:cNvSpPr txBox="1">
            <a:spLocks noGrp="1"/>
          </p:cNvSpPr>
          <p:nvPr/>
        </p:nvSpPr>
        <p:spPr bwMode="auto">
          <a:xfrm>
            <a:off x="3884614" y="8684927"/>
            <a:ext cx="2971800" cy="45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4C93B3E-CDFA-4C17-ABC4-57EF05B0855E}" type="slidenum">
              <a:rPr lang="ru-RU" sz="1200"/>
              <a:pPr algn="r"/>
              <a:t>2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25445680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369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2370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442371" name="Номер слайда 3"/>
          <p:cNvSpPr txBox="1">
            <a:spLocks noGrp="1"/>
          </p:cNvSpPr>
          <p:nvPr/>
        </p:nvSpPr>
        <p:spPr bwMode="auto">
          <a:xfrm>
            <a:off x="3884614" y="8684927"/>
            <a:ext cx="2971800" cy="45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4C93B3E-CDFA-4C17-ABC4-57EF05B0855E}" type="slidenum">
              <a:rPr lang="ru-RU" sz="1200"/>
              <a:pPr algn="r"/>
              <a:t>7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33099913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841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5715" name="Заметки 2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lvl="1">
              <a:lnSpc>
                <a:spcPct val="80000"/>
              </a:lnSpc>
              <a:spcAft>
                <a:spcPts val="1200"/>
              </a:spcAft>
              <a:buClr>
                <a:schemeClr val="accent1"/>
              </a:buClr>
              <a:buSzPct val="80000"/>
              <a:tabLst>
                <a:tab pos="360363" algn="l"/>
              </a:tabLst>
              <a:defRPr/>
            </a:pPr>
            <a:endParaRPr lang="ru-RU" altLang="ru-RU" sz="2000" dirty="0" smtClean="0">
              <a:latin typeface="Arial" pitchFamily="34" charset="0"/>
            </a:endParaRPr>
          </a:p>
        </p:txBody>
      </p:sp>
      <p:sp>
        <p:nvSpPr>
          <p:cNvPr id="547843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D609FB-C59E-48C7-90DA-018BC65F6463}" type="slidenum">
              <a:rPr lang="ru-RU" altLang="ru-RU" smtClean="0">
                <a:cs typeface="Arial" charset="0"/>
              </a:rPr>
              <a:pPr/>
              <a:t>8</a:t>
            </a:fld>
            <a:endParaRPr lang="ru-RU" altLang="ru-RU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3841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841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5715" name="Заметки 2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lvl="1">
              <a:lnSpc>
                <a:spcPct val="80000"/>
              </a:lnSpc>
              <a:spcAft>
                <a:spcPts val="1200"/>
              </a:spcAft>
              <a:buClr>
                <a:schemeClr val="accent1"/>
              </a:buClr>
              <a:buSzPct val="80000"/>
              <a:tabLst>
                <a:tab pos="360363" algn="l"/>
              </a:tabLst>
              <a:defRPr/>
            </a:pPr>
            <a:endParaRPr lang="ru-RU" altLang="ru-RU" sz="2000" dirty="0" smtClean="0">
              <a:latin typeface="Arial" pitchFamily="34" charset="0"/>
            </a:endParaRPr>
          </a:p>
        </p:txBody>
      </p:sp>
      <p:sp>
        <p:nvSpPr>
          <p:cNvPr id="547843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D609FB-C59E-48C7-90DA-018BC65F6463}" type="slidenum">
              <a:rPr lang="ru-RU" altLang="ru-RU" smtClean="0">
                <a:cs typeface="Arial" charset="0"/>
              </a:rPr>
              <a:pPr/>
              <a:t>9</a:t>
            </a:fld>
            <a:endParaRPr lang="ru-RU" altLang="ru-RU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7587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841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5715" name="Заметки 2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lvl="1">
              <a:lnSpc>
                <a:spcPct val="80000"/>
              </a:lnSpc>
              <a:spcAft>
                <a:spcPts val="1200"/>
              </a:spcAft>
              <a:buClr>
                <a:schemeClr val="accent1"/>
              </a:buClr>
              <a:buSzPct val="80000"/>
              <a:tabLst>
                <a:tab pos="360363" algn="l"/>
              </a:tabLst>
              <a:defRPr/>
            </a:pPr>
            <a:endParaRPr lang="ru-RU" altLang="ru-RU" sz="2000" dirty="0" smtClean="0">
              <a:latin typeface="Arial" pitchFamily="34" charset="0"/>
            </a:endParaRPr>
          </a:p>
        </p:txBody>
      </p:sp>
      <p:sp>
        <p:nvSpPr>
          <p:cNvPr id="547843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D609FB-C59E-48C7-90DA-018BC65F6463}" type="slidenum">
              <a:rPr lang="ru-RU" altLang="ru-RU" smtClean="0">
                <a:cs typeface="Arial" charset="0"/>
              </a:rPr>
              <a:pPr/>
              <a:t>10</a:t>
            </a:fld>
            <a:endParaRPr lang="ru-RU" altLang="ru-RU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09606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673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5715" name="Заметки 2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lvl="1">
              <a:lnSpc>
                <a:spcPct val="80000"/>
              </a:lnSpc>
              <a:spcAft>
                <a:spcPts val="1200"/>
              </a:spcAft>
              <a:buClr>
                <a:schemeClr val="accent1"/>
              </a:buClr>
              <a:buSzPct val="80000"/>
              <a:tabLst>
                <a:tab pos="360363" algn="l"/>
              </a:tabLst>
              <a:defRPr/>
            </a:pPr>
            <a:endParaRPr lang="ru-RU" altLang="ru-RU" sz="2000" dirty="0" smtClean="0">
              <a:latin typeface="Arial" pitchFamily="34" charset="0"/>
            </a:endParaRPr>
          </a:p>
        </p:txBody>
      </p:sp>
      <p:sp>
        <p:nvSpPr>
          <p:cNvPr id="540675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B19433-FDE8-44F2-8C32-D1248BD8E1A5}" type="slidenum">
              <a:rPr lang="ru-RU" altLang="ru-RU" smtClean="0">
                <a:cs typeface="Arial" charset="0"/>
              </a:rPr>
              <a:pPr/>
              <a:t>14</a:t>
            </a:fld>
            <a:endParaRPr lang="ru-RU" altLang="ru-RU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42999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841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5715" name="Заметки 2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lvl="1">
              <a:lnSpc>
                <a:spcPct val="80000"/>
              </a:lnSpc>
              <a:spcAft>
                <a:spcPts val="1200"/>
              </a:spcAft>
              <a:buClr>
                <a:schemeClr val="accent1"/>
              </a:buClr>
              <a:buSzPct val="80000"/>
              <a:tabLst>
                <a:tab pos="360363" algn="l"/>
              </a:tabLst>
              <a:defRPr/>
            </a:pPr>
            <a:endParaRPr lang="ru-RU" altLang="ru-RU" sz="2000" dirty="0" smtClean="0">
              <a:latin typeface="Arial" pitchFamily="34" charset="0"/>
            </a:endParaRPr>
          </a:p>
        </p:txBody>
      </p:sp>
      <p:sp>
        <p:nvSpPr>
          <p:cNvPr id="547843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D609FB-C59E-48C7-90DA-018BC65F6463}" type="slidenum">
              <a:rPr lang="ru-RU" altLang="ru-RU" smtClean="0">
                <a:cs typeface="Arial" charset="0"/>
              </a:rPr>
              <a:pPr/>
              <a:t>15</a:t>
            </a:fld>
            <a:endParaRPr lang="ru-RU" altLang="ru-RU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4013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E54A13-5E8E-45F1-89A0-B5749D3E4ED3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271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3.bin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F3F92-96D4-4399-A66F-B29363FC5D42}" type="datetimeFigureOut">
              <a:rPr lang="ru-RU" smtClean="0"/>
              <a:pPr/>
              <a:t>12.06.2016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C5282-A3A4-4B05-B92B-44469B9D65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F3F92-96D4-4399-A66F-B29363FC5D42}" type="datetimeFigureOut">
              <a:rPr lang="ru-RU" smtClean="0"/>
              <a:pPr/>
              <a:t>12.06.2016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C5282-A3A4-4B05-B92B-44469B9D65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F3F92-96D4-4399-A66F-B29363FC5D42}" type="datetimeFigureOut">
              <a:rPr lang="ru-RU" smtClean="0"/>
              <a:pPr/>
              <a:t>12.06.2016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C5282-A3A4-4B05-B92B-44469B9D65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Базов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1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Object 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/>
          </p:nvPr>
        </p:nvSpPr>
        <p:spPr>
          <a:xfrm>
            <a:off x="250825" y="215900"/>
            <a:ext cx="8642350" cy="215900"/>
          </a:xfrm>
        </p:spPr>
        <p:txBody>
          <a:bodyPr lIns="0" tIns="0" rIns="0" bIns="18000" anchor="b"/>
          <a:lstStyle>
            <a:lvl1pPr>
              <a:spcBef>
                <a:spcPts val="0"/>
              </a:spcBef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2"/>
          </p:nvPr>
        </p:nvSpPr>
        <p:spPr>
          <a:xfrm>
            <a:off x="250825" y="6337300"/>
            <a:ext cx="8640000" cy="288000"/>
          </a:xfrm>
        </p:spPr>
        <p:txBody>
          <a:bodyPr lIns="0" tIns="0" rIns="0" bIns="0" anchor="b"/>
          <a:lstStyle>
            <a:lvl1pPr>
              <a:spcBef>
                <a:spcPts val="300"/>
              </a:spcBef>
              <a:defRPr sz="8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1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7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Object 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7B19D-1837-4F84-83DF-FD37EE9D56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1654982-ECE3-4B5B-8E77-B72776F88895}" type="datetime1">
              <a:rPr lang="ru-RU" smtClean="0">
                <a:solidFill>
                  <a:prstClr val="white"/>
                </a:solidFill>
              </a:rPr>
              <a:pPr/>
              <a:t>12.06.2016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02F8198-9114-4FB0-9D23-06A30A0AC4A1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7438"/>
            <a:ext cx="9144000" cy="1063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917288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-108520" y="0"/>
            <a:ext cx="925252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>
            <a:lvl1pPr>
              <a:defRPr sz="3200">
                <a:solidFill>
                  <a:srgbClr val="0070C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5pPr>
              <a:defRPr sz="16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C89FF-C488-4330-89BA-6B8DC53F0BE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12.06.2016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F8198-9114-4FB0-9D23-06A30A0AC4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328588"/>
            <a:ext cx="3276364" cy="268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 userDrawn="1"/>
        </p:nvSpPr>
        <p:spPr>
          <a:xfrm>
            <a:off x="-108520" y="6748988"/>
            <a:ext cx="9252520" cy="10801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65000"/>
                  <a:lumOff val="35000"/>
                </a:schemeClr>
              </a:gs>
              <a:gs pos="50000">
                <a:schemeClr val="bg1">
                  <a:lumMod val="50000"/>
                </a:schemeClr>
              </a:gs>
              <a:gs pos="100000">
                <a:schemeClr val="bg1">
                  <a:lumMod val="5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-108520" y="0"/>
            <a:ext cx="9252520" cy="10801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65000"/>
                  <a:lumOff val="35000"/>
                </a:schemeClr>
              </a:gs>
              <a:gs pos="50000">
                <a:schemeClr val="bg1">
                  <a:lumMod val="50000"/>
                </a:schemeClr>
              </a:gs>
              <a:gs pos="100000">
                <a:schemeClr val="bg1">
                  <a:lumMod val="5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3549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0070C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62B8708-D45F-4B89-B047-EC7B00E0CFD2}" type="datetime1">
              <a:rPr lang="ru-RU" smtClean="0">
                <a:solidFill>
                  <a:prstClr val="white"/>
                </a:solidFill>
              </a:rPr>
              <a:pPr/>
              <a:t>12.06.2016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02F8198-9114-4FB0-9D23-06A30A0AC4A1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7438"/>
            <a:ext cx="9144000" cy="1063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345198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>
          <a:xfrm>
            <a:off x="-108520" y="0"/>
            <a:ext cx="925252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>
                <a:solidFill>
                  <a:srgbClr val="0070C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5C647-B502-47F2-B896-5CE1E04EC7F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12.06.2016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F8198-9114-4FB0-9D23-06A30A0AC4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328588"/>
            <a:ext cx="3276364" cy="268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 userDrawn="1"/>
        </p:nvSpPr>
        <p:spPr>
          <a:xfrm>
            <a:off x="-108520" y="6748988"/>
            <a:ext cx="9252520" cy="10801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65000"/>
                  <a:lumOff val="35000"/>
                </a:schemeClr>
              </a:gs>
              <a:gs pos="50000">
                <a:schemeClr val="bg1">
                  <a:lumMod val="50000"/>
                </a:schemeClr>
              </a:gs>
              <a:gs pos="100000">
                <a:schemeClr val="bg1">
                  <a:lumMod val="5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-108520" y="0"/>
            <a:ext cx="9252520" cy="10801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65000"/>
                  <a:lumOff val="35000"/>
                </a:schemeClr>
              </a:gs>
              <a:gs pos="50000">
                <a:schemeClr val="bg1">
                  <a:lumMod val="50000"/>
                </a:schemeClr>
              </a:gs>
              <a:gs pos="100000">
                <a:schemeClr val="bg1">
                  <a:lumMod val="5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73513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-108520" y="0"/>
            <a:ext cx="925252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>
                <a:solidFill>
                  <a:srgbClr val="0070C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31F40-1874-4F64-B44F-20A15D634CB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12.06.2016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F8198-9114-4FB0-9D23-06A30A0AC4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328588"/>
            <a:ext cx="3276364" cy="268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 userDrawn="1"/>
        </p:nvSpPr>
        <p:spPr>
          <a:xfrm>
            <a:off x="-108520" y="6748988"/>
            <a:ext cx="9252520" cy="10801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65000"/>
                  <a:lumOff val="35000"/>
                </a:schemeClr>
              </a:gs>
              <a:gs pos="50000">
                <a:schemeClr val="bg1">
                  <a:lumMod val="50000"/>
                </a:schemeClr>
              </a:gs>
              <a:gs pos="100000">
                <a:schemeClr val="bg1">
                  <a:lumMod val="5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7" name="Прямоугольник 16"/>
          <p:cNvSpPr/>
          <p:nvPr userDrawn="1"/>
        </p:nvSpPr>
        <p:spPr>
          <a:xfrm>
            <a:off x="-108520" y="0"/>
            <a:ext cx="9252520" cy="10801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65000"/>
                  <a:lumOff val="35000"/>
                </a:schemeClr>
              </a:gs>
              <a:gs pos="50000">
                <a:schemeClr val="bg1">
                  <a:lumMod val="50000"/>
                </a:schemeClr>
              </a:gs>
              <a:gs pos="100000">
                <a:schemeClr val="bg1">
                  <a:lumMod val="5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3051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-108520" y="0"/>
            <a:ext cx="925252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>
                <a:solidFill>
                  <a:srgbClr val="0070C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4C10C-38E3-437F-9E9F-5F0FBF4DE2E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12.06.2016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F8198-9114-4FB0-9D23-06A30A0AC4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328588"/>
            <a:ext cx="3276364" cy="268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 userDrawn="1"/>
        </p:nvSpPr>
        <p:spPr>
          <a:xfrm>
            <a:off x="-108520" y="6748988"/>
            <a:ext cx="9252520" cy="10801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65000"/>
                  <a:lumOff val="35000"/>
                </a:schemeClr>
              </a:gs>
              <a:gs pos="50000">
                <a:schemeClr val="bg1">
                  <a:lumMod val="50000"/>
                </a:schemeClr>
              </a:gs>
              <a:gs pos="100000">
                <a:schemeClr val="bg1">
                  <a:lumMod val="5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/>
          <p:nvPr userDrawn="1"/>
        </p:nvSpPr>
        <p:spPr>
          <a:xfrm>
            <a:off x="-108520" y="0"/>
            <a:ext cx="9252520" cy="10801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65000"/>
                  <a:lumOff val="35000"/>
                </a:schemeClr>
              </a:gs>
              <a:gs pos="50000">
                <a:schemeClr val="bg1">
                  <a:lumMod val="50000"/>
                </a:schemeClr>
              </a:gs>
              <a:gs pos="100000">
                <a:schemeClr val="bg1">
                  <a:lumMod val="5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8227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F3F92-96D4-4399-A66F-B29363FC5D42}" type="datetimeFigureOut">
              <a:rPr lang="ru-RU" smtClean="0"/>
              <a:pPr/>
              <a:t>12.06.2016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C5282-A3A4-4B05-B92B-44469B9D65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99FE9-C4C4-421C-8420-5EF5B26BD74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12.06.2016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F8198-9114-4FB0-9D23-06A30A0AC4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328588"/>
            <a:ext cx="3276364" cy="268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846285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>
          <a:xfrm>
            <a:off x="-108520" y="0"/>
            <a:ext cx="925252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solidFill>
                  <a:srgbClr val="0070C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4648-08FD-4020-86D2-F789BB84DAF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12.06.2016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F8198-9114-4FB0-9D23-06A30A0AC4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328588"/>
            <a:ext cx="3276364" cy="268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 userDrawn="1"/>
        </p:nvSpPr>
        <p:spPr>
          <a:xfrm>
            <a:off x="-108520" y="6748988"/>
            <a:ext cx="9252520" cy="10801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65000"/>
                  <a:lumOff val="35000"/>
                </a:schemeClr>
              </a:gs>
              <a:gs pos="50000">
                <a:schemeClr val="bg1">
                  <a:lumMod val="50000"/>
                </a:schemeClr>
              </a:gs>
              <a:gs pos="100000">
                <a:schemeClr val="bg1">
                  <a:lumMod val="5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-108520" y="0"/>
            <a:ext cx="9252520" cy="10801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65000"/>
                  <a:lumOff val="35000"/>
                </a:schemeClr>
              </a:gs>
              <a:gs pos="50000">
                <a:schemeClr val="bg1">
                  <a:lumMod val="50000"/>
                </a:schemeClr>
              </a:gs>
              <a:gs pos="100000">
                <a:schemeClr val="bg1">
                  <a:lumMod val="5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851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60340" y="1265637"/>
            <a:ext cx="4615916" cy="346193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869160"/>
            <a:ext cx="5486400" cy="130304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AD0FC-C1F1-489B-B61D-C32AA09ED96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12.06.2016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F8198-9114-4FB0-9D23-06A30A0AC4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328588"/>
            <a:ext cx="3276364" cy="268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Заголовок 14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206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704735" y="1265638"/>
            <a:ext cx="4103634" cy="307772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38355" y="4437112"/>
            <a:ext cx="4089629" cy="16457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DBFD4-C34C-408C-90A3-E4D108ADFA8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12.06.2016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F8198-9114-4FB0-9D23-06A30A0AC4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328588"/>
            <a:ext cx="3276364" cy="268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Рисунок 2"/>
          <p:cNvSpPr>
            <a:spLocks noGrp="1"/>
          </p:cNvSpPr>
          <p:nvPr>
            <p:ph type="pic" idx="13"/>
          </p:nvPr>
        </p:nvSpPr>
        <p:spPr>
          <a:xfrm>
            <a:off x="323528" y="1265638"/>
            <a:ext cx="4103634" cy="307772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0" name="Текст 3"/>
          <p:cNvSpPr>
            <a:spLocks noGrp="1"/>
          </p:cNvSpPr>
          <p:nvPr>
            <p:ph type="body" sz="half" idx="14"/>
          </p:nvPr>
        </p:nvSpPr>
        <p:spPr>
          <a:xfrm>
            <a:off x="4716016" y="4437112"/>
            <a:ext cx="4089629" cy="16457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805290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6" name="Номер слайда 2"/>
          <p:cNvSpPr>
            <a:spLocks noGrp="1"/>
          </p:cNvSpPr>
          <p:nvPr>
            <p:ph type="sldNum" sz="quarter" idx="4"/>
          </p:nvPr>
        </p:nvSpPr>
        <p:spPr>
          <a:xfrm>
            <a:off x="8748496" y="6501176"/>
            <a:ext cx="360008" cy="221178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fld id="{1B7F3F9D-235A-40C4-B761-E46D92AE2492}" type="slidenum">
              <a:rPr lang="ru-RU" smtClean="0">
                <a:solidFill>
                  <a:srgbClr val="1F497D"/>
                </a:solidFill>
              </a:rPr>
              <a:pPr/>
              <a:t>‹#›</a:t>
            </a:fld>
            <a:endParaRPr lang="ru-RU" dirty="0">
              <a:solidFill>
                <a:srgbClr val="1F497D"/>
              </a:solidFill>
            </a:endParaRPr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343490" y="1124744"/>
            <a:ext cx="8457020" cy="5001419"/>
          </a:xfrm>
        </p:spPr>
        <p:txBody>
          <a:bodyPr>
            <a:normAutofit/>
          </a:bodyPr>
          <a:lstStyle>
            <a:lvl1pPr marL="342900" indent="-342900">
              <a:buFont typeface="Wingdings" pitchFamily="2" charset="2"/>
              <a:buChar char="q"/>
              <a:defRPr sz="2000" b="1"/>
            </a:lvl1pPr>
            <a:lvl2pPr marL="742950" indent="-285750">
              <a:buFont typeface="Wingdings" pitchFamily="2" charset="2"/>
              <a:buChar char="§"/>
              <a:defRPr sz="1800"/>
            </a:lvl2pPr>
            <a:lvl3pPr marL="1143000" indent="-228600">
              <a:buFont typeface="Wingdings" pitchFamily="2" charset="2"/>
              <a:buChar char="ü"/>
              <a:defRPr sz="1600"/>
            </a:lvl3pPr>
            <a:lvl4pPr marL="1600200" indent="-228600">
              <a:buFont typeface="Wingdings" pitchFamily="2" charset="2"/>
              <a:buChar char="ü"/>
              <a:defRPr sz="1400"/>
            </a:lvl4pPr>
            <a:lvl5pPr marL="2057400" indent="-228600">
              <a:buFont typeface="Wingdings" pitchFamily="2" charset="2"/>
              <a:buChar char="ü"/>
              <a:defRPr sz="14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1" name="Объект 2"/>
          <p:cNvSpPr>
            <a:spLocks noGrp="1"/>
          </p:cNvSpPr>
          <p:nvPr>
            <p:ph idx="10"/>
          </p:nvPr>
        </p:nvSpPr>
        <p:spPr>
          <a:xfrm>
            <a:off x="336118" y="6458720"/>
            <a:ext cx="8341157" cy="246880"/>
          </a:xfrm>
        </p:spPr>
        <p:txBody>
          <a:bodyPr>
            <a:normAutofit/>
          </a:bodyPr>
          <a:lstStyle>
            <a:lvl1pPr marL="0" indent="0">
              <a:buFont typeface="Wingdings" pitchFamily="2" charset="2"/>
              <a:buNone/>
              <a:defRPr sz="1000" b="0"/>
            </a:lvl1pPr>
            <a:lvl2pPr marL="742950" indent="-285750">
              <a:buFont typeface="Wingdings" pitchFamily="2" charset="2"/>
              <a:buChar char="§"/>
              <a:defRPr sz="1800"/>
            </a:lvl2pPr>
            <a:lvl3pPr marL="1143000" indent="-228600">
              <a:buFont typeface="Wingdings" pitchFamily="2" charset="2"/>
              <a:buChar char="ü"/>
              <a:defRPr sz="1600"/>
            </a:lvl3pPr>
            <a:lvl4pPr marL="1600200" indent="-228600">
              <a:buFont typeface="Wingdings" pitchFamily="2" charset="2"/>
              <a:buChar char="ü"/>
              <a:defRPr sz="1400"/>
            </a:lvl4pPr>
            <a:lvl5pPr marL="2057400" indent="-228600">
              <a:buFont typeface="Wingdings" pitchFamily="2" charset="2"/>
              <a:buChar char="ü"/>
              <a:defRPr sz="1400"/>
            </a:lvl5pPr>
          </a:lstStyle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0124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Номер слайда 2"/>
          <p:cNvSpPr>
            <a:spLocks noGrp="1"/>
          </p:cNvSpPr>
          <p:nvPr>
            <p:ph type="sldNum" sz="quarter" idx="4"/>
          </p:nvPr>
        </p:nvSpPr>
        <p:spPr>
          <a:xfrm>
            <a:off x="8460432" y="6501176"/>
            <a:ext cx="360008" cy="221178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fld id="{1B7F3F9D-235A-40C4-B761-E46D92AE2492}" type="slidenum">
              <a:rPr lang="ru-RU" smtClean="0">
                <a:solidFill>
                  <a:srgbClr val="1F497D"/>
                </a:solidFill>
              </a:rPr>
              <a:pPr/>
              <a:t>‹#›</a:t>
            </a:fld>
            <a:endParaRPr lang="ru-RU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848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Базов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1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764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/>
          </p:nvPr>
        </p:nvSpPr>
        <p:spPr>
          <a:xfrm>
            <a:off x="250825" y="215900"/>
            <a:ext cx="8642350" cy="215900"/>
          </a:xfrm>
        </p:spPr>
        <p:txBody>
          <a:bodyPr lIns="0" tIns="0" rIns="0" bIns="18000" anchor="b"/>
          <a:lstStyle>
            <a:lvl1pPr>
              <a:spcBef>
                <a:spcPts val="0"/>
              </a:spcBef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2"/>
          </p:nvPr>
        </p:nvSpPr>
        <p:spPr>
          <a:xfrm>
            <a:off x="250825" y="6337300"/>
            <a:ext cx="8640000" cy="288000"/>
          </a:xfrm>
        </p:spPr>
        <p:txBody>
          <a:bodyPr lIns="0" tIns="0" rIns="0" bIns="0" anchor="b"/>
          <a:lstStyle>
            <a:lvl1pPr>
              <a:spcBef>
                <a:spcPts val="300"/>
              </a:spcBef>
              <a:defRPr sz="8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23561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F3F92-96D4-4399-A66F-B29363FC5D42}" type="datetimeFigureOut">
              <a:rPr lang="ru-RU" smtClean="0"/>
              <a:pPr/>
              <a:t>12.06.2016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C5282-A3A4-4B05-B92B-44469B9D65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F3F92-96D4-4399-A66F-B29363FC5D42}" type="datetimeFigureOut">
              <a:rPr lang="ru-RU" smtClean="0"/>
              <a:pPr/>
              <a:t>12.06.2016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C5282-A3A4-4B05-B92B-44469B9D65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F3F92-96D4-4399-A66F-B29363FC5D42}" type="datetimeFigureOut">
              <a:rPr lang="ru-RU" smtClean="0"/>
              <a:pPr/>
              <a:t>12.06.2016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C5282-A3A4-4B05-B92B-44469B9D65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F3F92-96D4-4399-A66F-B29363FC5D42}" type="datetimeFigureOut">
              <a:rPr lang="ru-RU" smtClean="0"/>
              <a:pPr/>
              <a:t>12.06.2016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C5282-A3A4-4B05-B92B-44469B9D65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F3F92-96D4-4399-A66F-B29363FC5D42}" type="datetimeFigureOut">
              <a:rPr lang="ru-RU" smtClean="0"/>
              <a:pPr/>
              <a:t>12.06.2016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C5282-A3A4-4B05-B92B-44469B9D65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F3F92-96D4-4399-A66F-B29363FC5D42}" type="datetimeFigureOut">
              <a:rPr lang="ru-RU" smtClean="0"/>
              <a:pPr/>
              <a:t>12.06.2016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C5282-A3A4-4B05-B92B-44469B9D65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F3F92-96D4-4399-A66F-B29363FC5D42}" type="datetimeFigureOut">
              <a:rPr lang="ru-RU" smtClean="0"/>
              <a:pPr/>
              <a:t>12.06.2016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C5282-A3A4-4B05-B92B-44469B9D65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4F3F92-96D4-4399-A66F-B29363FC5D42}" type="datetimeFigureOut">
              <a:rPr lang="ru-RU" smtClean="0"/>
              <a:pPr/>
              <a:t>12.06.2016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9C5282-A3A4-4B05-B92B-44469B9D655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E89F7D-DDB0-4D63-942B-73224E0808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12.06.2016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804248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2F8198-9114-4FB0-9D23-06A30A0AC4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59532" y="6328588"/>
            <a:ext cx="3276364" cy="268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 userDrawn="1"/>
        </p:nvSpPr>
        <p:spPr>
          <a:xfrm>
            <a:off x="0" y="6748988"/>
            <a:ext cx="9144000" cy="10901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65000"/>
                  <a:lumOff val="35000"/>
                </a:schemeClr>
              </a:gs>
              <a:gs pos="50000">
                <a:schemeClr val="bg1">
                  <a:lumMod val="50000"/>
                </a:schemeClr>
              </a:gs>
              <a:gs pos="100000">
                <a:schemeClr val="bg1">
                  <a:lumMod val="5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0"/>
            <a:ext cx="9144000" cy="10901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65000"/>
                  <a:lumOff val="35000"/>
                </a:schemeClr>
              </a:gs>
              <a:gs pos="50000">
                <a:schemeClr val="bg1">
                  <a:lumMod val="50000"/>
                </a:schemeClr>
              </a:gs>
              <a:gs pos="100000">
                <a:schemeClr val="bg1">
                  <a:lumMod val="5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8175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rgbClr val="0070C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2" Type="http://schemas.openxmlformats.org/officeDocument/2006/relationships/tags" Target="../tags/tag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4.bin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2.png"/><Relationship Id="rId2" Type="http://schemas.openxmlformats.org/officeDocument/2006/relationships/tags" Target="../tags/tag9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1.emf"/><Relationship Id="rId5" Type="http://schemas.openxmlformats.org/officeDocument/2006/relationships/oleObject" Target="../embeddings/oleObject9.bin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6.jpeg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26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2.png"/><Relationship Id="rId12" Type="http://schemas.openxmlformats.org/officeDocument/2006/relationships/image" Target="../media/image29.png"/><Relationship Id="rId17" Type="http://schemas.openxmlformats.org/officeDocument/2006/relationships/image" Target="../media/image45.png"/><Relationship Id="rId2" Type="http://schemas.openxmlformats.org/officeDocument/2006/relationships/tags" Target="../tags/tag10.xml"/><Relationship Id="rId16" Type="http://schemas.openxmlformats.org/officeDocument/2006/relationships/image" Target="../media/image30.png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1.emf"/><Relationship Id="rId11" Type="http://schemas.openxmlformats.org/officeDocument/2006/relationships/image" Target="../media/image28.png"/><Relationship Id="rId5" Type="http://schemas.openxmlformats.org/officeDocument/2006/relationships/oleObject" Target="../embeddings/oleObject10.bin"/><Relationship Id="rId15" Type="http://schemas.openxmlformats.org/officeDocument/2006/relationships/image" Target="../media/image44.png"/><Relationship Id="rId10" Type="http://schemas.openxmlformats.org/officeDocument/2006/relationships/image" Target="../media/image27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24.png"/><Relationship Id="rId1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2.png"/><Relationship Id="rId2" Type="http://schemas.openxmlformats.org/officeDocument/2006/relationships/tags" Target="../tags/tag11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1.emf"/><Relationship Id="rId5" Type="http://schemas.openxmlformats.org/officeDocument/2006/relationships/oleObject" Target="../embeddings/oleObject11.bin"/><Relationship Id="rId4" Type="http://schemas.openxmlformats.org/officeDocument/2006/relationships/notesSlide" Target="../notesSlides/notesSlide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12.xml"/><Relationship Id="rId7" Type="http://schemas.openxmlformats.org/officeDocument/2006/relationships/diagramData" Target="../diagrams/data1.xml"/><Relationship Id="rId12" Type="http://schemas.openxmlformats.org/officeDocument/2006/relationships/image" Target="../media/image9.png"/><Relationship Id="rId2" Type="http://schemas.openxmlformats.org/officeDocument/2006/relationships/tags" Target="../tags/tag5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.emf"/><Relationship Id="rId11" Type="http://schemas.microsoft.com/office/2007/relationships/diagramDrawing" Target="../diagrams/drawing1.xml"/><Relationship Id="rId5" Type="http://schemas.openxmlformats.org/officeDocument/2006/relationships/oleObject" Target="../embeddings/oleObject5.bin"/><Relationship Id="rId15" Type="http://schemas.openxmlformats.org/officeDocument/2006/relationships/image" Target="../media/image12.png"/><Relationship Id="rId10" Type="http://schemas.openxmlformats.org/officeDocument/2006/relationships/diagramColors" Target="../diagrams/colors1.xml"/><Relationship Id="rId4" Type="http://schemas.openxmlformats.org/officeDocument/2006/relationships/notesSlide" Target="../notesSlides/notesSlide2.xml"/><Relationship Id="rId9" Type="http://schemas.openxmlformats.org/officeDocument/2006/relationships/diagramQuickStyle" Target="../diagrams/quickStyle1.xml"/><Relationship Id="rId1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.png"/><Relationship Id="rId4" Type="http://schemas.openxmlformats.org/officeDocument/2006/relationships/image" Target="../media/image7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image" Target="../media/image103.png"/><Relationship Id="rId7" Type="http://schemas.openxmlformats.org/officeDocument/2006/relationships/image" Target="../media/image107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0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image" Target="../media/image115.jpeg"/><Relationship Id="rId3" Type="http://schemas.openxmlformats.org/officeDocument/2006/relationships/tags" Target="../tags/tag14.xml"/><Relationship Id="rId7" Type="http://schemas.openxmlformats.org/officeDocument/2006/relationships/tags" Target="../tags/tag18.xml"/><Relationship Id="rId12" Type="http://schemas.openxmlformats.org/officeDocument/2006/relationships/image" Target="../media/image114.jpeg"/><Relationship Id="rId17" Type="http://schemas.openxmlformats.org/officeDocument/2006/relationships/image" Target="../media/image6.png"/><Relationship Id="rId2" Type="http://schemas.openxmlformats.org/officeDocument/2006/relationships/tags" Target="../tags/tag13.xml"/><Relationship Id="rId16" Type="http://schemas.openxmlformats.org/officeDocument/2006/relationships/image" Target="../media/image5.png"/><Relationship Id="rId1" Type="http://schemas.openxmlformats.org/officeDocument/2006/relationships/tags" Target="../tags/tag12.xml"/><Relationship Id="rId6" Type="http://schemas.openxmlformats.org/officeDocument/2006/relationships/tags" Target="../tags/tag17.xml"/><Relationship Id="rId11" Type="http://schemas.openxmlformats.org/officeDocument/2006/relationships/image" Target="../media/image113.jpeg"/><Relationship Id="rId5" Type="http://schemas.openxmlformats.org/officeDocument/2006/relationships/tags" Target="../tags/tag16.xml"/><Relationship Id="rId15" Type="http://schemas.openxmlformats.org/officeDocument/2006/relationships/image" Target="../media/image117.png"/><Relationship Id="rId10" Type="http://schemas.openxmlformats.org/officeDocument/2006/relationships/image" Target="../media/image112.jpeg"/><Relationship Id="rId4" Type="http://schemas.openxmlformats.org/officeDocument/2006/relationships/tags" Target="../tags/tag15.xml"/><Relationship Id="rId9" Type="http://schemas.openxmlformats.org/officeDocument/2006/relationships/image" Target="../media/image111.jpeg"/><Relationship Id="rId14" Type="http://schemas.openxmlformats.org/officeDocument/2006/relationships/image" Target="../media/image116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png"/><Relationship Id="rId5" Type="http://schemas.openxmlformats.org/officeDocument/2006/relationships/image" Target="../media/image25.png"/><Relationship Id="rId4" Type="http://schemas.openxmlformats.org/officeDocument/2006/relationships/image" Target="../media/image1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efu.drofa.ru/" TargetMode="Externa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hyperlink" Target="http://efu.drofa.ru/competition/" TargetMode="Externa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mailto:metodist@drofa.ru" TargetMode="External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14.xml"/><Relationship Id="rId4" Type="http://schemas.openxmlformats.org/officeDocument/2006/relationships/hyperlink" Target="mailto:metod@vgf.ru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object_b000397-001_history6/objects/b032284" TargetMode="External"/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2" Type="http://schemas.openxmlformats.org/officeDocument/2006/relationships/hyperlink" Target="object_b000397-001_history6/objects/b03228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object_b000397-001_history6/objects/b038822" TargetMode="External"/><Relationship Id="rId5" Type="http://schemas.openxmlformats.org/officeDocument/2006/relationships/image" Target="../media/image21.png"/><Relationship Id="rId4" Type="http://schemas.openxmlformats.org/officeDocument/2006/relationships/hyperlink" Target="object_b000397-001_history6/objects/b038937" TargetMode="External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2.png"/><Relationship Id="rId12" Type="http://schemas.openxmlformats.org/officeDocument/2006/relationships/image" Target="../media/image28.png"/><Relationship Id="rId2" Type="http://schemas.openxmlformats.org/officeDocument/2006/relationships/tags" Target="../tags/tag6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.emf"/><Relationship Id="rId11" Type="http://schemas.openxmlformats.org/officeDocument/2006/relationships/image" Target="../media/image27.png"/><Relationship Id="rId5" Type="http://schemas.openxmlformats.org/officeDocument/2006/relationships/oleObject" Target="../embeddings/oleObject6.bin"/><Relationship Id="rId10" Type="http://schemas.openxmlformats.org/officeDocument/2006/relationships/image" Target="../media/image26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2.png"/><Relationship Id="rId2" Type="http://schemas.openxmlformats.org/officeDocument/2006/relationships/tags" Target="../tags/tag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1.emf"/><Relationship Id="rId5" Type="http://schemas.openxmlformats.org/officeDocument/2006/relationships/oleObject" Target="../embeddings/oleObject7.bin"/><Relationship Id="rId4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13" Type="http://schemas.openxmlformats.org/officeDocument/2006/relationships/image" Target="../media/image27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2.png"/><Relationship Id="rId12" Type="http://schemas.openxmlformats.org/officeDocument/2006/relationships/image" Target="../media/image25.png"/><Relationship Id="rId2" Type="http://schemas.openxmlformats.org/officeDocument/2006/relationships/tags" Target="../tags/tag8.xml"/><Relationship Id="rId16" Type="http://schemas.openxmlformats.org/officeDocument/2006/relationships/image" Target="../media/image36.jpeg"/><Relationship Id="rId1" Type="http://schemas.openxmlformats.org/officeDocument/2006/relationships/vmlDrawing" Target="../drawings/vmlDrawing8.vml"/><Relationship Id="rId6" Type="http://schemas.openxmlformats.org/officeDocument/2006/relationships/image" Target="../media/image31.emf"/><Relationship Id="rId11" Type="http://schemas.openxmlformats.org/officeDocument/2006/relationships/image" Target="../media/image24.png"/><Relationship Id="rId5" Type="http://schemas.openxmlformats.org/officeDocument/2006/relationships/oleObject" Target="../embeddings/oleObject8.bin"/><Relationship Id="rId15" Type="http://schemas.openxmlformats.org/officeDocument/2006/relationships/image" Target="../media/image26.png"/><Relationship Id="rId10" Type="http://schemas.openxmlformats.org/officeDocument/2006/relationships/image" Target="../media/image35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34.png"/><Relationship Id="rId1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10" name="Object 2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1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Objec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251520" y="620688"/>
            <a:ext cx="8784976" cy="108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>
              <a:defRPr sz="2400" b="0">
                <a:solidFill>
                  <a:schemeClr val="bg1"/>
                </a:solidFill>
              </a:defRPr>
            </a:lvl1pPr>
          </a:lstStyle>
          <a:p>
            <a:pPr algn="ctr" eaLnBrk="0" hangingPunct="0">
              <a:defRPr/>
            </a:pPr>
            <a:r>
              <a:rPr lang="ru-RU" sz="2800" b="1" dirty="0" smtClean="0">
                <a:solidFill>
                  <a:srgbClr val="0070C0"/>
                </a:solidFill>
                <a:latin typeface="Cambria" pitchFamily="18" charset="0"/>
              </a:rPr>
              <a:t>ЭЛЕКТРОННАЯ</a:t>
            </a:r>
            <a:r>
              <a:rPr lang="en-US" sz="2800" b="1" dirty="0" smtClean="0">
                <a:solidFill>
                  <a:srgbClr val="0070C0"/>
                </a:solidFill>
                <a:latin typeface="Cambria" pitchFamily="18" charset="0"/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  <a:latin typeface="Cambria" pitchFamily="18" charset="0"/>
              </a:rPr>
              <a:t>ФОРМА УЧЕБНИКА (ЭФУ) – </a:t>
            </a:r>
          </a:p>
          <a:p>
            <a:pPr algn="ctr" eaLnBrk="0" hangingPunct="0">
              <a:defRPr/>
            </a:pPr>
            <a:r>
              <a:rPr lang="ru-RU" sz="1800" b="1" kern="0" dirty="0" smtClean="0">
                <a:solidFill>
                  <a:srgbClr val="0070C0"/>
                </a:solidFill>
                <a:latin typeface="Cambria" pitchFamily="18" charset="0"/>
                <a:ea typeface="+mj-ea"/>
                <a:cs typeface="+mj-cs"/>
              </a:rPr>
              <a:t>современное интерактивное дидактическое средство</a:t>
            </a:r>
            <a:endParaRPr lang="ru-RU" sz="1800" kern="0" dirty="0">
              <a:solidFill>
                <a:srgbClr val="0070C0"/>
              </a:solidFill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1741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23520" y="1772816"/>
            <a:ext cx="4320480" cy="504577"/>
          </a:xfrm>
        </p:spPr>
        <p:txBody>
          <a:bodyPr lIns="0" tIns="0" rIns="0" bIns="0" anchor="b">
            <a:noAutofit/>
          </a:bodyPr>
          <a:lstStyle/>
          <a:p>
            <a:pPr>
              <a:spcBef>
                <a:spcPts val="0"/>
              </a:spcBef>
            </a:pPr>
            <a:r>
              <a:rPr lang="ru-RU" altLang="ru-RU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На примере ЭФУ «История России» издательства «ДРОФА»</a:t>
            </a:r>
          </a:p>
        </p:txBody>
      </p:sp>
      <p:sp>
        <p:nvSpPr>
          <p:cNvPr id="17416" name="TextBox 8"/>
          <p:cNvSpPr txBox="1">
            <a:spLocks noChangeArrowheads="1"/>
          </p:cNvSpPr>
          <p:nvPr/>
        </p:nvSpPr>
        <p:spPr bwMode="auto">
          <a:xfrm>
            <a:off x="7812360" y="5445224"/>
            <a:ext cx="115212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fld id="{2FB14242-84B3-4F50-A7A9-D2B8DE611CA7}" type="datetime1">
              <a:rPr lang="ru-RU" altLang="ru-RU" sz="1400" b="1">
                <a:solidFill>
                  <a:srgbClr val="0070C0"/>
                </a:solidFill>
                <a:latin typeface="Cambria" pitchFamily="18" charset="0"/>
              </a:rPr>
              <a:pPr/>
              <a:t>12.06.2016</a:t>
            </a:fld>
            <a:endParaRPr lang="ru-RU" altLang="ru-RU" sz="1400" b="1" dirty="0">
              <a:solidFill>
                <a:srgbClr val="0070C0"/>
              </a:solidFill>
              <a:latin typeface="Cambria" pitchFamily="18" charset="0"/>
            </a:endParaRPr>
          </a:p>
        </p:txBody>
      </p:sp>
      <p:pic>
        <p:nvPicPr>
          <p:cNvPr id="10" name="Picture 3" descr="C:\Documents and Settings\gubatenko.t\Мои документы\Инструкция по управлению ЭФУ (в планшете).png"/>
          <p:cNvPicPr>
            <a:picLocks noChangeAspect="1" noChangeArrowheads="1"/>
          </p:cNvPicPr>
          <p:nvPr/>
        </p:nvPicPr>
        <p:blipFill>
          <a:blip r:embed="rId7" cstate="print"/>
          <a:srcRect l="10683" t="6543" r="10149" b="6230"/>
          <a:stretch>
            <a:fillRect/>
          </a:stretch>
        </p:blipFill>
        <p:spPr bwMode="auto">
          <a:xfrm>
            <a:off x="6228184" y="2564904"/>
            <a:ext cx="1914044" cy="2704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8" cstate="print"/>
          <a:srcRect l="20830" t="13889" r="34492" b="7028"/>
          <a:stretch>
            <a:fillRect/>
          </a:stretch>
        </p:blipFill>
        <p:spPr bwMode="auto">
          <a:xfrm>
            <a:off x="6300192" y="2780928"/>
            <a:ext cx="1715642" cy="2232248"/>
          </a:xfrm>
          <a:prstGeom prst="rect">
            <a:avLst/>
          </a:prstGeom>
          <a:noFill/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1844824"/>
            <a:ext cx="5174352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2482" name="Object 2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48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Object 2" hidden="1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32485" name="Picture 2"/>
          <p:cNvPicPr>
            <a:picLocks noChangeAspect="1" noChangeArrowheads="1"/>
          </p:cNvPicPr>
          <p:nvPr/>
        </p:nvPicPr>
        <p:blipFill>
          <a:blip r:embed="rId7" cstate="print"/>
          <a:srcRect l="21913" t="17314" r="17827" b="35437"/>
          <a:stretch>
            <a:fillRect/>
          </a:stretch>
        </p:blipFill>
        <p:spPr bwMode="auto">
          <a:xfrm>
            <a:off x="7812088" y="6092825"/>
            <a:ext cx="792162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494" name="TextBox 41"/>
          <p:cNvSpPr txBox="1">
            <a:spLocks noChangeArrowheads="1"/>
          </p:cNvSpPr>
          <p:nvPr/>
        </p:nvSpPr>
        <p:spPr bwMode="auto">
          <a:xfrm>
            <a:off x="8459788" y="6267450"/>
            <a:ext cx="4318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fld id="{6D918508-7647-44A5-8D4C-84130F65DF44}" type="slidenum">
              <a:rPr lang="ru-RU" sz="1200" b="1">
                <a:solidFill>
                  <a:srgbClr val="002963"/>
                </a:solidFill>
                <a:latin typeface="Cambria" pitchFamily="18" charset="0"/>
              </a:rPr>
              <a:pPr algn="ctr"/>
              <a:t>10</a:t>
            </a:fld>
            <a:endParaRPr lang="ru-RU" sz="1200" b="1">
              <a:solidFill>
                <a:srgbClr val="002963"/>
              </a:solidFill>
              <a:latin typeface="Cambria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8" cstate="print"/>
          <a:srcRect r="40304" b="25449"/>
          <a:stretch>
            <a:fillRect/>
          </a:stretch>
        </p:blipFill>
        <p:spPr bwMode="auto">
          <a:xfrm>
            <a:off x="285720" y="714355"/>
            <a:ext cx="3214710" cy="20748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9" cstate="print"/>
          <a:srcRect l="54845" t="18202" r="18943" b="55749"/>
          <a:stretch>
            <a:fillRect/>
          </a:stretch>
        </p:blipFill>
        <p:spPr bwMode="auto">
          <a:xfrm>
            <a:off x="2987824" y="1556792"/>
            <a:ext cx="4111654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7" name="TextBox 6"/>
          <p:cNvSpPr txBox="1"/>
          <p:nvPr/>
        </p:nvSpPr>
        <p:spPr>
          <a:xfrm>
            <a:off x="0" y="4005064"/>
            <a:ext cx="84255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Фиксируют собственную интерпретацию учебной информации</a:t>
            </a:r>
            <a:endParaRPr lang="ru-RU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4437112"/>
            <a:ext cx="90116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Tx/>
              <a:buChar char="-"/>
            </a:pPr>
            <a:r>
              <a:rPr lang="ru-RU" sz="2000" b="1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Фиксируют личное отношение к учебной </a:t>
            </a:r>
            <a:r>
              <a:rPr lang="ru-RU" sz="2000" b="1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информации </a:t>
            </a:r>
          </a:p>
          <a:p>
            <a:r>
              <a:rPr lang="ru-RU" sz="2000" b="1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(</a:t>
            </a:r>
            <a:r>
              <a:rPr lang="ru-RU" sz="2000" b="1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интересно/не интересно</a:t>
            </a:r>
            <a:r>
              <a:rPr lang="ru-RU" sz="2000" b="1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значимо/не </a:t>
            </a:r>
            <a:r>
              <a:rPr lang="ru-RU" sz="2000" b="1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значимо и тп)</a:t>
            </a:r>
            <a:endParaRPr lang="ru-RU" sz="2000" b="1" dirty="0">
              <a:solidFill>
                <a:srgbClr val="00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5157192"/>
            <a:ext cx="82941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- </a:t>
            </a:r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Извлекают необходимую информацию из теста, иллюстраций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5517232"/>
            <a:ext cx="65472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Осуществляют поиск необходимой информации</a:t>
            </a:r>
            <a:endParaRPr lang="ru-RU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6021288"/>
            <a:ext cx="40531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2000" b="1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Структурируют информацию</a:t>
            </a:r>
            <a:endParaRPr lang="ru-RU" sz="2000" b="1" dirty="0">
              <a:solidFill>
                <a:srgbClr val="00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27998" y="249577"/>
            <a:ext cx="60481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ИНСТРУМЕНТ «ЗАМЕТКИ, ЗАКЛАДКИ»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Выгнутая вправо стрелка 12"/>
          <p:cNvSpPr/>
          <p:nvPr/>
        </p:nvSpPr>
        <p:spPr>
          <a:xfrm rot="649055">
            <a:off x="7614942" y="1015896"/>
            <a:ext cx="690339" cy="3332995"/>
          </a:xfrm>
          <a:prstGeom prst="curved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19775" t="13750" r="25293" b="12500"/>
          <a:stretch>
            <a:fillRect/>
          </a:stretch>
        </p:blipFill>
        <p:spPr bwMode="auto">
          <a:xfrm>
            <a:off x="285720" y="928670"/>
            <a:ext cx="4905045" cy="464347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4499992" y="322466"/>
            <a:ext cx="42653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ВОЗМОЖНОСТИ ИСПОЛЬЗОВАНИЯ</a:t>
            </a:r>
          </a:p>
          <a:p>
            <a:pPr algn="ctr"/>
            <a:r>
              <a:rPr lang="ru-RU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ИНСТРУМЕНТА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«ПОИСК»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6632691" y="1098796"/>
            <a:ext cx="556070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148064" y="1700808"/>
            <a:ext cx="388336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Подготовка к написанию сочинения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 историческом деятеле</a:t>
            </a: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AutoNum type="arabicPeriod"/>
            </a:pP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Выделите все события, связанные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  жизнью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 деятельностью Батыя;</a:t>
            </a:r>
          </a:p>
          <a:p>
            <a:pPr marL="342900" indent="-342900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Найдите все географические названия,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связанные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 его деятельностью;</a:t>
            </a:r>
          </a:p>
          <a:p>
            <a:pPr marL="342900" indent="-342900"/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3. Какие исторические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личности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были</a:t>
            </a:r>
          </a:p>
          <a:p>
            <a:pPr marL="342900" indent="-342900"/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современниками Батыя?</a:t>
            </a:r>
          </a:p>
          <a:p>
            <a:pPr marL="342900" indent="-342900"/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4. Заполните таблицу.</a:t>
            </a:r>
          </a:p>
          <a:p>
            <a:pPr marL="342900" indent="-342900"/>
            <a:endParaRPr lang="ru-RU" sz="1600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5264488"/>
              </p:ext>
            </p:extLst>
          </p:nvPr>
        </p:nvGraphicFramePr>
        <p:xfrm>
          <a:off x="5219212" y="4653136"/>
          <a:ext cx="3684240" cy="1216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1060"/>
                <a:gridCol w="879140"/>
                <a:gridCol w="936104"/>
                <a:gridCol w="947936"/>
              </a:tblGrid>
              <a:tr h="57606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Основные события и даты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Современ-ники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Географические</a:t>
                      </a:r>
                      <a:r>
                        <a:rPr lang="ru-RU" sz="1200" baseline="0" dirty="0" smtClean="0"/>
                        <a:t> объекты</a:t>
                      </a:r>
                      <a:endParaRPr lang="ru-RU" sz="1200" dirty="0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r>
                        <a:rPr lang="ru-RU" dirty="0" smtClean="0"/>
                        <a:t>БАТЫЙ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l="19490" t="8121" r="20857" b="16575"/>
          <a:stretch>
            <a:fillRect/>
          </a:stretch>
        </p:blipFill>
        <p:spPr bwMode="auto">
          <a:xfrm>
            <a:off x="285720" y="928670"/>
            <a:ext cx="4880896" cy="492922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4879530" y="571480"/>
            <a:ext cx="42653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ВОЗМОЖНОСТИ ИСПОЛЬЗОВАНИЯ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ИНСТРУМЕНТА </a:t>
            </a: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«ПОИСК»</a:t>
            </a: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Выгнутая вниз стрелка 3"/>
          <p:cNvSpPr/>
          <p:nvPr/>
        </p:nvSpPr>
        <p:spPr>
          <a:xfrm rot="16433774">
            <a:off x="3525807" y="3587987"/>
            <a:ext cx="2707445" cy="1011806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2317" y="1628800"/>
            <a:ext cx="36321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помощью инструмента «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поиск» по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ключевому слову можно найти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необходимую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(забытую, недостающую) 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информацию для ответа на вопрос.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http://uchkollektor39.ru/uploads/images/items/3f082c2b0cef05d8e7ad4196e5545c3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0548" y="3393281"/>
            <a:ext cx="1283362" cy="9625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2"/>
          <p:cNvPicPr>
            <a:picLocks noChangeAspect="1" noChangeArrowheads="1"/>
          </p:cNvPicPr>
          <p:nvPr/>
        </p:nvPicPr>
        <p:blipFill>
          <a:blip r:embed="rId2" cstate="print"/>
          <a:srcRect t="15000" r="3320" b="15000"/>
          <a:stretch>
            <a:fillRect/>
          </a:stretch>
        </p:blipFill>
        <p:spPr bwMode="auto">
          <a:xfrm>
            <a:off x="0" y="4009126"/>
            <a:ext cx="6715204" cy="2848874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23907" name="Picture 3"/>
          <p:cNvPicPr>
            <a:picLocks noChangeAspect="1" noChangeArrowheads="1"/>
          </p:cNvPicPr>
          <p:nvPr/>
        </p:nvPicPr>
        <p:blipFill>
          <a:blip r:embed="rId3" cstate="print"/>
          <a:srcRect t="13750" r="3125" b="10000"/>
          <a:stretch>
            <a:fillRect/>
          </a:stretch>
        </p:blipFill>
        <p:spPr bwMode="auto">
          <a:xfrm>
            <a:off x="285720" y="285728"/>
            <a:ext cx="6089209" cy="2808299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23908" name="Picture 4"/>
          <p:cNvPicPr>
            <a:picLocks noChangeAspect="1" noChangeArrowheads="1"/>
          </p:cNvPicPr>
          <p:nvPr/>
        </p:nvPicPr>
        <p:blipFill>
          <a:blip r:embed="rId4" cstate="print"/>
          <a:srcRect t="13750" r="3125" b="12500"/>
          <a:stretch>
            <a:fillRect/>
          </a:stretch>
        </p:blipFill>
        <p:spPr bwMode="auto">
          <a:xfrm>
            <a:off x="2963472" y="1857364"/>
            <a:ext cx="6180528" cy="2756958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6804248" y="620688"/>
            <a:ext cx="176522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РАБОТА С 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ПОНЯТИЙНЫМ 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АППАРАТОМ</a:t>
            </a: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5" descr="http://uchkollektor39.ru/uploads/images/items/3f082c2b0cef05d8e7ad4196e5545c3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64288" y="4653136"/>
            <a:ext cx="1283362" cy="9625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770" name="Object 2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92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Object 2" hidden="1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" name="Заголовок 6"/>
          <p:cNvSpPr txBox="1">
            <a:spLocks/>
          </p:cNvSpPr>
          <p:nvPr/>
        </p:nvSpPr>
        <p:spPr bwMode="auto">
          <a:xfrm>
            <a:off x="503237" y="285728"/>
            <a:ext cx="8640763" cy="85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 eaLnBrk="0" hangingPunct="0">
              <a:defRPr/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ЭФУ издательства «ДРОФА» </a:t>
            </a: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отличает разнообразие типов и видов интерактивных объектов</a:t>
            </a:r>
          </a:p>
        </p:txBody>
      </p:sp>
      <p:pic>
        <p:nvPicPr>
          <p:cNvPr id="32773" name="Picture 2"/>
          <p:cNvPicPr>
            <a:picLocks noChangeAspect="1" noChangeArrowheads="1"/>
          </p:cNvPicPr>
          <p:nvPr/>
        </p:nvPicPr>
        <p:blipFill>
          <a:blip r:embed="rId7" cstate="print"/>
          <a:srcRect l="21913" t="17314" r="17827" b="35437"/>
          <a:stretch>
            <a:fillRect/>
          </a:stretch>
        </p:blipFill>
        <p:spPr bwMode="auto">
          <a:xfrm>
            <a:off x="7812088" y="6092825"/>
            <a:ext cx="792162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" name="Прямоугольник 57"/>
          <p:cNvSpPr/>
          <p:nvPr/>
        </p:nvSpPr>
        <p:spPr>
          <a:xfrm>
            <a:off x="3132138" y="1196975"/>
            <a:ext cx="5751512" cy="489585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/>
          </a:p>
        </p:txBody>
      </p:sp>
      <p:sp>
        <p:nvSpPr>
          <p:cNvPr id="32775" name="TextBox 61"/>
          <p:cNvSpPr txBox="1">
            <a:spLocks noChangeArrowheads="1"/>
          </p:cNvSpPr>
          <p:nvPr/>
        </p:nvSpPr>
        <p:spPr bwMode="auto">
          <a:xfrm>
            <a:off x="4040188" y="1108075"/>
            <a:ext cx="3889375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0" rIns="0">
            <a:spAutoFit/>
          </a:bodyPr>
          <a:lstStyle/>
          <a:p>
            <a:pPr marL="88900" indent="-88900" algn="ctr">
              <a:buClr>
                <a:srgbClr val="002963"/>
              </a:buClr>
            </a:pPr>
            <a:r>
              <a:rPr lang="ru-RU" altLang="ru-RU" sz="1400">
                <a:latin typeface="Cambria" pitchFamily="18" charset="0"/>
              </a:rPr>
              <a:t>Практические ресурсы</a:t>
            </a:r>
          </a:p>
        </p:txBody>
      </p:sp>
      <p:sp>
        <p:nvSpPr>
          <p:cNvPr id="63" name="Прямоугольник 62"/>
          <p:cNvSpPr/>
          <p:nvPr/>
        </p:nvSpPr>
        <p:spPr>
          <a:xfrm>
            <a:off x="250825" y="1196975"/>
            <a:ext cx="2592388" cy="489585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/>
          </a:p>
        </p:txBody>
      </p:sp>
      <p:sp>
        <p:nvSpPr>
          <p:cNvPr id="32777" name="TextBox 69"/>
          <p:cNvSpPr txBox="1">
            <a:spLocks noChangeArrowheads="1"/>
          </p:cNvSpPr>
          <p:nvPr/>
        </p:nvSpPr>
        <p:spPr bwMode="auto">
          <a:xfrm>
            <a:off x="322263" y="1108075"/>
            <a:ext cx="2447925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0" rIns="0">
            <a:spAutoFit/>
          </a:bodyPr>
          <a:lstStyle/>
          <a:p>
            <a:pPr marL="88900" indent="-88900" algn="ctr">
              <a:buClr>
                <a:srgbClr val="002963"/>
              </a:buClr>
            </a:pPr>
            <a:r>
              <a:rPr lang="ru-RU" altLang="ru-RU" sz="1400">
                <a:latin typeface="Cambria" pitchFamily="18" charset="0"/>
              </a:rPr>
              <a:t>Информационные ресурсы</a:t>
            </a:r>
          </a:p>
        </p:txBody>
      </p:sp>
      <p:grpSp>
        <p:nvGrpSpPr>
          <p:cNvPr id="2" name="Группа 93"/>
          <p:cNvGrpSpPr>
            <a:grpSpLocks/>
          </p:cNvGrpSpPr>
          <p:nvPr/>
        </p:nvGrpSpPr>
        <p:grpSpPr bwMode="auto">
          <a:xfrm>
            <a:off x="322263" y="1341438"/>
            <a:ext cx="1747837" cy="503237"/>
            <a:chOff x="322834" y="1340768"/>
            <a:chExt cx="1747936" cy="504056"/>
          </a:xfrm>
        </p:grpSpPr>
        <p:pic>
          <p:nvPicPr>
            <p:cNvPr id="32810" name="Рисунок 70" descr="http://lib.drofa.ru/files/base/binaries/b000026/b000026-001w/help/icons/text.pn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22834" y="1340768"/>
              <a:ext cx="576064" cy="5040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2811" name="TextBox 78"/>
            <p:cNvSpPr txBox="1">
              <a:spLocks noChangeArrowheads="1"/>
            </p:cNvSpPr>
            <p:nvPr/>
          </p:nvSpPr>
          <p:spPr bwMode="auto">
            <a:xfrm>
              <a:off x="963672" y="1512748"/>
              <a:ext cx="1107098" cy="215444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marL="171450" indent="-171450">
                <a:buClr>
                  <a:srgbClr val="002963"/>
                </a:buClr>
              </a:pPr>
              <a:r>
                <a:rPr lang="ru-RU" altLang="ru-RU" sz="1400">
                  <a:latin typeface="Cambria" pitchFamily="18" charset="0"/>
                </a:rPr>
                <a:t>Текст</a:t>
              </a:r>
            </a:p>
          </p:txBody>
        </p:sp>
      </p:grpSp>
      <p:grpSp>
        <p:nvGrpSpPr>
          <p:cNvPr id="3" name="Группа 92"/>
          <p:cNvGrpSpPr>
            <a:grpSpLocks/>
          </p:cNvGrpSpPr>
          <p:nvPr/>
        </p:nvGrpSpPr>
        <p:grpSpPr bwMode="auto">
          <a:xfrm>
            <a:off x="358775" y="1865313"/>
            <a:ext cx="1981200" cy="504825"/>
            <a:chOff x="358838" y="1916832"/>
            <a:chExt cx="1980914" cy="504056"/>
          </a:xfrm>
        </p:grpSpPr>
        <p:pic>
          <p:nvPicPr>
            <p:cNvPr id="32808" name="Рисунок 71" descr="C:\Documents and Settings\alesenko.e\Мои документы\Downloads\attachments (1)\01.pn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358838" y="1916832"/>
              <a:ext cx="504056" cy="5040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2809" name="TextBox 79"/>
            <p:cNvSpPr txBox="1">
              <a:spLocks noChangeArrowheads="1"/>
            </p:cNvSpPr>
            <p:nvPr/>
          </p:nvSpPr>
          <p:spPr bwMode="auto">
            <a:xfrm>
              <a:off x="963672" y="2051323"/>
              <a:ext cx="1376080" cy="215444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marL="171450" indent="-171450">
                <a:buClr>
                  <a:srgbClr val="002963"/>
                </a:buClr>
              </a:pPr>
              <a:r>
                <a:rPr lang="ru-RU" altLang="ru-RU" sz="1400">
                  <a:latin typeface="Cambria" pitchFamily="18" charset="0"/>
                </a:rPr>
                <a:t>Иллюстрация</a:t>
              </a:r>
            </a:p>
          </p:txBody>
        </p:sp>
      </p:grpSp>
      <p:grpSp>
        <p:nvGrpSpPr>
          <p:cNvPr id="4" name="Группа 91"/>
          <p:cNvGrpSpPr>
            <a:grpSpLocks/>
          </p:cNvGrpSpPr>
          <p:nvPr/>
        </p:nvGrpSpPr>
        <p:grpSpPr bwMode="auto">
          <a:xfrm>
            <a:off x="358775" y="3582988"/>
            <a:ext cx="1711325" cy="504825"/>
            <a:chOff x="358838" y="2420888"/>
            <a:chExt cx="1711932" cy="504056"/>
          </a:xfrm>
        </p:grpSpPr>
        <p:pic>
          <p:nvPicPr>
            <p:cNvPr id="32806" name="Рисунок 72" descr="C:\Documents and Settings\alesenko.e\Мои документы\Downloads\attachments (1)\03.png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58838" y="2420888"/>
              <a:ext cx="504056" cy="5040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2807" name="TextBox 80"/>
            <p:cNvSpPr txBox="1">
              <a:spLocks noChangeArrowheads="1"/>
            </p:cNvSpPr>
            <p:nvPr/>
          </p:nvSpPr>
          <p:spPr bwMode="auto">
            <a:xfrm>
              <a:off x="963672" y="2555379"/>
              <a:ext cx="1107098" cy="215444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marL="171450" indent="-171450">
                <a:buClr>
                  <a:srgbClr val="002963"/>
                </a:buClr>
              </a:pPr>
              <a:r>
                <a:rPr lang="ru-RU" altLang="ru-RU" sz="1400">
                  <a:latin typeface="Cambria" pitchFamily="18" charset="0"/>
                </a:rPr>
                <a:t>Анимация</a:t>
              </a:r>
            </a:p>
          </p:txBody>
        </p:sp>
      </p:grpSp>
      <p:grpSp>
        <p:nvGrpSpPr>
          <p:cNvPr id="5" name="Группа 89"/>
          <p:cNvGrpSpPr>
            <a:grpSpLocks/>
          </p:cNvGrpSpPr>
          <p:nvPr/>
        </p:nvGrpSpPr>
        <p:grpSpPr bwMode="auto">
          <a:xfrm>
            <a:off x="358775" y="4108450"/>
            <a:ext cx="1711325" cy="576263"/>
            <a:chOff x="358838" y="2924944"/>
            <a:chExt cx="1711932" cy="576064"/>
          </a:xfrm>
        </p:grpSpPr>
        <p:pic>
          <p:nvPicPr>
            <p:cNvPr id="32804" name="Рисунок 76" descr="C:\Documents and Settings\alesenko.e\Мои документы\Downloads\attachments (1)\02.png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358838" y="2924944"/>
              <a:ext cx="504056" cy="5760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2805" name="TextBox 81"/>
            <p:cNvSpPr txBox="1">
              <a:spLocks noChangeArrowheads="1"/>
            </p:cNvSpPr>
            <p:nvPr/>
          </p:nvSpPr>
          <p:spPr bwMode="auto">
            <a:xfrm>
              <a:off x="963672" y="3107060"/>
              <a:ext cx="1107098" cy="215444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marL="171450" indent="-171450">
                <a:buClr>
                  <a:srgbClr val="002963"/>
                </a:buClr>
              </a:pPr>
              <a:r>
                <a:rPr lang="ru-RU" altLang="ru-RU" sz="1400" dirty="0">
                  <a:latin typeface="Cambria" pitchFamily="18" charset="0"/>
                </a:rPr>
                <a:t>Видео</a:t>
              </a:r>
            </a:p>
          </p:txBody>
        </p:sp>
      </p:grpSp>
      <p:grpSp>
        <p:nvGrpSpPr>
          <p:cNvPr id="6" name="Группа 88"/>
          <p:cNvGrpSpPr>
            <a:grpSpLocks/>
          </p:cNvGrpSpPr>
          <p:nvPr/>
        </p:nvGrpSpPr>
        <p:grpSpPr bwMode="auto">
          <a:xfrm>
            <a:off x="322263" y="4705350"/>
            <a:ext cx="1747837" cy="647700"/>
            <a:chOff x="322834" y="3429000"/>
            <a:chExt cx="1747936" cy="648072"/>
          </a:xfrm>
        </p:grpSpPr>
        <p:pic>
          <p:nvPicPr>
            <p:cNvPr id="32802" name="Рисунок 73" descr="http://lib.drofa.ru/files/base/binaries/b000026/b000026-001w/help/icons/audio.png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322834" y="3429000"/>
              <a:ext cx="576064" cy="648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2803" name="TextBox 82"/>
            <p:cNvSpPr txBox="1">
              <a:spLocks noChangeArrowheads="1"/>
            </p:cNvSpPr>
            <p:nvPr/>
          </p:nvSpPr>
          <p:spPr bwMode="auto">
            <a:xfrm>
              <a:off x="963672" y="3645024"/>
              <a:ext cx="1107098" cy="215444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marL="171450" indent="-171450">
                <a:buClr>
                  <a:srgbClr val="002963"/>
                </a:buClr>
              </a:pPr>
              <a:r>
                <a:rPr lang="ru-RU" altLang="ru-RU" sz="1400">
                  <a:latin typeface="Cambria" pitchFamily="18" charset="0"/>
                </a:rPr>
                <a:t>Аудио</a:t>
              </a:r>
            </a:p>
          </p:txBody>
        </p:sp>
      </p:grpSp>
      <p:grpSp>
        <p:nvGrpSpPr>
          <p:cNvPr id="7" name="Группа 87"/>
          <p:cNvGrpSpPr>
            <a:grpSpLocks/>
          </p:cNvGrpSpPr>
          <p:nvPr/>
        </p:nvGrpSpPr>
        <p:grpSpPr bwMode="auto">
          <a:xfrm>
            <a:off x="322263" y="2986088"/>
            <a:ext cx="1747837" cy="576262"/>
            <a:chOff x="322834" y="4077072"/>
            <a:chExt cx="1747936" cy="576064"/>
          </a:xfrm>
        </p:grpSpPr>
        <p:pic>
          <p:nvPicPr>
            <p:cNvPr id="32800" name="Рисунок 74" descr="http://lib.drofa.ru/files/base/binaries/b000026/b000026-001w/help/icons/interactive.png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322834" y="4077072"/>
              <a:ext cx="576064" cy="5760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2801" name="TextBox 83"/>
            <p:cNvSpPr txBox="1">
              <a:spLocks noChangeArrowheads="1"/>
            </p:cNvSpPr>
            <p:nvPr/>
          </p:nvSpPr>
          <p:spPr bwMode="auto">
            <a:xfrm>
              <a:off x="963672" y="4221088"/>
              <a:ext cx="1107098" cy="215444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marL="171450" indent="-171450">
                <a:buClr>
                  <a:srgbClr val="002963"/>
                </a:buClr>
              </a:pPr>
              <a:r>
                <a:rPr lang="ru-RU" altLang="ru-RU" sz="1400">
                  <a:latin typeface="Cambria" pitchFamily="18" charset="0"/>
                </a:rPr>
                <a:t>Интерактив</a:t>
              </a:r>
            </a:p>
          </p:txBody>
        </p:sp>
      </p:grpSp>
      <p:grpSp>
        <p:nvGrpSpPr>
          <p:cNvPr id="8" name="Группа 86"/>
          <p:cNvGrpSpPr>
            <a:grpSpLocks/>
          </p:cNvGrpSpPr>
          <p:nvPr/>
        </p:nvGrpSpPr>
        <p:grpSpPr bwMode="auto">
          <a:xfrm>
            <a:off x="358775" y="2390775"/>
            <a:ext cx="1711325" cy="574675"/>
            <a:chOff x="358838" y="4653136"/>
            <a:chExt cx="1711932" cy="576064"/>
          </a:xfrm>
        </p:grpSpPr>
        <p:pic>
          <p:nvPicPr>
            <p:cNvPr id="32798" name="Рисунок 77" descr="C:\Documents and Settings\alesenko.e\Мои документы\Downloads\attachments (1)\04.png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58838" y="4653136"/>
              <a:ext cx="504056" cy="5760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2799" name="TextBox 84"/>
            <p:cNvSpPr txBox="1">
              <a:spLocks noChangeArrowheads="1"/>
            </p:cNvSpPr>
            <p:nvPr/>
          </p:nvSpPr>
          <p:spPr bwMode="auto">
            <a:xfrm>
              <a:off x="963672" y="4838035"/>
              <a:ext cx="1107098" cy="215444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marL="171450" indent="-171450">
                <a:buClr>
                  <a:srgbClr val="002963"/>
                </a:buClr>
              </a:pPr>
              <a:r>
                <a:rPr lang="ru-RU" altLang="ru-RU" sz="1400">
                  <a:latin typeface="Cambria" pitchFamily="18" charset="0"/>
                </a:rPr>
                <a:t>Слайд-шоу</a:t>
              </a:r>
            </a:p>
          </p:txBody>
        </p:sp>
      </p:grpSp>
      <p:grpSp>
        <p:nvGrpSpPr>
          <p:cNvPr id="9" name="Группа 90"/>
          <p:cNvGrpSpPr>
            <a:grpSpLocks/>
          </p:cNvGrpSpPr>
          <p:nvPr/>
        </p:nvGrpSpPr>
        <p:grpSpPr bwMode="auto">
          <a:xfrm>
            <a:off x="322263" y="5373688"/>
            <a:ext cx="1747837" cy="647700"/>
            <a:chOff x="322834" y="5229200"/>
            <a:chExt cx="1747936" cy="648072"/>
          </a:xfrm>
        </p:grpSpPr>
        <p:pic>
          <p:nvPicPr>
            <p:cNvPr id="32796" name="Рисунок 75" descr="http://lib.drofa.ru/files/base/binaries/b000026/b000026-001w/help/icons/hiper.png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322834" y="5229200"/>
              <a:ext cx="576064" cy="648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2797" name="TextBox 85"/>
            <p:cNvSpPr txBox="1">
              <a:spLocks noChangeArrowheads="1"/>
            </p:cNvSpPr>
            <p:nvPr/>
          </p:nvSpPr>
          <p:spPr bwMode="auto">
            <a:xfrm>
              <a:off x="963672" y="5486107"/>
              <a:ext cx="1107098" cy="215444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marL="171450" indent="-171450">
                <a:buClr>
                  <a:srgbClr val="002963"/>
                </a:buClr>
              </a:pPr>
              <a:r>
                <a:rPr lang="ru-RU" altLang="ru-RU" sz="1400">
                  <a:latin typeface="Cambria" pitchFamily="18" charset="0"/>
                </a:rPr>
                <a:t>Гиперссылка</a:t>
              </a:r>
            </a:p>
          </p:txBody>
        </p:sp>
      </p:grpSp>
      <p:pic>
        <p:nvPicPr>
          <p:cNvPr id="32786" name="Рисунок 96" descr="http://lib.drofa.ru/files/base/binaries/b000026/b000026-001w/help/icons/practice.pn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419475" y="1373188"/>
            <a:ext cx="57626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87" name="TextBox 97"/>
          <p:cNvSpPr txBox="1">
            <a:spLocks noChangeArrowheads="1"/>
          </p:cNvSpPr>
          <p:nvPr/>
        </p:nvSpPr>
        <p:spPr bwMode="auto">
          <a:xfrm>
            <a:off x="4040188" y="1484313"/>
            <a:ext cx="1755775" cy="431800"/>
          </a:xfrm>
          <a:prstGeom prst="rect">
            <a:avLst/>
          </a:prstGeom>
          <a:solidFill>
            <a:srgbClr val="000000">
              <a:alpha val="0"/>
            </a:srgbClr>
          </a:solidFill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buClr>
                <a:srgbClr val="002963"/>
              </a:buClr>
            </a:pPr>
            <a:r>
              <a:rPr lang="ru-RU" altLang="ru-RU" sz="1400" dirty="0">
                <a:latin typeface="Cambria" pitchFamily="18" charset="0"/>
              </a:rPr>
              <a:t>Практический тренажер</a:t>
            </a:r>
          </a:p>
        </p:txBody>
      </p:sp>
      <p:pic>
        <p:nvPicPr>
          <p:cNvPr id="32788" name="Рисунок 98" descr="http://lib.drofa.ru/files/base/binaries/b000026/b000026-001w/help/icons/control.pn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6210300" y="1412875"/>
            <a:ext cx="576263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89" name="TextBox 103"/>
          <p:cNvSpPr txBox="1">
            <a:spLocks noChangeArrowheads="1"/>
          </p:cNvSpPr>
          <p:nvPr/>
        </p:nvSpPr>
        <p:spPr bwMode="auto">
          <a:xfrm>
            <a:off x="6832600" y="1484313"/>
            <a:ext cx="1916113" cy="431800"/>
          </a:xfrm>
          <a:prstGeom prst="rect">
            <a:avLst/>
          </a:prstGeom>
          <a:solidFill>
            <a:srgbClr val="000000">
              <a:alpha val="0"/>
            </a:srgbClr>
          </a:solidFill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buClr>
                <a:srgbClr val="002963"/>
              </a:buClr>
            </a:pPr>
            <a:r>
              <a:rPr lang="ru-RU" altLang="ru-RU" sz="1400">
                <a:latin typeface="Cambria" pitchFamily="18" charset="0"/>
              </a:rPr>
              <a:t>Контрольно-измерительный тест</a:t>
            </a:r>
          </a:p>
        </p:txBody>
      </p:sp>
      <p:sp>
        <p:nvSpPr>
          <p:cNvPr id="32790" name="TextBox 104"/>
          <p:cNvSpPr txBox="1">
            <a:spLocks noChangeArrowheads="1"/>
          </p:cNvSpPr>
          <p:nvPr/>
        </p:nvSpPr>
        <p:spPr bwMode="auto">
          <a:xfrm>
            <a:off x="3492500" y="1990725"/>
            <a:ext cx="2735263" cy="862013"/>
          </a:xfrm>
          <a:prstGeom prst="rect">
            <a:avLst/>
          </a:prstGeom>
          <a:solidFill>
            <a:srgbClr val="000000">
              <a:alpha val="0"/>
            </a:srgbClr>
          </a:solidFill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71450" indent="-171450">
              <a:buClr>
                <a:srgbClr val="002963"/>
              </a:buClr>
              <a:buFont typeface="Wingdings" pitchFamily="2" charset="2"/>
              <a:buChar char="§"/>
            </a:pPr>
            <a:r>
              <a:rPr lang="ru-RU" altLang="ru-RU" sz="1400">
                <a:latin typeface="Cambria" pitchFamily="18" charset="0"/>
              </a:rPr>
              <a:t>Тест-тренажер для самоконтроля знаний с возможностью просмотра ответов</a:t>
            </a:r>
          </a:p>
        </p:txBody>
      </p:sp>
      <p:sp>
        <p:nvSpPr>
          <p:cNvPr id="32791" name="TextBox 105"/>
          <p:cNvSpPr txBox="1">
            <a:spLocks noChangeArrowheads="1"/>
          </p:cNvSpPr>
          <p:nvPr/>
        </p:nvSpPr>
        <p:spPr bwMode="auto">
          <a:xfrm>
            <a:off x="6283325" y="1990725"/>
            <a:ext cx="2465388" cy="431800"/>
          </a:xfrm>
          <a:prstGeom prst="rect">
            <a:avLst/>
          </a:prstGeom>
          <a:solidFill>
            <a:srgbClr val="000000">
              <a:alpha val="0"/>
            </a:srgbClr>
          </a:solidFill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71450" indent="-171450">
              <a:buClr>
                <a:srgbClr val="002963"/>
              </a:buClr>
              <a:buFont typeface="Wingdings" pitchFamily="2" charset="2"/>
              <a:buChar char="§"/>
            </a:pPr>
            <a:r>
              <a:rPr lang="ru-RU" altLang="ru-RU" sz="1400">
                <a:latin typeface="Cambria" pitchFamily="18" charset="0"/>
              </a:rPr>
              <a:t>Итоговые тесты для контроля знаний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419475" y="2965450"/>
            <a:ext cx="4535488" cy="290830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  <p:txBody>
          <a:bodyPr lIns="0" tIns="0" rIns="0" bIns="0">
            <a:spAutoFit/>
          </a:bodyPr>
          <a:lstStyle/>
          <a:p>
            <a:pPr marL="171450" indent="-171450">
              <a:lnSpc>
                <a:spcPct val="150000"/>
              </a:lnSpc>
              <a:buClr>
                <a:srgbClr val="002963"/>
              </a:buClr>
              <a:defRPr/>
            </a:pPr>
            <a:r>
              <a:rPr lang="ru-RU" sz="1400" dirty="0">
                <a:solidFill>
                  <a:srgbClr val="FF0000"/>
                </a:solidFill>
                <a:latin typeface="Cambria" pitchFamily="18" charset="0"/>
                <a:cs typeface="+mn-cs"/>
              </a:rPr>
              <a:t>Тестовые задания в открытой и закрытой форме.</a:t>
            </a:r>
          </a:p>
          <a:p>
            <a:pPr marL="228600" indent="-228600">
              <a:lnSpc>
                <a:spcPct val="150000"/>
              </a:lnSpc>
              <a:buClr>
                <a:srgbClr val="002963"/>
              </a:buClr>
              <a:buFont typeface="Wingdings" pitchFamily="2" charset="2"/>
              <a:buChar char="§"/>
              <a:defRPr/>
            </a:pPr>
            <a:r>
              <a:rPr lang="ru-RU" sz="1400" dirty="0">
                <a:latin typeface="Cambria" pitchFamily="18" charset="0"/>
                <a:cs typeface="+mn-cs"/>
              </a:rPr>
              <a:t>«Выбор ответа»</a:t>
            </a:r>
          </a:p>
          <a:p>
            <a:pPr marL="228600" indent="-228600">
              <a:lnSpc>
                <a:spcPct val="150000"/>
              </a:lnSpc>
              <a:buClr>
                <a:srgbClr val="002963"/>
              </a:buClr>
              <a:buFont typeface="Wingdings" pitchFamily="2" charset="2"/>
              <a:buChar char="§"/>
              <a:defRPr/>
            </a:pPr>
            <a:r>
              <a:rPr lang="ru-RU" sz="1400" dirty="0">
                <a:latin typeface="Cambria" pitchFamily="18" charset="0"/>
                <a:cs typeface="+mn-cs"/>
              </a:rPr>
              <a:t>«Ввод данных»</a:t>
            </a:r>
          </a:p>
          <a:p>
            <a:pPr marL="228600" indent="-228600">
              <a:lnSpc>
                <a:spcPct val="150000"/>
              </a:lnSpc>
              <a:buClr>
                <a:srgbClr val="002963"/>
              </a:buClr>
              <a:buFont typeface="Wingdings" pitchFamily="2" charset="2"/>
              <a:buChar char="§"/>
              <a:defRPr/>
            </a:pPr>
            <a:r>
              <a:rPr lang="ru-RU" sz="1400" dirty="0">
                <a:latin typeface="Cambria" pitchFamily="18" charset="0"/>
                <a:cs typeface="+mn-cs"/>
              </a:rPr>
              <a:t>«Выделение объекта»</a:t>
            </a:r>
          </a:p>
          <a:p>
            <a:pPr marL="228600" indent="-228600">
              <a:lnSpc>
                <a:spcPct val="150000"/>
              </a:lnSpc>
              <a:buClr>
                <a:srgbClr val="002963"/>
              </a:buClr>
              <a:buFont typeface="Wingdings" pitchFamily="2" charset="2"/>
              <a:buChar char="§"/>
              <a:defRPr/>
            </a:pPr>
            <a:r>
              <a:rPr lang="ru-RU" sz="1400" dirty="0">
                <a:latin typeface="Cambria" pitchFamily="18" charset="0"/>
                <a:cs typeface="+mn-cs"/>
              </a:rPr>
              <a:t>«Сопоставление объектов»</a:t>
            </a:r>
          </a:p>
          <a:p>
            <a:pPr marL="228600" indent="-228600">
              <a:lnSpc>
                <a:spcPct val="150000"/>
              </a:lnSpc>
              <a:buClr>
                <a:srgbClr val="002963"/>
              </a:buClr>
              <a:buFont typeface="Wingdings" pitchFamily="2" charset="2"/>
              <a:buChar char="§"/>
              <a:defRPr/>
            </a:pPr>
            <a:r>
              <a:rPr lang="ru-RU" sz="1400" dirty="0">
                <a:latin typeface="Cambria" pitchFamily="18" charset="0"/>
                <a:cs typeface="+mn-cs"/>
              </a:rPr>
              <a:t>«Сортировка данных по категориям»</a:t>
            </a:r>
          </a:p>
          <a:p>
            <a:pPr marL="228600" indent="-228600">
              <a:lnSpc>
                <a:spcPct val="150000"/>
              </a:lnSpc>
              <a:buClr>
                <a:srgbClr val="002963"/>
              </a:buClr>
              <a:buFont typeface="Wingdings" pitchFamily="2" charset="2"/>
              <a:buChar char="§"/>
              <a:defRPr/>
            </a:pPr>
            <a:r>
              <a:rPr lang="ru-RU" sz="1400" dirty="0">
                <a:latin typeface="Cambria" pitchFamily="18" charset="0"/>
                <a:cs typeface="+mn-cs"/>
              </a:rPr>
              <a:t>«Выбор из ниспадающего списка»</a:t>
            </a:r>
          </a:p>
          <a:p>
            <a:pPr marL="228600" indent="-228600">
              <a:lnSpc>
                <a:spcPct val="150000"/>
              </a:lnSpc>
              <a:buClr>
                <a:srgbClr val="002963"/>
              </a:buClr>
              <a:buFont typeface="Wingdings" pitchFamily="2" charset="2"/>
              <a:buChar char="§"/>
              <a:defRPr/>
            </a:pPr>
            <a:r>
              <a:rPr lang="ru-RU" sz="1400" dirty="0">
                <a:latin typeface="Cambria" pitchFamily="18" charset="0"/>
                <a:cs typeface="+mn-cs"/>
              </a:rPr>
              <a:t>«Расположение данных на рисунке»</a:t>
            </a:r>
          </a:p>
          <a:p>
            <a:pPr marL="228600" indent="-228600">
              <a:lnSpc>
                <a:spcPct val="150000"/>
              </a:lnSpc>
              <a:buClr>
                <a:srgbClr val="002963"/>
              </a:buClr>
              <a:buFont typeface="Wingdings" pitchFamily="2" charset="2"/>
              <a:buChar char="§"/>
              <a:defRPr/>
            </a:pPr>
            <a:r>
              <a:rPr lang="ru-RU" sz="1400" dirty="0">
                <a:latin typeface="Cambria" pitchFamily="18" charset="0"/>
                <a:cs typeface="+mn-cs"/>
              </a:rPr>
              <a:t>«Восстановление последовательности данных»</a:t>
            </a:r>
          </a:p>
        </p:txBody>
      </p:sp>
      <p:sp>
        <p:nvSpPr>
          <p:cNvPr id="32793" name="TextBox 41"/>
          <p:cNvSpPr txBox="1">
            <a:spLocks noChangeArrowheads="1"/>
          </p:cNvSpPr>
          <p:nvPr/>
        </p:nvSpPr>
        <p:spPr bwMode="auto">
          <a:xfrm>
            <a:off x="8459788" y="6267450"/>
            <a:ext cx="4318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fld id="{FD7A1607-E2DF-4A56-8B69-B5A7E9359286}" type="slidenum">
              <a:rPr lang="ru-RU" sz="1200" b="1">
                <a:solidFill>
                  <a:srgbClr val="002963"/>
                </a:solidFill>
                <a:latin typeface="Cambria" pitchFamily="18" charset="0"/>
              </a:rPr>
              <a:pPr algn="ctr"/>
              <a:t>14</a:t>
            </a:fld>
            <a:endParaRPr lang="ru-RU" sz="1200" b="1">
              <a:solidFill>
                <a:srgbClr val="002963"/>
              </a:solidFill>
              <a:latin typeface="Cambria" pitchFamily="18" charset="0"/>
            </a:endParaRPr>
          </a:p>
        </p:txBody>
      </p:sp>
      <p:sp>
        <p:nvSpPr>
          <p:cNvPr id="32794" name="TextBox 41"/>
          <p:cNvSpPr txBox="1">
            <a:spLocks noChangeArrowheads="1"/>
          </p:cNvSpPr>
          <p:nvPr/>
        </p:nvSpPr>
        <p:spPr bwMode="auto">
          <a:xfrm>
            <a:off x="576263" y="6057490"/>
            <a:ext cx="75596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i="1" dirty="0">
                <a:solidFill>
                  <a:srgbClr val="FF0000"/>
                </a:solidFill>
              </a:rPr>
              <a:t>Нашими объектами удобно и просто пользоваться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2482" name="Object 2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672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Object 2" hidden="1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32485" name="Picture 2"/>
          <p:cNvPicPr>
            <a:picLocks noChangeAspect="1" noChangeArrowheads="1"/>
          </p:cNvPicPr>
          <p:nvPr/>
        </p:nvPicPr>
        <p:blipFill>
          <a:blip r:embed="rId7" cstate="print"/>
          <a:srcRect l="21913" t="17314" r="17827" b="35437"/>
          <a:stretch>
            <a:fillRect/>
          </a:stretch>
        </p:blipFill>
        <p:spPr bwMode="auto">
          <a:xfrm>
            <a:off x="7812088" y="6092825"/>
            <a:ext cx="792162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494" name="TextBox 41"/>
          <p:cNvSpPr txBox="1">
            <a:spLocks noChangeArrowheads="1"/>
          </p:cNvSpPr>
          <p:nvPr/>
        </p:nvSpPr>
        <p:spPr bwMode="auto">
          <a:xfrm>
            <a:off x="8459788" y="6267450"/>
            <a:ext cx="4318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fld id="{6D918508-7647-44A5-8D4C-84130F65DF44}" type="slidenum">
              <a:rPr lang="ru-RU" sz="1200" b="1">
                <a:solidFill>
                  <a:srgbClr val="002963"/>
                </a:solidFill>
                <a:latin typeface="Cambria" pitchFamily="18" charset="0"/>
              </a:rPr>
              <a:pPr algn="ctr"/>
              <a:t>15</a:t>
            </a:fld>
            <a:endParaRPr lang="ru-RU" sz="1200" b="1">
              <a:solidFill>
                <a:srgbClr val="002963"/>
              </a:solidFill>
              <a:latin typeface="Cambri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2552" y="527234"/>
            <a:ext cx="75634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ЭЛЕКТРОННЫЕ ОБРАЗОВАТЕЛЬНЫЕ РЕСУРСЫ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04850" y="1773258"/>
            <a:ext cx="78409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Дополняют и расширяют  основное содержание</a:t>
            </a:r>
            <a:endParaRPr lang="ru-RU" sz="2400" b="1" dirty="0">
              <a:solidFill>
                <a:srgbClr val="00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544" y="2786237"/>
            <a:ext cx="54446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Создают мотивацию к обучению</a:t>
            </a: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1392" y="3676614"/>
            <a:ext cx="84240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Являются основой для разнообразных видов </a:t>
            </a:r>
            <a:r>
              <a:rPr lang="ru-RU" sz="2400" b="1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деятельности</a:t>
            </a:r>
            <a:endParaRPr lang="ru-RU" sz="2400" b="1" dirty="0">
              <a:solidFill>
                <a:srgbClr val="00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3528" y="4759017"/>
            <a:ext cx="83713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Представляют объекты и явления в реалистичном </a:t>
            </a:r>
          </a:p>
          <a:p>
            <a:pPr algn="r"/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и динамичном виде</a:t>
            </a: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767" t="15750" r="2596" b="7062"/>
          <a:stretch/>
        </p:blipFill>
        <p:spPr>
          <a:xfrm>
            <a:off x="285720" y="2276872"/>
            <a:ext cx="4968552" cy="2278388"/>
          </a:xfrm>
          <a:prstGeom prst="rect">
            <a:avLst/>
          </a:prstGeom>
        </p:spPr>
      </p:pic>
      <p:sp>
        <p:nvSpPr>
          <p:cNvPr id="6" name="Выноска 1 5"/>
          <p:cNvSpPr/>
          <p:nvPr/>
        </p:nvSpPr>
        <p:spPr>
          <a:xfrm>
            <a:off x="179512" y="5373216"/>
            <a:ext cx="4392488" cy="1008112"/>
          </a:xfrm>
          <a:prstGeom prst="borderCallout1">
            <a:avLst>
              <a:gd name="adj1" fmla="val -491"/>
              <a:gd name="adj2" fmla="val 31696"/>
              <a:gd name="adj3" fmla="val -79021"/>
              <a:gd name="adj4" fmla="val 7396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5357826"/>
            <a:ext cx="42862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2963"/>
              </a:buClr>
            </a:pPr>
            <a:r>
              <a:rPr lang="ru-RU" altLang="ru-RU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СЛАЙД – ШОУ</a:t>
            </a:r>
            <a:r>
              <a:rPr lang="ru-RU" altLang="ru-RU" sz="1600" dirty="0" smtClean="0">
                <a:latin typeface="Cambria" pitchFamily="18" charset="0"/>
              </a:rPr>
              <a:t> позволяет просматривать тематически связанные серии изображений</a:t>
            </a:r>
          </a:p>
          <a:p>
            <a:pPr>
              <a:buClr>
                <a:srgbClr val="002963"/>
              </a:buClr>
            </a:pPr>
            <a:r>
              <a:rPr lang="ru-RU" altLang="ru-RU" sz="1600" dirty="0" smtClean="0">
                <a:latin typeface="Cambria" pitchFamily="18" charset="0"/>
              </a:rPr>
              <a:t> и части больших коллажей</a:t>
            </a:r>
            <a:endParaRPr lang="ru-RU" altLang="ru-RU" sz="1600" dirty="0">
              <a:latin typeface="Cambri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9512" y="468138"/>
            <a:ext cx="2456635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Возможность работы с</a:t>
            </a:r>
          </a:p>
          <a:p>
            <a:pPr algn="ctr"/>
            <a:r>
              <a:rPr lang="ru-RU" dirty="0" smtClean="0"/>
              <a:t>иллюстративным </a:t>
            </a:r>
          </a:p>
          <a:p>
            <a:pPr algn="ctr"/>
            <a:r>
              <a:rPr lang="ru-RU" dirty="0" smtClean="0"/>
              <a:t>материалом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(принцип наглядности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853797" y="398261"/>
            <a:ext cx="2428293" cy="147732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Возможность работы с</a:t>
            </a:r>
          </a:p>
          <a:p>
            <a:pPr algn="ctr"/>
            <a:r>
              <a:rPr lang="ru-RU" dirty="0" smtClean="0"/>
              <a:t>дополнительной</a:t>
            </a:r>
          </a:p>
          <a:p>
            <a:pPr algn="ctr"/>
            <a:r>
              <a:rPr lang="ru-RU" dirty="0" smtClean="0"/>
              <a:t>информацией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(принцип активности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обучения)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1259632" y="1683857"/>
            <a:ext cx="504056" cy="59301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9" idx="2"/>
          </p:cNvCxnSpPr>
          <p:nvPr/>
        </p:nvCxnSpPr>
        <p:spPr>
          <a:xfrm flipH="1">
            <a:off x="3400968" y="1875589"/>
            <a:ext cx="666976" cy="40128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4690" name="Picture 2" descr="qq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6626" y="273082"/>
            <a:ext cx="1735110" cy="2128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692" name="Picture 4" descr="qq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5419" y="2152562"/>
            <a:ext cx="1577258" cy="1954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696" name="Picture 8" descr="qq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887" y="4138081"/>
            <a:ext cx="1998119" cy="173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698" name="Picture 10" descr="qq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6558" y="2414098"/>
            <a:ext cx="1650182" cy="1650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7002167" y="506355"/>
            <a:ext cx="2055435" cy="175432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1. Какие виды</a:t>
            </a:r>
          </a:p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емесла были</a:t>
            </a:r>
          </a:p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аиболее</a:t>
            </a:r>
          </a:p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аспространены на Руси? Докажите.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187372" y="2523935"/>
            <a:ext cx="1840863" cy="203132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Какими</a:t>
            </a:r>
          </a:p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идами </a:t>
            </a:r>
          </a:p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ю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велирной</a:t>
            </a:r>
          </a:p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ехники</a:t>
            </a:r>
          </a:p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ладели</a:t>
            </a:r>
          </a:p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усские</a:t>
            </a:r>
          </a:p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ремесленники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889732" y="4849994"/>
            <a:ext cx="2055435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Дайте определения</a:t>
            </a:r>
          </a:p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овым понятиям.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0371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85720" y="5357826"/>
            <a:ext cx="42862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2963"/>
              </a:buClr>
            </a:pPr>
            <a:r>
              <a:rPr lang="ru-RU" altLang="ru-RU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СЛАЙД – ШОУ</a:t>
            </a:r>
            <a:r>
              <a:rPr lang="ru-RU" altLang="ru-RU" sz="1600" dirty="0" smtClean="0">
                <a:latin typeface="Cambria" pitchFamily="18" charset="0"/>
              </a:rPr>
              <a:t> позволяет просматривать тематически связанные серии изображений</a:t>
            </a:r>
          </a:p>
          <a:p>
            <a:pPr>
              <a:buClr>
                <a:srgbClr val="002963"/>
              </a:buClr>
            </a:pPr>
            <a:r>
              <a:rPr lang="ru-RU" altLang="ru-RU" sz="1600" dirty="0" smtClean="0">
                <a:latin typeface="Cambria" pitchFamily="18" charset="0"/>
              </a:rPr>
              <a:t> и части больших коллажей</a:t>
            </a:r>
            <a:endParaRPr lang="ru-RU" altLang="ru-RU" sz="1600" dirty="0">
              <a:latin typeface="Cambria" pitchFamily="18" charset="0"/>
            </a:endParaRPr>
          </a:p>
        </p:txBody>
      </p:sp>
      <p:sp>
        <p:nvSpPr>
          <p:cNvPr id="7" name="Выноска 1 6"/>
          <p:cNvSpPr/>
          <p:nvPr/>
        </p:nvSpPr>
        <p:spPr>
          <a:xfrm>
            <a:off x="281027" y="5357826"/>
            <a:ext cx="4392488" cy="1008112"/>
          </a:xfrm>
          <a:prstGeom prst="borderCallout1">
            <a:avLst>
              <a:gd name="adj1" fmla="val -491"/>
              <a:gd name="adj2" fmla="val 31696"/>
              <a:gd name="adj3" fmla="val -154087"/>
              <a:gd name="adj4" fmla="val 45966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5949866" y="2415144"/>
            <a:ext cx="3046365" cy="258532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marL="342900" indent="-342900" algn="ctr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Какие прозвища получил князь Юрий? За что?</a:t>
            </a:r>
          </a:p>
          <a:p>
            <a:pPr marL="342900" indent="-342900" algn="ctr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Укажите основные направления деятельности князя.</a:t>
            </a:r>
          </a:p>
          <a:p>
            <a:pPr marL="342900" indent="-342900" algn="ctr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 какими городами связано имя князя Юрия?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flipV="1">
            <a:off x="4307265" y="1322034"/>
            <a:ext cx="1587067" cy="100264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Стрелка вниз 17"/>
          <p:cNvSpPr/>
          <p:nvPr/>
        </p:nvSpPr>
        <p:spPr>
          <a:xfrm>
            <a:off x="7312976" y="1996244"/>
            <a:ext cx="360040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28533" t="20242" r="30513" b="7519"/>
          <a:stretch/>
        </p:blipFill>
        <p:spPr>
          <a:xfrm>
            <a:off x="100898" y="685439"/>
            <a:ext cx="3321329" cy="329378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38187" t="30545" r="38569" b="8425"/>
          <a:stretch/>
        </p:blipFill>
        <p:spPr>
          <a:xfrm>
            <a:off x="3054026" y="299557"/>
            <a:ext cx="1317049" cy="1944216"/>
          </a:xfrm>
          <a:prstGeom prst="rect">
            <a:avLst/>
          </a:prstGeom>
        </p:spPr>
      </p:pic>
      <p:pic>
        <p:nvPicPr>
          <p:cNvPr id="116738" name="Picture 2" descr="qq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1075" y="491530"/>
            <a:ext cx="1222305" cy="1694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740" name="Picture 4" descr="qq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726" y="2251191"/>
            <a:ext cx="2182195" cy="1456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742" name="Picture 6" descr="qq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7" y="3658434"/>
            <a:ext cx="2374331" cy="1581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5804960" y="685439"/>
            <a:ext cx="3339040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Историко-антропологический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одход: работа с историческими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персоналиями</a:t>
            </a:r>
            <a:endParaRPr lang="ru-RU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4" name="Picture 2"/>
          <p:cNvPicPr>
            <a:picLocks noChangeAspect="1" noChangeArrowheads="1"/>
          </p:cNvPicPr>
          <p:nvPr/>
        </p:nvPicPr>
        <p:blipFill>
          <a:blip r:embed="rId2" cstate="print"/>
          <a:srcRect l="38818" t="45000" r="26758" b="10000"/>
          <a:stretch>
            <a:fillRect/>
          </a:stretch>
        </p:blipFill>
        <p:spPr bwMode="auto">
          <a:xfrm>
            <a:off x="285720" y="1071546"/>
            <a:ext cx="3357586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4286248" y="500042"/>
            <a:ext cx="3232552" cy="40011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ru-RU" sz="2000" dirty="0" smtClean="0">
                <a:ln>
                  <a:solidFill>
                    <a:srgbClr val="C00000"/>
                  </a:solidFill>
                </a:ln>
              </a:rPr>
              <a:t>РЕФОРМИРОВАНИЕ</a:t>
            </a:r>
            <a:r>
              <a:rPr lang="ru-RU" sz="2000" dirty="0" smtClean="0"/>
              <a:t> </a:t>
            </a:r>
            <a:r>
              <a:rPr lang="ru-RU" sz="2000" dirty="0" smtClean="0">
                <a:ln>
                  <a:solidFill>
                    <a:srgbClr val="C00000"/>
                  </a:solidFill>
                </a:ln>
              </a:rPr>
              <a:t>АРМИИ</a:t>
            </a:r>
            <a:endParaRPr lang="ru-RU" sz="2000" dirty="0">
              <a:ln>
                <a:solidFill>
                  <a:srgbClr val="C00000"/>
                </a:solidFill>
              </a:ln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28926" y="1214422"/>
            <a:ext cx="2878609" cy="369332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ru-RU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a:rPr>
              <a:t>КТО ПРОВОДИЛ РЕФОРМУ</a:t>
            </a:r>
            <a:r>
              <a:rPr lang="ru-RU" dirty="0" smtClean="0"/>
              <a:t>?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428992" y="3000372"/>
            <a:ext cx="1734770" cy="369332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ru-RU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a:rPr>
              <a:t>СРОК СЛУЖБЫ?</a:t>
            </a:r>
            <a:endParaRPr lang="ru-RU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13756" y="2928934"/>
            <a:ext cx="2530244" cy="369332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ru-RU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a:rPr>
              <a:t>ОРГАНИЗАЦИЯ АРМИИ?</a:t>
            </a:r>
            <a:endParaRPr lang="ru-RU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929190" y="3643314"/>
            <a:ext cx="3453510" cy="369332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ru-RU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a:rPr>
              <a:t>Изменения в положении солдат?</a:t>
            </a:r>
            <a:endParaRPr lang="ru-RU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a:endParaRPr>
          </a:p>
        </p:txBody>
      </p:sp>
      <p:pic>
        <p:nvPicPr>
          <p:cNvPr id="115715" name="Picture 3"/>
          <p:cNvPicPr>
            <a:picLocks noChangeAspect="1" noChangeArrowheads="1"/>
          </p:cNvPicPr>
          <p:nvPr/>
        </p:nvPicPr>
        <p:blipFill>
          <a:blip r:embed="rId3" cstate="print"/>
          <a:srcRect l="38819" t="45000" r="28222" b="10000"/>
          <a:stretch>
            <a:fillRect/>
          </a:stretch>
        </p:blipFill>
        <p:spPr bwMode="auto">
          <a:xfrm>
            <a:off x="323528" y="3645024"/>
            <a:ext cx="2589598" cy="207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5716" name="Picture 4"/>
          <p:cNvPicPr>
            <a:picLocks noChangeAspect="1" noChangeArrowheads="1"/>
          </p:cNvPicPr>
          <p:nvPr/>
        </p:nvPicPr>
        <p:blipFill>
          <a:blip r:embed="rId3" cstate="print"/>
          <a:srcRect l="38281" t="45000" r="28027" b="11250"/>
          <a:stretch>
            <a:fillRect/>
          </a:stretch>
        </p:blipFill>
        <p:spPr bwMode="auto">
          <a:xfrm>
            <a:off x="2411760" y="4221088"/>
            <a:ext cx="2722808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TextBox 22"/>
          <p:cNvSpPr txBox="1"/>
          <p:nvPr/>
        </p:nvSpPr>
        <p:spPr>
          <a:xfrm>
            <a:off x="6000760" y="1214422"/>
            <a:ext cx="2771528" cy="369332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ЦЕЛЬ ПРЕОБРАЗОВАНИЙ?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286380" y="5143512"/>
            <a:ext cx="34563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СОСТАВЬТЕ КЛАСТЕР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«Реформирование армии при Екатерине 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5357818" y="4841776"/>
            <a:ext cx="3384376" cy="2016224"/>
          </a:xfrm>
          <a:prstGeom prst="ellipse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5715008" y="4357694"/>
            <a:ext cx="1383071" cy="369332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ru-RU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a:rPr>
              <a:t>РЕЗУЛЬТАТЫ</a:t>
            </a:r>
            <a:endParaRPr lang="ru-RU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72066" y="2214554"/>
            <a:ext cx="2130135" cy="369332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ru-RU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a:rPr>
              <a:t>ЧТО ИЗМЕНИЛОСЬ?</a:t>
            </a:r>
            <a:endParaRPr lang="ru-RU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7" name="Picture 3"/>
          <p:cNvPicPr>
            <a:picLocks noChangeAspect="1" noChangeArrowheads="1"/>
          </p:cNvPicPr>
          <p:nvPr/>
        </p:nvPicPr>
        <p:blipFill>
          <a:blip r:embed="rId2" cstate="print"/>
          <a:srcRect l="7519" t="41250" r="23633" b="18750"/>
          <a:stretch>
            <a:fillRect/>
          </a:stretch>
        </p:blipFill>
        <p:spPr bwMode="auto">
          <a:xfrm>
            <a:off x="2214546" y="2071678"/>
            <a:ext cx="4214842" cy="1434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3666" name="Picture 2"/>
          <p:cNvPicPr>
            <a:picLocks noChangeAspect="1" noChangeArrowheads="1"/>
          </p:cNvPicPr>
          <p:nvPr/>
        </p:nvPicPr>
        <p:blipFill>
          <a:blip r:embed="rId3" cstate="print"/>
          <a:srcRect l="22705" t="41250" r="22363" b="8749"/>
          <a:stretch>
            <a:fillRect/>
          </a:stretch>
        </p:blipFill>
        <p:spPr bwMode="auto">
          <a:xfrm>
            <a:off x="0" y="357166"/>
            <a:ext cx="4018388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3669" name="Picture 5"/>
          <p:cNvPicPr>
            <a:picLocks noChangeAspect="1" noChangeArrowheads="1"/>
          </p:cNvPicPr>
          <p:nvPr/>
        </p:nvPicPr>
        <p:blipFill>
          <a:blip r:embed="rId4" cstate="print"/>
          <a:srcRect l="17773" t="41250" r="17041" b="10000"/>
          <a:stretch>
            <a:fillRect/>
          </a:stretch>
        </p:blipFill>
        <p:spPr bwMode="auto">
          <a:xfrm>
            <a:off x="3000364" y="4948438"/>
            <a:ext cx="4357718" cy="190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3668" name="Picture 4"/>
          <p:cNvPicPr>
            <a:picLocks noChangeAspect="1" noChangeArrowheads="1"/>
          </p:cNvPicPr>
          <p:nvPr/>
        </p:nvPicPr>
        <p:blipFill>
          <a:blip r:embed="rId5" cstate="print"/>
          <a:srcRect l="19043" t="41250" r="17968" b="8749"/>
          <a:stretch>
            <a:fillRect/>
          </a:stretch>
        </p:blipFill>
        <p:spPr bwMode="auto">
          <a:xfrm>
            <a:off x="0" y="3571876"/>
            <a:ext cx="4500594" cy="209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3670" name="Picture 6"/>
          <p:cNvPicPr>
            <a:picLocks noChangeAspect="1" noChangeArrowheads="1"/>
          </p:cNvPicPr>
          <p:nvPr/>
        </p:nvPicPr>
        <p:blipFill>
          <a:blip r:embed="rId6" cstate="print"/>
          <a:srcRect l="36816" t="42500" r="37549" b="12500"/>
          <a:stretch>
            <a:fillRect/>
          </a:stretch>
        </p:blipFill>
        <p:spPr bwMode="auto">
          <a:xfrm>
            <a:off x="3143240" y="428604"/>
            <a:ext cx="1597433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3671" name="Picture 7"/>
          <p:cNvPicPr>
            <a:picLocks noChangeAspect="1" noChangeArrowheads="1"/>
          </p:cNvPicPr>
          <p:nvPr/>
        </p:nvPicPr>
        <p:blipFill>
          <a:blip r:embed="rId7" cstate="print"/>
          <a:srcRect l="41211" t="42500" r="41211" b="15000"/>
          <a:stretch>
            <a:fillRect/>
          </a:stretch>
        </p:blipFill>
        <p:spPr bwMode="auto">
          <a:xfrm>
            <a:off x="4857752" y="285728"/>
            <a:ext cx="1210261" cy="171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3672" name="Picture 8"/>
          <p:cNvPicPr>
            <a:picLocks noChangeAspect="1" noChangeArrowheads="1"/>
          </p:cNvPicPr>
          <p:nvPr/>
        </p:nvPicPr>
        <p:blipFill>
          <a:blip r:embed="rId8" cstate="print"/>
          <a:srcRect l="33887" t="42500" r="33154" b="15000"/>
          <a:stretch>
            <a:fillRect/>
          </a:stretch>
        </p:blipFill>
        <p:spPr bwMode="auto">
          <a:xfrm>
            <a:off x="6215074" y="428604"/>
            <a:ext cx="2647408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Выноска 1 8"/>
          <p:cNvSpPr/>
          <p:nvPr/>
        </p:nvSpPr>
        <p:spPr>
          <a:xfrm>
            <a:off x="6479704" y="3212976"/>
            <a:ext cx="2124744" cy="936104"/>
          </a:xfrm>
          <a:prstGeom prst="borderCallout1">
            <a:avLst>
              <a:gd name="adj1" fmla="val 2474"/>
              <a:gd name="adj2" fmla="val 49806"/>
              <a:gd name="adj3" fmla="val -81463"/>
              <a:gd name="adj4" fmla="val -98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6804248" y="3429000"/>
            <a:ext cx="14525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СЛАЙД-ШОУ</a:t>
            </a: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5" name="Прямая со стрелкой 14"/>
          <p:cNvCxnSpPr>
            <a:stCxn id="9" idx="1"/>
            <a:endCxn id="20" idx="0"/>
          </p:cNvCxnSpPr>
          <p:nvPr/>
        </p:nvCxnSpPr>
        <p:spPr>
          <a:xfrm flipH="1">
            <a:off x="7362056" y="4149080"/>
            <a:ext cx="180020" cy="432048"/>
          </a:xfrm>
          <a:prstGeom prst="straightConnector1">
            <a:avLst/>
          </a:prstGeom>
          <a:ln w="2222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611623" y="4797152"/>
            <a:ext cx="35323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Выход на исследовательскую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деятельность</a:t>
            </a:r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5580112" y="4581128"/>
            <a:ext cx="3563888" cy="1152128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Object 2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Objec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Схема 23"/>
          <p:cNvGraphicFramePr/>
          <p:nvPr/>
        </p:nvGraphicFramePr>
        <p:xfrm>
          <a:off x="250824" y="1052736"/>
          <a:ext cx="8713789" cy="5265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7" name="Заголовок 6"/>
          <p:cNvSpPr txBox="1">
            <a:spLocks/>
          </p:cNvSpPr>
          <p:nvPr/>
        </p:nvSpPr>
        <p:spPr bwMode="auto">
          <a:xfrm>
            <a:off x="785786" y="285728"/>
            <a:ext cx="7640663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 eaLnBrk="0" hangingPunct="0">
              <a:defRPr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Cambria" pitchFamily="18" charset="0"/>
                <a:ea typeface="+mj-ea"/>
                <a:cs typeface="+mj-cs"/>
              </a:rPr>
              <a:t> ЭЛЕКТРОННАЯ ФОРМА УЧЕБНИКА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Cambria" pitchFamily="18" charset="0"/>
                <a:ea typeface="+mj-ea"/>
                <a:cs typeface="+mj-cs"/>
              </a:rPr>
              <a:t>(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Cambria" pitchFamily="18" charset="0"/>
                <a:ea typeface="+mj-ea"/>
                <a:cs typeface="+mj-cs"/>
              </a:rPr>
              <a:t>ЭФУ)</a:t>
            </a:r>
            <a:r>
              <a:rPr lang="ru-RU" sz="2000" dirty="0" smtClean="0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))?</a:t>
            </a:r>
            <a:endParaRPr lang="ru-RU" sz="2000" dirty="0">
              <a:solidFill>
                <a:schemeClr val="bg1"/>
              </a:solidFill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3424238" y="4425950"/>
            <a:ext cx="2443162" cy="46196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 eaLnBrk="0" hangingPunct="0">
              <a:defRPr/>
            </a:pPr>
            <a:r>
              <a:rPr lang="ru-RU" sz="1200" i="1" dirty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</a:rPr>
              <a:t>Согласно Приказа </a:t>
            </a:r>
            <a:r>
              <a:rPr lang="ru-RU" sz="1200" i="1" dirty="0">
                <a:solidFill>
                  <a:schemeClr val="tx1"/>
                </a:solidFill>
                <a:latin typeface="Cambria" pitchFamily="18" charset="0"/>
                <a:cs typeface="Times New Roman" pitchFamily="18" charset="0"/>
              </a:rPr>
              <a:t>МОиН  РФ </a:t>
            </a:r>
          </a:p>
          <a:p>
            <a:pPr algn="ctr" eaLnBrk="0" hangingPunct="0">
              <a:defRPr/>
            </a:pPr>
            <a:r>
              <a:rPr lang="ru-RU" sz="1200" i="1" dirty="0">
                <a:solidFill>
                  <a:schemeClr val="tx1"/>
                </a:solidFill>
                <a:latin typeface="Cambria" pitchFamily="18" charset="0"/>
                <a:cs typeface="Times New Roman" pitchFamily="18" charset="0"/>
              </a:rPr>
              <a:t>№ 1559 от  8 декабря 2014 г.</a:t>
            </a:r>
            <a:endParaRPr lang="ru-RU" i="1" dirty="0">
              <a:solidFill>
                <a:schemeClr val="tx1"/>
              </a:solidFill>
              <a:latin typeface="Cambria" pitchFamily="18" charset="0"/>
            </a:endParaRPr>
          </a:p>
        </p:txBody>
      </p:sp>
      <p:pic>
        <p:nvPicPr>
          <p:cNvPr id="23559" name="Picture 5" descr="C:\Documents and Settings\gubatenko.t\Мои документы\Downloads\noun_7364_cc.png"/>
          <p:cNvPicPr>
            <a:picLocks noChangeAspect="1" noChangeArrowheads="1"/>
          </p:cNvPicPr>
          <p:nvPr/>
        </p:nvPicPr>
        <p:blipFill>
          <a:blip r:embed="rId12" cstate="print"/>
          <a:srcRect b="16245"/>
          <a:stretch>
            <a:fillRect/>
          </a:stretch>
        </p:blipFill>
        <p:spPr bwMode="auto">
          <a:xfrm>
            <a:off x="3995738" y="1268413"/>
            <a:ext cx="1104900" cy="108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0" name="TextBox 36"/>
          <p:cNvSpPr txBox="1">
            <a:spLocks noChangeArrowheads="1"/>
          </p:cNvSpPr>
          <p:nvPr/>
        </p:nvSpPr>
        <p:spPr bwMode="auto">
          <a:xfrm>
            <a:off x="7235825" y="3435350"/>
            <a:ext cx="1728788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>
            <a:spAutoFit/>
          </a:bodyPr>
          <a:lstStyle/>
          <a:p>
            <a:pPr marL="88900" indent="-88900">
              <a:buClr>
                <a:srgbClr val="002963"/>
              </a:buClr>
              <a:buFont typeface="Wingdings" pitchFamily="2" charset="2"/>
              <a:buChar char="§"/>
            </a:pPr>
            <a:r>
              <a:rPr lang="ru-RU" altLang="ru-RU" sz="1600">
                <a:latin typeface="Cambria" pitchFamily="18" charset="0"/>
              </a:rPr>
              <a:t> Соответствует по структуре, содержанию и художественному оформлению печатной форме учебнике</a:t>
            </a:r>
          </a:p>
        </p:txBody>
      </p:sp>
      <p:sp>
        <p:nvSpPr>
          <p:cNvPr id="23561" name="TextBox 40"/>
          <p:cNvSpPr txBox="1">
            <a:spLocks noChangeArrowheads="1"/>
          </p:cNvSpPr>
          <p:nvPr/>
        </p:nvSpPr>
        <p:spPr bwMode="auto">
          <a:xfrm>
            <a:off x="5302250" y="1268413"/>
            <a:ext cx="366236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>
            <a:spAutoFit/>
          </a:bodyPr>
          <a:lstStyle/>
          <a:p>
            <a:pPr marL="88900" indent="-88900">
              <a:buClr>
                <a:srgbClr val="002963"/>
              </a:buClr>
              <a:buFont typeface="Wingdings" pitchFamily="2" charset="2"/>
              <a:buChar char="§"/>
            </a:pPr>
            <a:r>
              <a:rPr lang="ru-RU" altLang="ru-RU" sz="1600">
                <a:latin typeface="Cambria" pitchFamily="18" charset="0"/>
              </a:rPr>
              <a:t> Электронное издание</a:t>
            </a:r>
          </a:p>
        </p:txBody>
      </p:sp>
      <p:sp>
        <p:nvSpPr>
          <p:cNvPr id="23562" name="TextBox 41"/>
          <p:cNvSpPr txBox="1">
            <a:spLocks noChangeArrowheads="1"/>
          </p:cNvSpPr>
          <p:nvPr/>
        </p:nvSpPr>
        <p:spPr bwMode="auto">
          <a:xfrm>
            <a:off x="67223" y="3625849"/>
            <a:ext cx="2233613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>
            <a:spAutoFit/>
          </a:bodyPr>
          <a:lstStyle/>
          <a:p>
            <a:pPr marL="88900" indent="-88900">
              <a:buClr>
                <a:srgbClr val="002963"/>
              </a:buClr>
              <a:buFont typeface="Wingdings" pitchFamily="2" charset="2"/>
              <a:buChar char="§"/>
            </a:pPr>
            <a:r>
              <a:rPr lang="ru-RU" altLang="ru-RU" sz="1600" dirty="0">
                <a:latin typeface="Cambria" pitchFamily="18" charset="0"/>
              </a:rPr>
              <a:t>Снабжено мультимедийными элементами и интерактивными ссылками, </a:t>
            </a:r>
            <a:r>
              <a:rPr lang="ru-RU" altLang="ru-RU" sz="1600" dirty="0" smtClean="0">
                <a:latin typeface="Cambria" pitchFamily="18" charset="0"/>
              </a:rPr>
              <a:t>расширяющими </a:t>
            </a:r>
            <a:r>
              <a:rPr lang="ru-RU" altLang="ru-RU" sz="1600" dirty="0">
                <a:latin typeface="Cambria" pitchFamily="18" charset="0"/>
              </a:rPr>
              <a:t>и </a:t>
            </a:r>
            <a:r>
              <a:rPr lang="ru-RU" altLang="ru-RU" sz="1600" dirty="0" smtClean="0">
                <a:latin typeface="Cambria" pitchFamily="18" charset="0"/>
              </a:rPr>
              <a:t>дополняющими </a:t>
            </a:r>
            <a:r>
              <a:rPr lang="ru-RU" altLang="ru-RU" sz="1600" dirty="0">
                <a:latin typeface="Cambria" pitchFamily="18" charset="0"/>
              </a:rPr>
              <a:t>содержание учебника</a:t>
            </a:r>
          </a:p>
        </p:txBody>
      </p:sp>
      <p:pic>
        <p:nvPicPr>
          <p:cNvPr id="23563" name="Picture 6" descr="C:\Documents and Settings\gubatenko.t\Мои документы\Downloads\noun_3542_cc.png"/>
          <p:cNvPicPr>
            <a:picLocks noChangeAspect="1" noChangeArrowheads="1"/>
          </p:cNvPicPr>
          <p:nvPr/>
        </p:nvPicPr>
        <p:blipFill>
          <a:blip r:embed="rId13" cstate="print"/>
          <a:srcRect t="11653" b="31676"/>
          <a:stretch>
            <a:fillRect/>
          </a:stretch>
        </p:blipFill>
        <p:spPr bwMode="auto">
          <a:xfrm>
            <a:off x="5867400" y="4524375"/>
            <a:ext cx="1187450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4" name="Picture 7" descr="C:\Documents and Settings\gubatenko.t\Мои документы\Downloads\noun_15307_cc.png"/>
          <p:cNvPicPr>
            <a:picLocks noChangeAspect="1" noChangeArrowheads="1"/>
          </p:cNvPicPr>
          <p:nvPr/>
        </p:nvPicPr>
        <p:blipFill>
          <a:blip r:embed="rId14" cstate="print"/>
          <a:srcRect t="12395" b="30246"/>
          <a:stretch>
            <a:fillRect/>
          </a:stretch>
        </p:blipFill>
        <p:spPr bwMode="auto">
          <a:xfrm>
            <a:off x="2163763" y="4467225"/>
            <a:ext cx="1260475" cy="84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5" name="Picture 2"/>
          <p:cNvPicPr>
            <a:picLocks noChangeAspect="1" noChangeArrowheads="1"/>
          </p:cNvPicPr>
          <p:nvPr/>
        </p:nvPicPr>
        <p:blipFill>
          <a:blip r:embed="rId15" cstate="print"/>
          <a:srcRect l="21913" t="17314" r="17827" b="35437"/>
          <a:stretch>
            <a:fillRect/>
          </a:stretch>
        </p:blipFill>
        <p:spPr bwMode="auto">
          <a:xfrm>
            <a:off x="7812088" y="6092825"/>
            <a:ext cx="792162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6" name="TextBox 17"/>
          <p:cNvSpPr txBox="1">
            <a:spLocks noChangeArrowheads="1"/>
          </p:cNvSpPr>
          <p:nvPr/>
        </p:nvSpPr>
        <p:spPr bwMode="auto">
          <a:xfrm>
            <a:off x="8459788" y="6267450"/>
            <a:ext cx="4318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fld id="{6CB8E0A0-7819-48C3-BD31-1DE6218E3246}" type="slidenum">
              <a:rPr lang="ru-RU" sz="1200" b="1">
                <a:solidFill>
                  <a:srgbClr val="002963"/>
                </a:solidFill>
                <a:latin typeface="Cambria" pitchFamily="18" charset="0"/>
              </a:rPr>
              <a:pPr algn="ctr"/>
              <a:t>2</a:t>
            </a:fld>
            <a:endParaRPr lang="ru-RU" sz="1200" b="1">
              <a:solidFill>
                <a:srgbClr val="002963"/>
              </a:solidFill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2"/>
          <p:cNvPicPr>
            <a:picLocks noChangeAspect="1" noChangeArrowheads="1"/>
          </p:cNvPicPr>
          <p:nvPr/>
        </p:nvPicPr>
        <p:blipFill>
          <a:blip r:embed="rId2" cstate="print"/>
          <a:srcRect l="19043" t="13750" r="19433" b="8750"/>
          <a:stretch>
            <a:fillRect/>
          </a:stretch>
        </p:blipFill>
        <p:spPr bwMode="auto">
          <a:xfrm>
            <a:off x="539552" y="908720"/>
            <a:ext cx="3968266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1619" name="Picture 3"/>
          <p:cNvPicPr>
            <a:picLocks noChangeAspect="1" noChangeArrowheads="1"/>
          </p:cNvPicPr>
          <p:nvPr/>
        </p:nvPicPr>
        <p:blipFill>
          <a:blip r:embed="rId3" cstate="print"/>
          <a:srcRect l="19238" t="15000" r="19238" b="11250"/>
          <a:stretch>
            <a:fillRect/>
          </a:stretch>
        </p:blipFill>
        <p:spPr bwMode="auto">
          <a:xfrm>
            <a:off x="4716016" y="1268760"/>
            <a:ext cx="3893403" cy="2734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1621" name="Picture 5"/>
          <p:cNvPicPr>
            <a:picLocks noChangeAspect="1" noChangeArrowheads="1"/>
          </p:cNvPicPr>
          <p:nvPr/>
        </p:nvPicPr>
        <p:blipFill>
          <a:blip r:embed="rId4" cstate="print"/>
          <a:srcRect l="19970" t="15000" r="19971" b="6250"/>
          <a:stretch>
            <a:fillRect/>
          </a:stretch>
        </p:blipFill>
        <p:spPr bwMode="auto">
          <a:xfrm>
            <a:off x="1043608" y="3717032"/>
            <a:ext cx="3621356" cy="2782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1622" name="Picture 6"/>
          <p:cNvPicPr>
            <a:picLocks noChangeAspect="1" noChangeArrowheads="1"/>
          </p:cNvPicPr>
          <p:nvPr/>
        </p:nvPicPr>
        <p:blipFill>
          <a:blip r:embed="rId5" cstate="print"/>
          <a:srcRect l="19238" t="13750" r="19238" b="6250"/>
          <a:stretch>
            <a:fillRect/>
          </a:stretch>
        </p:blipFill>
        <p:spPr bwMode="auto">
          <a:xfrm>
            <a:off x="4932040" y="3996716"/>
            <a:ext cx="3755435" cy="2861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0" y="332656"/>
            <a:ext cx="55168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АНИМАЦИЯ «Путешествие Екатерины </a:t>
            </a:r>
            <a:r>
              <a:rPr lang="en-US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 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Крым</a:t>
            </a:r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8" name="Прямая со стрелкой 7"/>
          <p:cNvCxnSpPr>
            <a:stCxn id="6" idx="3"/>
          </p:cNvCxnSpPr>
          <p:nvPr/>
        </p:nvCxnSpPr>
        <p:spPr>
          <a:xfrm>
            <a:off x="5516895" y="532711"/>
            <a:ext cx="747801" cy="15969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272282" y="620688"/>
            <a:ext cx="48717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u="sng" dirty="0" smtClean="0">
                <a:solidFill>
                  <a:srgbClr val="006666"/>
                </a:solidFill>
              </a:rPr>
              <a:t>Проблема: </a:t>
            </a:r>
            <a:r>
              <a:rPr lang="ru-RU" b="1" dirty="0" smtClean="0">
                <a:solidFill>
                  <a:srgbClr val="006666"/>
                </a:solidFill>
              </a:rPr>
              <a:t>оправданы ли были затраты казны</a:t>
            </a:r>
          </a:p>
          <a:p>
            <a:pPr algn="ctr"/>
            <a:r>
              <a:rPr lang="ru-RU" b="1" dirty="0" smtClean="0">
                <a:solidFill>
                  <a:srgbClr val="006666"/>
                </a:solidFill>
              </a:rPr>
              <a:t>на организацию путешествия? </a:t>
            </a:r>
            <a:endParaRPr lang="ru-RU" b="1" dirty="0">
              <a:solidFill>
                <a:srgbClr val="0066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6" name="Picture 4"/>
          <p:cNvPicPr>
            <a:picLocks noChangeAspect="1" noChangeArrowheads="1"/>
          </p:cNvPicPr>
          <p:nvPr/>
        </p:nvPicPr>
        <p:blipFill>
          <a:blip r:embed="rId2" cstate="print"/>
          <a:srcRect l="21435" t="13750" r="21435" b="8750"/>
          <a:stretch>
            <a:fillRect/>
          </a:stretch>
        </p:blipFill>
        <p:spPr bwMode="auto">
          <a:xfrm>
            <a:off x="0" y="3428976"/>
            <a:ext cx="4313933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5955" name="Picture 3"/>
          <p:cNvPicPr>
            <a:picLocks noChangeAspect="1" noChangeArrowheads="1"/>
          </p:cNvPicPr>
          <p:nvPr/>
        </p:nvPicPr>
        <p:blipFill>
          <a:blip r:embed="rId3" cstate="print"/>
          <a:srcRect l="28760" t="16250" r="14111" b="21250"/>
          <a:stretch>
            <a:fillRect/>
          </a:stretch>
        </p:blipFill>
        <p:spPr bwMode="auto">
          <a:xfrm>
            <a:off x="285720" y="428604"/>
            <a:ext cx="5014946" cy="3214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5954" name="Picture 2"/>
          <p:cNvPicPr>
            <a:picLocks noChangeAspect="1" noChangeArrowheads="1"/>
          </p:cNvPicPr>
          <p:nvPr/>
        </p:nvPicPr>
        <p:blipFill>
          <a:blip r:embed="rId4" cstate="print"/>
          <a:srcRect l="22705" t="21908" r="22363" b="7500"/>
          <a:stretch>
            <a:fillRect/>
          </a:stretch>
        </p:blipFill>
        <p:spPr bwMode="auto">
          <a:xfrm>
            <a:off x="4786314" y="857232"/>
            <a:ext cx="4071965" cy="3066118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 cstate="print"/>
          <a:srcRect l="25830" t="21250" r="14843" b="8750"/>
          <a:stretch>
            <a:fillRect/>
          </a:stretch>
        </p:blipFill>
        <p:spPr bwMode="auto">
          <a:xfrm>
            <a:off x="4429124" y="3778228"/>
            <a:ext cx="4454670" cy="3079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5290573" y="332656"/>
            <a:ext cx="3853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АНИМИРОВАННЫЕ КАРТЫ И СХЕМЫ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19490" t="8121" r="24401" b="13622"/>
          <a:stretch>
            <a:fillRect/>
          </a:stretch>
        </p:blipFill>
        <p:spPr bwMode="auto">
          <a:xfrm>
            <a:off x="0" y="428604"/>
            <a:ext cx="3549451" cy="3960440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 l="3544" t="11812" r="3729" b="12884"/>
          <a:stretch>
            <a:fillRect/>
          </a:stretch>
        </p:blipFill>
        <p:spPr bwMode="auto">
          <a:xfrm>
            <a:off x="0" y="3071810"/>
            <a:ext cx="4464496" cy="2900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Выгнутая вверх стрелка 6"/>
          <p:cNvSpPr/>
          <p:nvPr/>
        </p:nvSpPr>
        <p:spPr>
          <a:xfrm rot="4138028">
            <a:off x="7218413" y="2681544"/>
            <a:ext cx="1215411" cy="535536"/>
          </a:xfrm>
          <a:prstGeom prst="curvedDownArrow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57620" y="357166"/>
            <a:ext cx="1872208" cy="270843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1"/>
                </a:solidFill>
              </a:rPr>
              <a:t>Возможность </a:t>
            </a:r>
          </a:p>
          <a:p>
            <a:pPr algn="ctr"/>
            <a:r>
              <a:rPr lang="ru-RU" sz="1400" b="1" dirty="0" smtClean="0">
                <a:solidFill>
                  <a:schemeClr val="accent1"/>
                </a:solidFill>
              </a:rPr>
              <a:t>увеличения в ЭФУ иллюстраций</a:t>
            </a:r>
          </a:p>
          <a:p>
            <a:pPr algn="ctr"/>
            <a:r>
              <a:rPr lang="ru-RU" sz="1400" b="1" dirty="0" smtClean="0">
                <a:solidFill>
                  <a:schemeClr val="accent1"/>
                </a:solidFill>
              </a:rPr>
              <a:t>позволяет организовать</a:t>
            </a:r>
          </a:p>
          <a:p>
            <a:pPr algn="ctr"/>
            <a:r>
              <a:rPr lang="ru-RU" sz="1400" b="1" dirty="0" smtClean="0">
                <a:solidFill>
                  <a:schemeClr val="accent1"/>
                </a:solidFill>
              </a:rPr>
              <a:t>более продуктивную работу с ними:</a:t>
            </a:r>
          </a:p>
          <a:p>
            <a:pPr algn="ctr"/>
            <a:r>
              <a:rPr lang="ru-RU" sz="1400" b="1" dirty="0" smtClean="0">
                <a:solidFill>
                  <a:srgbClr val="C00000"/>
                </a:solidFill>
              </a:rPr>
              <a:t>рассмотреть мелкие подробности, описать, составить рассказ, «озвучить».</a:t>
            </a:r>
          </a:p>
          <a:p>
            <a:endParaRPr lang="ru-RU" sz="1600" b="1" dirty="0">
              <a:solidFill>
                <a:schemeClr val="accent1"/>
              </a:solidFill>
            </a:endParaRPr>
          </a:p>
        </p:txBody>
      </p:sp>
      <p:sp>
        <p:nvSpPr>
          <p:cNvPr id="6" name="Выгнутая вверх стрелка 5"/>
          <p:cNvSpPr/>
          <p:nvPr/>
        </p:nvSpPr>
        <p:spPr>
          <a:xfrm rot="4247240">
            <a:off x="3108904" y="2775651"/>
            <a:ext cx="1146232" cy="415432"/>
          </a:xfrm>
          <a:prstGeom prst="curvedDownArrow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13000">
                <a:srgbClr val="F8B049"/>
              </a:gs>
              <a:gs pos="21001">
                <a:srgbClr val="F8B049"/>
              </a:gs>
              <a:gs pos="63000">
                <a:srgbClr val="FEE7F2"/>
              </a:gs>
              <a:gs pos="67000">
                <a:srgbClr val="F952A0"/>
              </a:gs>
              <a:gs pos="69000">
                <a:srgbClr val="C50849"/>
              </a:gs>
              <a:gs pos="82001">
                <a:srgbClr val="B43E85"/>
              </a:gs>
              <a:gs pos="100000">
                <a:srgbClr val="F8B049"/>
              </a:gs>
            </a:gsLst>
            <a:lin ang="5400000" scaled="0"/>
          </a:gra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37217" name="Picture 1"/>
          <p:cNvPicPr>
            <a:picLocks noChangeAspect="1" noChangeArrowheads="1"/>
          </p:cNvPicPr>
          <p:nvPr/>
        </p:nvPicPr>
        <p:blipFill>
          <a:blip r:embed="rId4" cstate="print"/>
          <a:srcRect l="20508" t="32500" r="33826" b="25000"/>
          <a:stretch>
            <a:fillRect/>
          </a:stretch>
        </p:blipFill>
        <p:spPr bwMode="auto">
          <a:xfrm>
            <a:off x="5786446" y="571480"/>
            <a:ext cx="3357554" cy="1830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7218" name="Picture 2"/>
          <p:cNvPicPr>
            <a:picLocks noChangeAspect="1" noChangeArrowheads="1"/>
          </p:cNvPicPr>
          <p:nvPr/>
        </p:nvPicPr>
        <p:blipFill>
          <a:blip r:embed="rId5" cstate="print"/>
          <a:srcRect l="28760" t="20000" r="23632" b="28750"/>
          <a:stretch>
            <a:fillRect/>
          </a:stretch>
        </p:blipFill>
        <p:spPr bwMode="auto">
          <a:xfrm>
            <a:off x="4727041" y="3286124"/>
            <a:ext cx="4416959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 l="19490" t="8121" r="20857" b="23958"/>
          <a:stretch>
            <a:fillRect/>
          </a:stretch>
        </p:blipFill>
        <p:spPr bwMode="auto">
          <a:xfrm>
            <a:off x="323528" y="404664"/>
            <a:ext cx="4320480" cy="4392488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sp>
        <p:nvSpPr>
          <p:cNvPr id="3" name="Выгнутая вниз стрелка 2"/>
          <p:cNvSpPr/>
          <p:nvPr/>
        </p:nvSpPr>
        <p:spPr>
          <a:xfrm rot="16433774">
            <a:off x="2921981" y="2815293"/>
            <a:ext cx="2736627" cy="692395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26" y="5157192"/>
            <a:ext cx="42653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ВОЗМОЖНОСТИ ИСПОЛЬЗОВАНИЯ</a:t>
            </a:r>
          </a:p>
          <a:p>
            <a:pPr algn="ctr"/>
            <a:r>
              <a:rPr lang="ru-RU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ИНСТРУМЕНТА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«ПОИСК»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80100" y="620688"/>
            <a:ext cx="35972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ОРГАНИЗАЦИЯ РАБОТЫ С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ХРОНОЛОГИЕЙ </a:t>
            </a:r>
          </a:p>
          <a:p>
            <a:pPr algn="ctr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(«Лента времени»)</a:t>
            </a:r>
            <a:endParaRPr lang="ru-RU" sz="20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 cstate="print"/>
          <a:srcRect l="22443" t="65046" r="20857" b="17974"/>
          <a:stretch>
            <a:fillRect/>
          </a:stretch>
        </p:blipFill>
        <p:spPr bwMode="auto">
          <a:xfrm>
            <a:off x="4788024" y="1844824"/>
            <a:ext cx="3935394" cy="94285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 l="11812" t="15504" r="11408" b="7716"/>
          <a:stretch>
            <a:fillRect/>
          </a:stretch>
        </p:blipFill>
        <p:spPr bwMode="auto">
          <a:xfrm>
            <a:off x="4860032" y="3284984"/>
            <a:ext cx="3780420" cy="3024336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cxnSp>
        <p:nvCxnSpPr>
          <p:cNvPr id="9" name="Прямая со стрелкой 8"/>
          <p:cNvCxnSpPr>
            <a:stCxn id="3" idx="2"/>
          </p:cNvCxnSpPr>
          <p:nvPr/>
        </p:nvCxnSpPr>
        <p:spPr>
          <a:xfrm>
            <a:off x="3857802" y="4416769"/>
            <a:ext cx="1002230" cy="102845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3" idx="2"/>
          </p:cNvCxnSpPr>
          <p:nvPr/>
        </p:nvCxnSpPr>
        <p:spPr>
          <a:xfrm flipV="1">
            <a:off x="3857802" y="2780928"/>
            <a:ext cx="1290262" cy="163584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Выгнутая вправо стрелка 11"/>
          <p:cNvSpPr/>
          <p:nvPr/>
        </p:nvSpPr>
        <p:spPr>
          <a:xfrm>
            <a:off x="8604448" y="2204864"/>
            <a:ext cx="432048" cy="172819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8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28564" t="28512" r="21631" b="21250"/>
          <a:stretch/>
        </p:blipFill>
        <p:spPr bwMode="auto">
          <a:xfrm>
            <a:off x="169942" y="836712"/>
            <a:ext cx="4012952" cy="2371766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26979" name="Picture 3"/>
          <p:cNvPicPr>
            <a:picLocks noChangeAspect="1" noChangeArrowheads="1"/>
          </p:cNvPicPr>
          <p:nvPr/>
        </p:nvPicPr>
        <p:blipFill>
          <a:blip r:embed="rId3" cstate="print"/>
          <a:srcRect l="21435" t="21250" r="22168" b="7500"/>
          <a:stretch>
            <a:fillRect/>
          </a:stretch>
        </p:blipFill>
        <p:spPr bwMode="auto">
          <a:xfrm>
            <a:off x="4000496" y="714356"/>
            <a:ext cx="4214842" cy="3120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6980" name="Picture 4"/>
          <p:cNvPicPr>
            <a:picLocks noChangeAspect="1" noChangeArrowheads="1"/>
          </p:cNvPicPr>
          <p:nvPr/>
        </p:nvPicPr>
        <p:blipFill>
          <a:blip r:embed="rId4" cstate="print"/>
          <a:srcRect l="22168" t="21250" r="21435" b="6250"/>
          <a:stretch>
            <a:fillRect/>
          </a:stretch>
        </p:blipFill>
        <p:spPr bwMode="auto">
          <a:xfrm>
            <a:off x="352340" y="3357562"/>
            <a:ext cx="4172965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6981" name="Picture 5"/>
          <p:cNvPicPr>
            <a:picLocks noChangeAspect="1" noChangeArrowheads="1"/>
          </p:cNvPicPr>
          <p:nvPr/>
        </p:nvPicPr>
        <p:blipFill>
          <a:blip r:embed="rId5" cstate="print"/>
          <a:srcRect l="25830" t="26250" r="25830" b="8750"/>
          <a:stretch>
            <a:fillRect/>
          </a:stretch>
        </p:blipFill>
        <p:spPr bwMode="auto">
          <a:xfrm>
            <a:off x="4572000" y="3643314"/>
            <a:ext cx="3626852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1115616" y="253068"/>
            <a:ext cx="72588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Организация работы по темам, связанным с культурой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6" name="Picture 2"/>
          <p:cNvPicPr>
            <a:picLocks noChangeAspect="1" noChangeArrowheads="1"/>
          </p:cNvPicPr>
          <p:nvPr/>
        </p:nvPicPr>
        <p:blipFill>
          <a:blip r:embed="rId2" cstate="print"/>
          <a:srcRect l="20508" t="20000" r="20898" b="8750"/>
          <a:stretch>
            <a:fillRect/>
          </a:stretch>
        </p:blipFill>
        <p:spPr bwMode="auto">
          <a:xfrm>
            <a:off x="285720" y="285728"/>
            <a:ext cx="4342678" cy="3094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9027" name="Picture 3"/>
          <p:cNvPicPr>
            <a:picLocks noChangeAspect="1" noChangeArrowheads="1"/>
          </p:cNvPicPr>
          <p:nvPr/>
        </p:nvPicPr>
        <p:blipFill>
          <a:blip r:embed="rId3" cstate="print"/>
          <a:srcRect l="22168" t="21250" r="22168" b="8750"/>
          <a:stretch>
            <a:fillRect/>
          </a:stretch>
        </p:blipFill>
        <p:spPr bwMode="auto">
          <a:xfrm>
            <a:off x="4929190" y="928670"/>
            <a:ext cx="3684160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9028" name="Picture 4"/>
          <p:cNvPicPr>
            <a:picLocks noChangeAspect="1" noChangeArrowheads="1"/>
          </p:cNvPicPr>
          <p:nvPr/>
        </p:nvPicPr>
        <p:blipFill>
          <a:blip r:embed="rId4" cstate="print"/>
          <a:srcRect l="21435" t="23750" r="22168" b="8750"/>
          <a:stretch>
            <a:fillRect/>
          </a:stretch>
        </p:blipFill>
        <p:spPr bwMode="auto">
          <a:xfrm>
            <a:off x="357158" y="3451243"/>
            <a:ext cx="4857784" cy="3406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9029" name="Picture 5"/>
          <p:cNvPicPr>
            <a:picLocks noChangeAspect="1" noChangeArrowheads="1"/>
          </p:cNvPicPr>
          <p:nvPr/>
        </p:nvPicPr>
        <p:blipFill>
          <a:blip r:embed="rId5" cstate="print"/>
          <a:srcRect l="25830" t="21250" r="21972" b="7500"/>
          <a:stretch>
            <a:fillRect/>
          </a:stretch>
        </p:blipFill>
        <p:spPr bwMode="auto">
          <a:xfrm>
            <a:off x="4857752" y="3714728"/>
            <a:ext cx="3930007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4794058" y="292798"/>
            <a:ext cx="40573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ИСТОРИЯ ПОВСЕДНЕВНОСТИ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30" name="Picture 2"/>
          <p:cNvPicPr>
            <a:picLocks noChangeAspect="1" noChangeArrowheads="1"/>
          </p:cNvPicPr>
          <p:nvPr/>
        </p:nvPicPr>
        <p:blipFill>
          <a:blip r:embed="rId2" cstate="print"/>
          <a:srcRect l="14648" t="5000" r="15039" b="8750"/>
          <a:stretch>
            <a:fillRect/>
          </a:stretch>
        </p:blipFill>
        <p:spPr bwMode="auto">
          <a:xfrm>
            <a:off x="3851920" y="2276872"/>
            <a:ext cx="4874173" cy="350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4931" name="Picture 3"/>
          <p:cNvPicPr>
            <a:picLocks noChangeAspect="1" noChangeArrowheads="1"/>
          </p:cNvPicPr>
          <p:nvPr/>
        </p:nvPicPr>
        <p:blipFill>
          <a:blip r:embed="rId3" cstate="print"/>
          <a:srcRect l="28027" t="20000" r="26562" b="8750"/>
          <a:stretch>
            <a:fillRect/>
          </a:stretch>
        </p:blipFill>
        <p:spPr bwMode="auto">
          <a:xfrm>
            <a:off x="323528" y="1052736"/>
            <a:ext cx="3496728" cy="3214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4427984" y="1052736"/>
            <a:ext cx="40573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ИСТОРИЯ ПОВСЕДНЕВНОСТИ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2" name="Picture 2"/>
          <p:cNvPicPr>
            <a:picLocks noChangeAspect="1" noChangeArrowheads="1"/>
          </p:cNvPicPr>
          <p:nvPr/>
        </p:nvPicPr>
        <p:blipFill>
          <a:blip r:embed="rId2" cstate="print"/>
          <a:srcRect l="28564" t="18750" r="28955" b="10000"/>
          <a:stretch>
            <a:fillRect/>
          </a:stretch>
        </p:blipFill>
        <p:spPr bwMode="auto">
          <a:xfrm>
            <a:off x="285720" y="285728"/>
            <a:ext cx="3271108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8003" name="Picture 3"/>
          <p:cNvPicPr>
            <a:picLocks noChangeAspect="1" noChangeArrowheads="1"/>
          </p:cNvPicPr>
          <p:nvPr/>
        </p:nvPicPr>
        <p:blipFill>
          <a:blip r:embed="rId3" cstate="print"/>
          <a:srcRect l="28760" t="27500" r="28759" b="11250"/>
          <a:stretch>
            <a:fillRect/>
          </a:stretch>
        </p:blipFill>
        <p:spPr bwMode="auto">
          <a:xfrm>
            <a:off x="3491880" y="764704"/>
            <a:ext cx="3551489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8004" name="Picture 4"/>
          <p:cNvPicPr>
            <a:picLocks noChangeAspect="1" noChangeArrowheads="1"/>
          </p:cNvPicPr>
          <p:nvPr/>
        </p:nvPicPr>
        <p:blipFill>
          <a:blip r:embed="rId4" cstate="print"/>
          <a:srcRect l="25097" t="20000" r="22900" b="7500"/>
          <a:stretch>
            <a:fillRect/>
          </a:stretch>
        </p:blipFill>
        <p:spPr bwMode="auto">
          <a:xfrm>
            <a:off x="262350" y="3571876"/>
            <a:ext cx="3666740" cy="2995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8005" name="Picture 5"/>
          <p:cNvPicPr>
            <a:picLocks noChangeAspect="1" noChangeArrowheads="1"/>
          </p:cNvPicPr>
          <p:nvPr/>
        </p:nvPicPr>
        <p:blipFill>
          <a:blip r:embed="rId5" cstate="print"/>
          <a:srcRect l="22168" t="21250" r="22168" b="8750"/>
          <a:stretch>
            <a:fillRect/>
          </a:stretch>
        </p:blipFill>
        <p:spPr bwMode="auto">
          <a:xfrm>
            <a:off x="4000496" y="4068158"/>
            <a:ext cx="3786214" cy="2789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5844851" y="1906100"/>
            <a:ext cx="30869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ДОПОЛНИТЕЛЬНАЯ 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ВИЗУАЛЬНАЯ ИНФОРМАЦИЯ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6" name="Picture 4"/>
          <p:cNvPicPr>
            <a:picLocks noChangeAspect="1" noChangeArrowheads="1"/>
          </p:cNvPicPr>
          <p:nvPr/>
        </p:nvPicPr>
        <p:blipFill>
          <a:blip r:embed="rId2" cstate="print"/>
          <a:srcRect l="3125" t="13750" r="34619" b="22500"/>
          <a:stretch>
            <a:fillRect/>
          </a:stretch>
        </p:blipFill>
        <p:spPr bwMode="auto">
          <a:xfrm>
            <a:off x="4572000" y="3571876"/>
            <a:ext cx="4286257" cy="2571768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31074" name="Picture 2"/>
          <p:cNvPicPr>
            <a:picLocks noChangeAspect="1" noChangeArrowheads="1"/>
          </p:cNvPicPr>
          <p:nvPr/>
        </p:nvPicPr>
        <p:blipFill>
          <a:blip r:embed="rId3" cstate="print"/>
          <a:srcRect t="12500" r="24560" b="17500"/>
          <a:stretch>
            <a:fillRect/>
          </a:stretch>
        </p:blipFill>
        <p:spPr bwMode="auto">
          <a:xfrm>
            <a:off x="4320125" y="1094476"/>
            <a:ext cx="4506197" cy="2449982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31075" name="Picture 3"/>
          <p:cNvPicPr>
            <a:picLocks noChangeAspect="1" noChangeArrowheads="1"/>
          </p:cNvPicPr>
          <p:nvPr/>
        </p:nvPicPr>
        <p:blipFill>
          <a:blip r:embed="rId4" cstate="print"/>
          <a:srcRect l="3125" t="15000" r="27295" b="21250"/>
          <a:stretch>
            <a:fillRect/>
          </a:stretch>
        </p:blipFill>
        <p:spPr bwMode="auto">
          <a:xfrm>
            <a:off x="428596" y="1465983"/>
            <a:ext cx="4458226" cy="2393375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31077" name="Picture 5"/>
          <p:cNvPicPr>
            <a:picLocks noChangeAspect="1" noChangeArrowheads="1"/>
          </p:cNvPicPr>
          <p:nvPr/>
        </p:nvPicPr>
        <p:blipFill>
          <a:blip r:embed="rId5" cstate="print"/>
          <a:srcRect l="3125" t="31250" r="36816" b="21250"/>
          <a:stretch>
            <a:fillRect/>
          </a:stretch>
        </p:blipFill>
        <p:spPr bwMode="auto">
          <a:xfrm>
            <a:off x="428596" y="4214818"/>
            <a:ext cx="4929222" cy="2284286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1609714" y="259091"/>
            <a:ext cx="59245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КУЛЬТУРА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(ВИЗУАЛЬНЫЙ И ИНФОРМАЦИОННЫЙ РЯД)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50" name="Picture 2"/>
          <p:cNvPicPr>
            <a:picLocks noChangeAspect="1" noChangeArrowheads="1"/>
          </p:cNvPicPr>
          <p:nvPr/>
        </p:nvPicPr>
        <p:blipFill>
          <a:blip r:embed="rId2" cstate="print"/>
          <a:srcRect l="21972" t="21250" r="21631" b="7500"/>
          <a:stretch>
            <a:fillRect/>
          </a:stretch>
        </p:blipFill>
        <p:spPr bwMode="auto">
          <a:xfrm>
            <a:off x="285720" y="285728"/>
            <a:ext cx="4728694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0051" name="Picture 3"/>
          <p:cNvPicPr>
            <a:picLocks noChangeAspect="1" noChangeArrowheads="1"/>
          </p:cNvPicPr>
          <p:nvPr/>
        </p:nvPicPr>
        <p:blipFill>
          <a:blip r:embed="rId3" cstate="print"/>
          <a:srcRect l="22900" t="21250" r="22168" b="7500"/>
          <a:stretch>
            <a:fillRect/>
          </a:stretch>
        </p:blipFill>
        <p:spPr bwMode="auto">
          <a:xfrm>
            <a:off x="3714744" y="2571744"/>
            <a:ext cx="5143536" cy="390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4" name="Группа 89"/>
          <p:cNvGrpSpPr>
            <a:grpSpLocks/>
          </p:cNvGrpSpPr>
          <p:nvPr/>
        </p:nvGrpSpPr>
        <p:grpSpPr bwMode="auto">
          <a:xfrm>
            <a:off x="467544" y="4108450"/>
            <a:ext cx="3240360" cy="1120750"/>
            <a:chOff x="358838" y="2924944"/>
            <a:chExt cx="1711932" cy="576064"/>
          </a:xfrm>
        </p:grpSpPr>
        <p:pic>
          <p:nvPicPr>
            <p:cNvPr id="5" name="Рисунок 76" descr="C:\Documents and Settings\alesenko.e\Мои документы\Downloads\attachments (1)\02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58838" y="2924944"/>
              <a:ext cx="504056" cy="5760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Box 81"/>
            <p:cNvSpPr txBox="1">
              <a:spLocks noChangeArrowheads="1"/>
            </p:cNvSpPr>
            <p:nvPr/>
          </p:nvSpPr>
          <p:spPr bwMode="auto">
            <a:xfrm>
              <a:off x="963672" y="3107060"/>
              <a:ext cx="1107098" cy="221475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marL="171450" indent="-171450">
                <a:buClr>
                  <a:srgbClr val="002963"/>
                </a:buClr>
              </a:pPr>
              <a:r>
                <a:rPr lang="ru-RU" altLang="ru-RU" sz="28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Видео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49904" y="414107"/>
            <a:ext cx="8667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Ключевые ценности ЭФУ </a:t>
            </a: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издательства «ДРОФА» </a:t>
            </a:r>
            <a:endParaRPr lang="ru-RU" sz="2400" b="1" dirty="0">
              <a:solidFill>
                <a:srgbClr val="FF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9904" y="1438763"/>
            <a:ext cx="31133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Удобство и простота использования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9904" y="2732203"/>
            <a:ext cx="4177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Интуитивно</a:t>
            </a:r>
            <a:r>
              <a:rPr lang="ru-RU" alt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-понятный интерфейс </a:t>
            </a:r>
            <a:endParaRPr lang="ru-RU" alt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D6EE2-21BF-084C-A395-D2591F19D71D}" type="slidenum">
              <a:rPr lang="ru-RU" smtClean="0"/>
              <a:t>3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4589480" y="1438763"/>
            <a:ext cx="4300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Расширение</a:t>
            </a:r>
          </a:p>
          <a:p>
            <a:r>
              <a:rPr lang="ru-RU" sz="2000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педагогических возможностей</a:t>
            </a:r>
            <a:endParaRPr lang="ru-RU" sz="2000" dirty="0">
              <a:solidFill>
                <a:srgbClr val="006666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9904" y="3301810"/>
            <a:ext cx="351102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Единый дизайн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ЭОРов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разработанный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соответствии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возрастными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особенностями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восприятия информации</a:t>
            </a:r>
            <a:endParaRPr lang="ru-RU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5007" y="4683209"/>
            <a:ext cx="402571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Использование (мягкой) верстки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регулирование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размера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шрифта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корректное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отображение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любом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устройстве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365007" y="1197139"/>
            <a:ext cx="4102068" cy="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623521" y="1197139"/>
            <a:ext cx="4102068" cy="0"/>
          </a:xfrm>
          <a:prstGeom prst="line">
            <a:avLst/>
          </a:prstGeom>
          <a:ln>
            <a:solidFill>
              <a:srgbClr val="0066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65007" y="2515403"/>
            <a:ext cx="4102068" cy="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4623521" y="2515403"/>
            <a:ext cx="4102068" cy="0"/>
          </a:xfrm>
          <a:prstGeom prst="line">
            <a:avLst/>
          </a:prstGeom>
          <a:ln>
            <a:solidFill>
              <a:srgbClr val="0066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623521" y="2732203"/>
            <a:ext cx="350621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Разнообразие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типов 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видов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электронных образовательных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ресурсов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(ЭОР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623521" y="3901974"/>
            <a:ext cx="384958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Принцип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педагогической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ц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елесообразности: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каждый ЭОР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находится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четкой привязке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изучаемому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материалу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6727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69622" y="339231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Модели использования ЭФУ в обучении</a:t>
            </a:r>
            <a:endParaRPr lang="ru-RU" sz="2800" b="1" dirty="0">
              <a:solidFill>
                <a:srgbClr val="FF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42128" y="2732751"/>
            <a:ext cx="528644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Выполнение домашнего задания,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работа с тренажерами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опережающие задания,</a:t>
            </a:r>
          </a:p>
          <a:p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модель «Перевернутый класс»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9904" y="3872342"/>
            <a:ext cx="24327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Мобильный или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компьютерный класс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9904" y="1031483"/>
            <a:ext cx="32273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Материально-техническое</a:t>
            </a:r>
          </a:p>
          <a:p>
            <a:r>
              <a:rPr lang="ru-RU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</a:t>
            </a:r>
            <a:endParaRPr lang="ru-RU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9904" y="1863989"/>
            <a:ext cx="34561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Компьютер учителя,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проектор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интерактивная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доска в классе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349904" y="1798009"/>
            <a:ext cx="3361302" cy="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896595" y="1798009"/>
            <a:ext cx="4859996" cy="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942128" y="1863989"/>
            <a:ext cx="3404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Фронтальная работа на уроке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42128" y="1031483"/>
            <a:ext cx="4243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Применение ЭФУ</a:t>
            </a:r>
            <a:endParaRPr lang="ru-RU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349904" y="2659294"/>
            <a:ext cx="33613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3896595" y="2659294"/>
            <a:ext cx="4859996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49904" y="2732751"/>
            <a:ext cx="27245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Домашние компьютеры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учащихся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349904" y="3768427"/>
            <a:ext cx="33613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3896595" y="3768427"/>
            <a:ext cx="4859996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49904" y="5408625"/>
            <a:ext cx="33445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1 компьютер: 1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ученик или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обственные электронные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устройства учащихся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BYOD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349904" y="5327569"/>
            <a:ext cx="33613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3896595" y="5349670"/>
            <a:ext cx="4859996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3942128" y="3872342"/>
            <a:ext cx="50748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Работа в парах и группах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работа с тренажерами,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етод кейсов,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мини-исследования,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виртуальные лаборатории и практикумы</a:t>
            </a:r>
          </a:p>
          <a:p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модель «Смена рабочих зон»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918314" y="5453584"/>
            <a:ext cx="5074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Применимы любые перечисленные направления и модели использования</a:t>
            </a:r>
          </a:p>
        </p:txBody>
      </p:sp>
      <p:sp>
        <p:nvSpPr>
          <p:cNvPr id="25" name="TextBox 17"/>
          <p:cNvSpPr txBox="1">
            <a:spLocks noChangeArrowheads="1"/>
          </p:cNvSpPr>
          <p:nvPr/>
        </p:nvSpPr>
        <p:spPr bwMode="auto">
          <a:xfrm>
            <a:off x="8561386" y="6369048"/>
            <a:ext cx="4318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fld id="{DF3DA6DF-51DA-4A32-B257-40E6980899C4}" type="slidenum">
              <a:rPr lang="ru-RU" sz="1200" b="1">
                <a:solidFill>
                  <a:srgbClr val="002963"/>
                </a:solidFill>
                <a:latin typeface="PT Sans"/>
                <a:cs typeface="PT Sans"/>
              </a:rPr>
              <a:pPr algn="ctr"/>
              <a:t>30</a:t>
            </a:fld>
            <a:endParaRPr lang="ru-RU" sz="1200" b="1" dirty="0">
              <a:solidFill>
                <a:srgbClr val="002963"/>
              </a:solidFill>
              <a:latin typeface="PT Sans"/>
              <a:cs typeface="PT Sans"/>
            </a:endParaRPr>
          </a:p>
        </p:txBody>
      </p:sp>
    </p:spTree>
    <p:extLst>
      <p:ext uri="{BB962C8B-B14F-4D97-AF65-F5344CB8AC3E}">
        <p14:creationId xmlns:p14="http://schemas.microsoft.com/office/powerpoint/2010/main" val="3083424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106106" y="434438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Модель «перевернутый класс»</a:t>
            </a:r>
          </a:p>
        </p:txBody>
      </p:sp>
      <p:pic>
        <p:nvPicPr>
          <p:cNvPr id="13" name="Изображение 12"/>
          <p:cNvPicPr>
            <a:picLocks/>
          </p:cNvPicPr>
          <p:nvPr/>
        </p:nvPicPr>
        <p:blipFill rotWithShape="1">
          <a:blip r:embed="rId2"/>
          <a:srcRect l="15786" r="16000"/>
          <a:stretch/>
        </p:blipFill>
        <p:spPr>
          <a:xfrm>
            <a:off x="5220072" y="1484784"/>
            <a:ext cx="2408657" cy="2242827"/>
          </a:xfrm>
          <a:prstGeom prst="ellipse">
            <a:avLst/>
          </a:prstGeom>
        </p:spPr>
      </p:pic>
      <p:pic>
        <p:nvPicPr>
          <p:cNvPr id="14" name="Изображение 13"/>
          <p:cNvPicPr>
            <a:picLocks noChangeAspect="1"/>
          </p:cNvPicPr>
          <p:nvPr/>
        </p:nvPicPr>
        <p:blipFill rotWithShape="1">
          <a:blip r:embed="rId3"/>
          <a:srcRect l="22222" t="23782" r="34640"/>
          <a:stretch/>
        </p:blipFill>
        <p:spPr>
          <a:xfrm>
            <a:off x="1115616" y="1628800"/>
            <a:ext cx="2251727" cy="2242827"/>
          </a:xfrm>
          <a:prstGeom prst="ellipse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-180528" y="1077230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Традиционная</a:t>
            </a:r>
          </a:p>
          <a:p>
            <a:pPr algn="ctr"/>
            <a:r>
              <a:rPr lang="ru-RU" sz="2000" b="1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модель</a:t>
            </a:r>
            <a:endParaRPr lang="ru-RU" sz="2000" b="1" dirty="0">
              <a:solidFill>
                <a:srgbClr val="00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000" b="1" dirty="0">
              <a:solidFill>
                <a:srgbClr val="00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91887" y="4077072"/>
            <a:ext cx="39723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уроке</a:t>
            </a:r>
          </a:p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редъявление учебного материала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587374" y="4077072"/>
            <a:ext cx="35114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дома</a:t>
            </a:r>
          </a:p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отработка учебного материала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7998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365826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Модель «перевернутый класс»</a:t>
            </a:r>
          </a:p>
        </p:txBody>
      </p:sp>
      <p:pic>
        <p:nvPicPr>
          <p:cNvPr id="11" name="Picture 4" descr="http://nealmeadows.com/default_files/image003.jpg"/>
          <p:cNvPicPr>
            <a:picLocks noChangeAspect="1" noChangeArrowheads="1"/>
          </p:cNvPicPr>
          <p:nvPr/>
        </p:nvPicPr>
        <p:blipFill rotWithShape="1">
          <a:blip r:embed="rId2" cstate="print"/>
          <a:srcRect l="17340" r="15446"/>
          <a:stretch/>
        </p:blipFill>
        <p:spPr bwMode="auto">
          <a:xfrm>
            <a:off x="5652120" y="3762946"/>
            <a:ext cx="1851059" cy="1836000"/>
          </a:xfrm>
          <a:prstGeom prst="ellipse">
            <a:avLst/>
          </a:prstGeom>
          <a:noFill/>
        </p:spPr>
      </p:pic>
      <p:pic>
        <p:nvPicPr>
          <p:cNvPr id="12" name="Picture 4" descr="C:\Documents and Settings\kutuzov.s\Рабочий стол\Фотки про электронный учебник\Apple-student.jpg"/>
          <p:cNvPicPr>
            <a:picLocks noChangeAspect="1" noChangeArrowheads="1"/>
          </p:cNvPicPr>
          <p:nvPr/>
        </p:nvPicPr>
        <p:blipFill rotWithShape="1">
          <a:blip r:embed="rId3" cstate="print"/>
          <a:srcRect l="13054" r="11991"/>
          <a:stretch/>
        </p:blipFill>
        <p:spPr bwMode="auto">
          <a:xfrm>
            <a:off x="1731233" y="3811724"/>
            <a:ext cx="1834923" cy="1836000"/>
          </a:xfrm>
          <a:prstGeom prst="ellipse">
            <a:avLst/>
          </a:prstGeom>
          <a:noFill/>
        </p:spPr>
      </p:pic>
      <p:pic>
        <p:nvPicPr>
          <p:cNvPr id="13" name="Изображение 12"/>
          <p:cNvPicPr>
            <a:picLocks/>
          </p:cNvPicPr>
          <p:nvPr/>
        </p:nvPicPr>
        <p:blipFill rotWithShape="1">
          <a:blip r:embed="rId4"/>
          <a:srcRect l="15786" r="16000"/>
          <a:stretch/>
        </p:blipFill>
        <p:spPr>
          <a:xfrm>
            <a:off x="5547719" y="1042157"/>
            <a:ext cx="1839545" cy="1833000"/>
          </a:xfrm>
          <a:prstGeom prst="ellipse">
            <a:avLst/>
          </a:prstGeom>
        </p:spPr>
      </p:pic>
      <p:pic>
        <p:nvPicPr>
          <p:cNvPr id="14" name="Изображение 13"/>
          <p:cNvPicPr>
            <a:picLocks noChangeAspect="1"/>
          </p:cNvPicPr>
          <p:nvPr/>
        </p:nvPicPr>
        <p:blipFill rotWithShape="1">
          <a:blip r:embed="rId5"/>
          <a:srcRect l="22222" t="23782" r="34640"/>
          <a:stretch/>
        </p:blipFill>
        <p:spPr>
          <a:xfrm>
            <a:off x="1747803" y="1042157"/>
            <a:ext cx="1843286" cy="1836000"/>
          </a:xfrm>
          <a:prstGeom prst="ellipse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" y="877470"/>
            <a:ext cx="91440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Традиционная</a:t>
            </a:r>
          </a:p>
          <a:p>
            <a:pPr algn="ctr"/>
            <a:r>
              <a:rPr lang="ru-RU" sz="2000" b="1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модель</a:t>
            </a:r>
            <a:endParaRPr lang="ru-RU" sz="2000" b="1" dirty="0">
              <a:solidFill>
                <a:srgbClr val="00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b="1" dirty="0">
              <a:solidFill>
                <a:srgbClr val="953735"/>
              </a:solidFill>
              <a:latin typeface="PT Sans"/>
              <a:cs typeface="PT San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92357" y="2833334"/>
            <a:ext cx="35541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уроке</a:t>
            </a:r>
          </a:p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редъявление учебного материала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895009" y="2833334"/>
            <a:ext cx="31449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дома</a:t>
            </a:r>
          </a:p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отработка учебного материала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4075" y="3727368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Модель</a:t>
            </a:r>
          </a:p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«перевернутый</a:t>
            </a:r>
          </a:p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класс»</a:t>
            </a:r>
            <a:endParaRPr lang="ru-RU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74665" y="5655584"/>
            <a:ext cx="34369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ома</a:t>
            </a:r>
          </a:p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освоение учебного материала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821944" y="5570969"/>
            <a:ext cx="35114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уроке</a:t>
            </a:r>
          </a:p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отработка учебного материала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879164" y="3668144"/>
            <a:ext cx="7493822" cy="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4409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010" name="Picture 2"/>
          <p:cNvPicPr>
            <a:picLocks noChangeAspect="1" noChangeArrowheads="1"/>
          </p:cNvPicPr>
          <p:nvPr/>
        </p:nvPicPr>
        <p:blipFill>
          <a:blip r:embed="rId2" cstate="print"/>
          <a:srcRect l="16836" t="15000" r="13574" b="6250"/>
          <a:stretch>
            <a:fillRect/>
          </a:stretch>
        </p:blipFill>
        <p:spPr bwMode="auto">
          <a:xfrm>
            <a:off x="0" y="71414"/>
            <a:ext cx="4857784" cy="322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1012" name="Picture 4"/>
          <p:cNvPicPr>
            <a:picLocks noChangeAspect="1" noChangeArrowheads="1"/>
          </p:cNvPicPr>
          <p:nvPr/>
        </p:nvPicPr>
        <p:blipFill>
          <a:blip r:embed="rId3" cstate="print"/>
          <a:srcRect l="23633" t="13750" r="14111" b="6250"/>
          <a:stretch>
            <a:fillRect/>
          </a:stretch>
        </p:blipFill>
        <p:spPr bwMode="auto">
          <a:xfrm>
            <a:off x="4857752" y="357166"/>
            <a:ext cx="2071702" cy="1559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1013" name="Picture 5"/>
          <p:cNvPicPr>
            <a:picLocks noChangeAspect="1" noChangeArrowheads="1"/>
          </p:cNvPicPr>
          <p:nvPr/>
        </p:nvPicPr>
        <p:blipFill>
          <a:blip r:embed="rId4" cstate="print"/>
          <a:srcRect l="17041" t="20000" r="13379" b="7500"/>
          <a:stretch>
            <a:fillRect/>
          </a:stretch>
        </p:blipFill>
        <p:spPr bwMode="auto">
          <a:xfrm>
            <a:off x="0" y="2928934"/>
            <a:ext cx="4857784" cy="2747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1014" name="Picture 6"/>
          <p:cNvPicPr>
            <a:picLocks noChangeAspect="1" noChangeArrowheads="1"/>
          </p:cNvPicPr>
          <p:nvPr/>
        </p:nvPicPr>
        <p:blipFill>
          <a:blip r:embed="rId5" cstate="print"/>
          <a:srcRect l="20703" t="11250" r="16308" b="8750"/>
          <a:stretch>
            <a:fillRect/>
          </a:stretch>
        </p:blipFill>
        <p:spPr bwMode="auto">
          <a:xfrm>
            <a:off x="4429124" y="2000240"/>
            <a:ext cx="2571768" cy="1913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1015" name="Picture 7"/>
          <p:cNvPicPr>
            <a:picLocks noChangeAspect="1" noChangeArrowheads="1"/>
          </p:cNvPicPr>
          <p:nvPr/>
        </p:nvPicPr>
        <p:blipFill>
          <a:blip r:embed="rId6" cstate="print"/>
          <a:srcRect l="15381" t="21250" r="13574" b="12500"/>
          <a:stretch>
            <a:fillRect/>
          </a:stretch>
        </p:blipFill>
        <p:spPr bwMode="auto">
          <a:xfrm>
            <a:off x="5357786" y="3500438"/>
            <a:ext cx="3786214" cy="2068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1017" name="Picture 9"/>
          <p:cNvPicPr>
            <a:picLocks noChangeAspect="1" noChangeArrowheads="1"/>
          </p:cNvPicPr>
          <p:nvPr/>
        </p:nvPicPr>
        <p:blipFill>
          <a:blip r:embed="rId7" cstate="print"/>
          <a:srcRect l="22900" t="15000" r="14844" b="6250"/>
          <a:stretch>
            <a:fillRect/>
          </a:stretch>
        </p:blipFill>
        <p:spPr bwMode="auto">
          <a:xfrm>
            <a:off x="6500826" y="5256108"/>
            <a:ext cx="2161283" cy="1601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1018" name="Picture 10"/>
          <p:cNvPicPr>
            <a:picLocks noChangeAspect="1" noChangeArrowheads="1"/>
          </p:cNvPicPr>
          <p:nvPr/>
        </p:nvPicPr>
        <p:blipFill>
          <a:blip r:embed="rId8" cstate="print"/>
          <a:srcRect l="22168" t="15000" r="14843" b="6250"/>
          <a:stretch>
            <a:fillRect/>
          </a:stretch>
        </p:blipFill>
        <p:spPr bwMode="auto">
          <a:xfrm>
            <a:off x="4071934" y="5131028"/>
            <a:ext cx="2357454" cy="1726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extBox 13"/>
          <p:cNvSpPr txBox="1"/>
          <p:nvPr/>
        </p:nvSpPr>
        <p:spPr>
          <a:xfrm>
            <a:off x="7046043" y="84118"/>
            <a:ext cx="2052806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1.Докажите или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опровергните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утверждение: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«Александр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Невский –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выдающийся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полководец»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2. Как вы думаете,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почему он так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непримирим был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по отношению к 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крестоносцам?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трелка вправо 28"/>
          <p:cNvSpPr/>
          <p:nvPr/>
        </p:nvSpPr>
        <p:spPr>
          <a:xfrm rot="10800000">
            <a:off x="3695260" y="4983461"/>
            <a:ext cx="1823777" cy="370039"/>
          </a:xfrm>
          <a:prstGeom prst="rightArrow">
            <a:avLst/>
          </a:prstGeom>
          <a:solidFill>
            <a:srgbClr val="D9D9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право 27"/>
          <p:cNvSpPr/>
          <p:nvPr/>
        </p:nvSpPr>
        <p:spPr>
          <a:xfrm rot="2830221">
            <a:off x="5132505" y="3591929"/>
            <a:ext cx="1479177" cy="370039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право 4"/>
          <p:cNvSpPr/>
          <p:nvPr/>
        </p:nvSpPr>
        <p:spPr>
          <a:xfrm rot="18996202">
            <a:off x="2574531" y="3504558"/>
            <a:ext cx="1479177" cy="370039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-22145" y="261757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Модель «смена рабочих зон»</a:t>
            </a:r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 rotWithShape="1">
          <a:blip r:embed="rId2"/>
          <a:srcRect l="23531" r="20425"/>
          <a:stretch/>
        </p:blipFill>
        <p:spPr>
          <a:xfrm>
            <a:off x="3541367" y="1370348"/>
            <a:ext cx="2152157" cy="2160000"/>
          </a:xfrm>
          <a:prstGeom prst="ellipse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008912" y="6044774"/>
            <a:ext cx="23750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зона работы с ЭФУ</a:t>
            </a:r>
            <a:endParaRPr lang="ru-RU" b="1" dirty="0">
              <a:solidFill>
                <a:srgbClr val="00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4" descr="C:\Documents and Settings\kutuzov.s\Рабочий стол\Фотки про электронный учебник\Apple-student.jpg"/>
          <p:cNvPicPr>
            <a:picLocks noChangeAspect="1" noChangeArrowheads="1"/>
          </p:cNvPicPr>
          <p:nvPr/>
        </p:nvPicPr>
        <p:blipFill rotWithShape="1">
          <a:blip r:embed="rId3" cstate="print"/>
          <a:srcRect l="13054" r="11991"/>
          <a:stretch/>
        </p:blipFill>
        <p:spPr bwMode="auto">
          <a:xfrm>
            <a:off x="1009524" y="3984219"/>
            <a:ext cx="2158733" cy="2160000"/>
          </a:xfrm>
          <a:prstGeom prst="ellipse">
            <a:avLst/>
          </a:prstGeom>
          <a:noFill/>
        </p:spPr>
      </p:pic>
      <p:pic>
        <p:nvPicPr>
          <p:cNvPr id="20" name="Picture 4" descr="http://nealmeadows.com/default_files/image003.jpg"/>
          <p:cNvPicPr>
            <a:picLocks noChangeAspect="1" noChangeArrowheads="1"/>
          </p:cNvPicPr>
          <p:nvPr/>
        </p:nvPicPr>
        <p:blipFill rotWithShape="1">
          <a:blip r:embed="rId4" cstate="print"/>
          <a:srcRect l="17340" r="15446"/>
          <a:stretch/>
        </p:blipFill>
        <p:spPr bwMode="auto">
          <a:xfrm>
            <a:off x="6016561" y="3985646"/>
            <a:ext cx="2196000" cy="2178135"/>
          </a:xfrm>
          <a:prstGeom prst="ellipse">
            <a:avLst/>
          </a:prstGeom>
          <a:noFill/>
        </p:spPr>
      </p:pic>
      <p:sp>
        <p:nvSpPr>
          <p:cNvPr id="25" name="TextBox 24"/>
          <p:cNvSpPr txBox="1"/>
          <p:nvPr/>
        </p:nvSpPr>
        <p:spPr>
          <a:xfrm>
            <a:off x="3531071" y="3663962"/>
            <a:ext cx="21521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зона работы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парах/группах</a:t>
            </a:r>
            <a:endParaRPr lang="ru-RU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180144" y="3592282"/>
            <a:ext cx="2969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зона работы с учителем</a:t>
            </a:r>
            <a:endParaRPr lang="ru-RU" b="1" dirty="0">
              <a:solidFill>
                <a:srgbClr val="00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0" y="762545"/>
            <a:ext cx="9143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Материально-техническое</a:t>
            </a:r>
            <a:r>
              <a:rPr lang="en-US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обеспечение: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мобильный или компьютерный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класс</a:t>
            </a:r>
          </a:p>
        </p:txBody>
      </p:sp>
    </p:spTree>
    <p:extLst>
      <p:ext uri="{BB962C8B-B14F-4D97-AF65-F5344CB8AC3E}">
        <p14:creationId xmlns:p14="http://schemas.microsoft.com/office/powerpoint/2010/main" val="3335178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D6EE2-21BF-084C-A395-D2591F19D71D}" type="slidenum">
              <a:rPr lang="ru-RU" smtClean="0"/>
              <a:t>35</a:t>
            </a:fld>
            <a:endParaRPr lang="ru-RU"/>
          </a:p>
        </p:txBody>
      </p:sp>
      <p:pic>
        <p:nvPicPr>
          <p:cNvPr id="7" name="Изображение 6" descr="Обустройство кабинета для урока ЭФУ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631572"/>
            <a:ext cx="7592380" cy="522642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239325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Модель «смена рабочих зон»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848716"/>
            <a:ext cx="9143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Материально-техническое</a:t>
            </a:r>
            <a:r>
              <a:rPr lang="en-US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обеспечение: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мобильный или компьютерный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класс</a:t>
            </a:r>
          </a:p>
        </p:txBody>
      </p:sp>
    </p:spTree>
    <p:extLst>
      <p:ext uri="{BB962C8B-B14F-4D97-AF65-F5344CB8AC3E}">
        <p14:creationId xmlns:p14="http://schemas.microsoft.com/office/powerpoint/2010/main" val="1235390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395536" y="764704"/>
          <a:ext cx="8286808" cy="4929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81477" y="911704"/>
            <a:ext cx="75915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PT Sans"/>
                <a:cs typeface="PT Sans"/>
              </a:rPr>
              <a:t>Максимальная непрерывная продолжительность использования</a:t>
            </a:r>
          </a:p>
          <a:p>
            <a:r>
              <a:rPr lang="ru-RU" dirty="0" smtClean="0">
                <a:latin typeface="PT Sans"/>
                <a:cs typeface="PT Sans"/>
              </a:rPr>
              <a:t>компьютеров с жидкокристаллическим монитором на уроках составляет:</a:t>
            </a:r>
            <a:endParaRPr lang="ru-RU" dirty="0">
              <a:latin typeface="PT Sans"/>
              <a:cs typeface="PT San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07866" y="1816918"/>
            <a:ext cx="27001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PT Sans"/>
                <a:cs typeface="PT Sans"/>
              </a:rPr>
              <a:t> 1–2 класс — 20 минут</a:t>
            </a:r>
            <a:endParaRPr lang="ru-RU" sz="2000" dirty="0">
              <a:latin typeface="PT Sans"/>
              <a:cs typeface="PT San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07866" y="2270629"/>
            <a:ext cx="27001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PT Sans"/>
                <a:cs typeface="PT Sans"/>
              </a:rPr>
              <a:t> 3–4 класс — 25 минут</a:t>
            </a:r>
            <a:endParaRPr lang="ru-RU" sz="2000" dirty="0">
              <a:latin typeface="PT Sans"/>
              <a:cs typeface="PT San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49859" y="1803955"/>
            <a:ext cx="27001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PT Sans"/>
                <a:cs typeface="PT Sans"/>
              </a:rPr>
              <a:t> 5–6 класс — 30 минут</a:t>
            </a:r>
            <a:endParaRPr lang="ru-RU" sz="2000" dirty="0">
              <a:latin typeface="PT Sans"/>
              <a:cs typeface="PT San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38080" y="2283799"/>
            <a:ext cx="28264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PT Sans"/>
                <a:cs typeface="PT Sans"/>
              </a:rPr>
              <a:t> 7–11 класс — 35 минут</a:t>
            </a:r>
            <a:endParaRPr lang="ru-RU" sz="2000" dirty="0">
              <a:latin typeface="PT Sans"/>
              <a:cs typeface="PT Sans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879164" y="2780928"/>
            <a:ext cx="7493822" cy="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0" y="207938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Нормативы СанПиН</a:t>
            </a:r>
            <a:endParaRPr lang="ru-RU" sz="2800" b="1" dirty="0">
              <a:solidFill>
                <a:srgbClr val="FF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-108520" y="641979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T Sans"/>
                <a:cs typeface="PT Sans"/>
              </a:rPr>
              <a:t>д</a:t>
            </a: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/>
                <a:cs typeface="PT Sans"/>
              </a:rPr>
              <a:t>ополнения в п. 10.18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  <a:endParaRPr lang="ru-RU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16473" y="2881185"/>
            <a:ext cx="77349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PT Sans"/>
                <a:cs typeface="PT Sans"/>
              </a:rPr>
              <a:t>Непрерывная продолжительность работы обучающихся непосредственно с интерактивной доской на уроках не должна превышать </a:t>
            </a:r>
            <a:endParaRPr lang="ru-RU" dirty="0">
              <a:latin typeface="PT Sans"/>
              <a:cs typeface="PT San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07866" y="3840671"/>
            <a:ext cx="25604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PT Sans"/>
                <a:cs typeface="PT Sans"/>
              </a:rPr>
              <a:t> 1–4 класс — 5 минут</a:t>
            </a:r>
            <a:endParaRPr lang="ru-RU" sz="2000" dirty="0">
              <a:latin typeface="PT Sans"/>
              <a:cs typeface="PT San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79968" y="3840671"/>
            <a:ext cx="28399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PT Sans"/>
                <a:cs typeface="PT Sans"/>
              </a:rPr>
              <a:t> 5–11 класс — 10 минут</a:t>
            </a:r>
            <a:endParaRPr lang="ru-RU" sz="2000" dirty="0">
              <a:latin typeface="PT Sans"/>
              <a:cs typeface="PT Sans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816473" y="4437112"/>
            <a:ext cx="7493822" cy="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811339" y="4633186"/>
            <a:ext cx="77349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PT Sans"/>
                <a:cs typeface="PT Sans"/>
              </a:rPr>
              <a:t>Суммарная продолжительность использования интерактивной доски на уроках должна составлять не более</a:t>
            </a:r>
            <a:endParaRPr lang="ru-RU" dirty="0">
              <a:latin typeface="PT Sans"/>
              <a:cs typeface="PT San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207866" y="5494743"/>
            <a:ext cx="27001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PT Sans"/>
                <a:cs typeface="PT Sans"/>
              </a:rPr>
              <a:t> 1–2 класс — 25 минут</a:t>
            </a:r>
            <a:endParaRPr lang="ru-RU" sz="2000" dirty="0">
              <a:latin typeface="PT Sans"/>
              <a:cs typeface="PT San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79968" y="5475590"/>
            <a:ext cx="28399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PT Sans"/>
                <a:cs typeface="PT Sans"/>
              </a:rPr>
              <a:t> 3–11 класс — 30 минут</a:t>
            </a:r>
            <a:endParaRPr lang="ru-RU" sz="2000" dirty="0">
              <a:latin typeface="PT Sans"/>
              <a:cs typeface="PT Sans"/>
            </a:endParaRPr>
          </a:p>
        </p:txBody>
      </p:sp>
    </p:spTree>
    <p:extLst>
      <p:ext uri="{BB962C8B-B14F-4D97-AF65-F5344CB8AC3E}">
        <p14:creationId xmlns:p14="http://schemas.microsoft.com/office/powerpoint/2010/main" val="342028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Овал 23"/>
          <p:cNvSpPr/>
          <p:nvPr/>
        </p:nvSpPr>
        <p:spPr>
          <a:xfrm>
            <a:off x="4714876" y="1357298"/>
            <a:ext cx="4429124" cy="4214842"/>
          </a:xfrm>
          <a:prstGeom prst="ellipse">
            <a:avLst/>
          </a:prstGeom>
          <a:solidFill>
            <a:schemeClr val="bg1"/>
          </a:solidFill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Picture 27" descr="https://encrypted-tbn0.gstatic.com/images?q=tbn:ANd9GcSHbnd1bq9qO5y6MQ1l6iGJ0xf-PeQlNm2bZ9PjQbGJRnyTuI0M"/>
          <p:cNvPicPr>
            <a:picLocks noChangeAspect="1" noChangeArrowheads="1"/>
          </p:cNvPicPr>
          <p:nvPr/>
        </p:nvPicPr>
        <p:blipFill>
          <a:blip r:embed="rId9" cstate="print"/>
          <a:srcRect b="9647"/>
          <a:stretch>
            <a:fillRect/>
          </a:stretch>
        </p:blipFill>
        <p:spPr bwMode="auto">
          <a:xfrm>
            <a:off x="357158" y="1785926"/>
            <a:ext cx="1357322" cy="1228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Текст 6"/>
          <p:cNvSpPr>
            <a:spLocks noGrp="1"/>
          </p:cNvSpPr>
          <p:nvPr>
            <p:custDataLst>
              <p:tags r:id="rId1"/>
            </p:custDataLst>
          </p:nvPr>
        </p:nvSpPr>
        <p:spPr bwMode="auto">
          <a:xfrm>
            <a:off x="1714480" y="2285992"/>
            <a:ext cx="571504" cy="500066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 eaLnBrk="0" hangingPunct="0"/>
            <a:r>
              <a:rPr lang="ru-RU" altLang="ru-RU" sz="5400" dirty="0">
                <a:solidFill>
                  <a:srgbClr val="007770"/>
                </a:solidFill>
                <a:sym typeface="Wingdings" pitchFamily="2" charset="2"/>
              </a:rPr>
              <a:t></a:t>
            </a:r>
          </a:p>
        </p:txBody>
      </p:sp>
      <p:pic>
        <p:nvPicPr>
          <p:cNvPr id="8" name="Picture 31" descr="http://habrastorage.org/getpro/geektimes/comment_images/aa9/5c3/513/aa95c3513b9054aaefc22cf87f67a4ea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85720" y="3357562"/>
            <a:ext cx="1574279" cy="1184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Текст 6"/>
          <p:cNvSpPr>
            <a:spLocks noGrp="1"/>
          </p:cNvSpPr>
          <p:nvPr>
            <p:custDataLst>
              <p:tags r:id="rId2"/>
            </p:custDataLst>
          </p:nvPr>
        </p:nvSpPr>
        <p:spPr bwMode="auto">
          <a:xfrm rot="10800000" flipV="1">
            <a:off x="1571604" y="3571876"/>
            <a:ext cx="590542" cy="642942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 eaLnBrk="0" hangingPunct="0"/>
            <a:r>
              <a:rPr lang="ru-RU" altLang="ru-RU" sz="5400" dirty="0">
                <a:solidFill>
                  <a:srgbClr val="007770"/>
                </a:solidFill>
                <a:sym typeface="Wingdings" pitchFamily="2" charset="2"/>
              </a:rPr>
              <a:t></a:t>
            </a:r>
          </a:p>
        </p:txBody>
      </p:sp>
      <p:pic>
        <p:nvPicPr>
          <p:cNvPr id="10" name="Picture 33" descr="http://cdn.phys.org/newman/gfx/news/hires/2014/ios-logo.jpg"/>
          <p:cNvPicPr>
            <a:picLocks noChangeAspect="1" noChangeArrowheads="1"/>
          </p:cNvPicPr>
          <p:nvPr/>
        </p:nvPicPr>
        <p:blipFill>
          <a:blip r:embed="rId11" cstate="print"/>
          <a:srcRect l="14088" t="16995" r="9366" b="18919"/>
          <a:stretch>
            <a:fillRect/>
          </a:stretch>
        </p:blipFill>
        <p:spPr bwMode="auto">
          <a:xfrm>
            <a:off x="428596" y="4929198"/>
            <a:ext cx="1240279" cy="684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Текст 6"/>
          <p:cNvSpPr>
            <a:spLocks noGrp="1"/>
          </p:cNvSpPr>
          <p:nvPr>
            <p:custDataLst>
              <p:tags r:id="rId3"/>
            </p:custDataLst>
          </p:nvPr>
        </p:nvSpPr>
        <p:spPr bwMode="auto">
          <a:xfrm rot="10800000" flipV="1">
            <a:off x="1643042" y="5000636"/>
            <a:ext cx="661980" cy="500066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 eaLnBrk="0" hangingPunct="0"/>
            <a:r>
              <a:rPr lang="ru-RU" altLang="ru-RU" sz="5400" dirty="0">
                <a:solidFill>
                  <a:srgbClr val="007770"/>
                </a:solidFill>
                <a:sym typeface="Wingdings" pitchFamily="2" charset="2"/>
              </a:rPr>
              <a:t></a:t>
            </a: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715140" y="1643050"/>
            <a:ext cx="1067459" cy="1114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858148" y="3214686"/>
            <a:ext cx="989484" cy="1306503"/>
          </a:xfrm>
          <a:prstGeom prst="rect">
            <a:avLst/>
          </a:prstGeom>
          <a:ln>
            <a:noFill/>
          </a:ln>
          <a:effectLst>
            <a:outerShdw blurRad="292100" dist="139700" dir="2700000" sx="1000" sy="1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35" descr="http://www.androidheadlines.com/wp-content/uploads/2013/06/Budget-android-tablet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429256" y="2714620"/>
            <a:ext cx="1431282" cy="1022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929322" y="3857628"/>
            <a:ext cx="1889980" cy="1377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Текст 6"/>
          <p:cNvSpPr>
            <a:spLocks noGrp="1"/>
          </p:cNvSpPr>
          <p:nvPr>
            <p:custDataLst>
              <p:tags r:id="rId4"/>
            </p:custDataLst>
          </p:nvPr>
        </p:nvSpPr>
        <p:spPr bwMode="auto">
          <a:xfrm rot="10800000" flipV="1">
            <a:off x="6286512" y="1643050"/>
            <a:ext cx="661980" cy="500066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 eaLnBrk="0" hangingPunct="0"/>
            <a:r>
              <a:rPr lang="ru-RU" altLang="ru-RU" sz="5400" dirty="0">
                <a:solidFill>
                  <a:srgbClr val="007770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7" name="Текст 6"/>
          <p:cNvSpPr>
            <a:spLocks noGrp="1"/>
          </p:cNvSpPr>
          <p:nvPr>
            <p:custDataLst>
              <p:tags r:id="rId5"/>
            </p:custDataLst>
          </p:nvPr>
        </p:nvSpPr>
        <p:spPr bwMode="auto">
          <a:xfrm rot="10800000" flipV="1">
            <a:off x="4786314" y="3357562"/>
            <a:ext cx="661980" cy="500066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 eaLnBrk="0" hangingPunct="0"/>
            <a:r>
              <a:rPr lang="ru-RU" altLang="ru-RU" sz="5400" dirty="0">
                <a:solidFill>
                  <a:srgbClr val="007770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8" name="Текст 6"/>
          <p:cNvSpPr>
            <a:spLocks noGrp="1"/>
          </p:cNvSpPr>
          <p:nvPr>
            <p:custDataLst>
              <p:tags r:id="rId6"/>
            </p:custDataLst>
          </p:nvPr>
        </p:nvSpPr>
        <p:spPr bwMode="auto">
          <a:xfrm rot="10800000" flipV="1">
            <a:off x="5786446" y="4286256"/>
            <a:ext cx="661980" cy="500066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 eaLnBrk="0" hangingPunct="0"/>
            <a:r>
              <a:rPr lang="ru-RU" altLang="ru-RU" sz="5400" dirty="0">
                <a:solidFill>
                  <a:srgbClr val="007770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9" name="Текст 6"/>
          <p:cNvSpPr>
            <a:spLocks noGrp="1"/>
          </p:cNvSpPr>
          <p:nvPr>
            <p:custDataLst>
              <p:tags r:id="rId7"/>
            </p:custDataLst>
          </p:nvPr>
        </p:nvSpPr>
        <p:spPr bwMode="auto">
          <a:xfrm rot="10800000" flipV="1">
            <a:off x="8001024" y="2357430"/>
            <a:ext cx="661980" cy="500066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 eaLnBrk="0" hangingPunct="0"/>
            <a:r>
              <a:rPr lang="ru-RU" altLang="ru-RU" sz="5400" dirty="0">
                <a:solidFill>
                  <a:srgbClr val="007770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71472" y="571480"/>
            <a:ext cx="46671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ОПЕРАЦИОННЫЕ  СИСТЕМЫ</a:t>
            </a:r>
            <a:endParaRPr lang="ru-RU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690593" y="5563427"/>
            <a:ext cx="48466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ЭЛЕКТРОННЫЕ  УСТРОЙСТВА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3" descr="C:\Documents and Settings\gubatenko.t\Мои документы\Инструкция по управлению ЭФУ (в планшете).png"/>
          <p:cNvPicPr>
            <a:picLocks noChangeAspect="1" noChangeArrowheads="1"/>
          </p:cNvPicPr>
          <p:nvPr/>
        </p:nvPicPr>
        <p:blipFill>
          <a:blip r:embed="rId16" cstate="print"/>
          <a:srcRect l="10683" t="6543" r="10149" b="6230"/>
          <a:stretch>
            <a:fillRect/>
          </a:stretch>
        </p:blipFill>
        <p:spPr bwMode="auto">
          <a:xfrm>
            <a:off x="2857488" y="2214554"/>
            <a:ext cx="1914044" cy="2704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4"/>
          <p:cNvPicPr>
            <a:picLocks noChangeAspect="1" noChangeArrowheads="1"/>
          </p:cNvPicPr>
          <p:nvPr/>
        </p:nvPicPr>
        <p:blipFill>
          <a:blip r:embed="rId17" cstate="print"/>
          <a:srcRect l="20830" t="13889" r="34492" b="7028"/>
          <a:stretch>
            <a:fillRect/>
          </a:stretch>
        </p:blipFill>
        <p:spPr bwMode="auto">
          <a:xfrm>
            <a:off x="2928926" y="2357430"/>
            <a:ext cx="1715642" cy="2232248"/>
          </a:xfrm>
          <a:prstGeom prst="rect">
            <a:avLst/>
          </a:prstGeom>
          <a:noFill/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25" name="Выгнутая влево стрелка 24"/>
          <p:cNvSpPr/>
          <p:nvPr/>
        </p:nvSpPr>
        <p:spPr>
          <a:xfrm rot="12662504">
            <a:off x="7828287" y="4891476"/>
            <a:ext cx="440360" cy="1114771"/>
          </a:xfrm>
          <a:prstGeom prst="curv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285720" y="1643050"/>
            <a:ext cx="2000264" cy="4357718"/>
          </a:xfrm>
          <a:prstGeom prst="roundRect">
            <a:avLst/>
          </a:prstGeom>
          <a:noFill/>
          <a:ln w="158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Выгнутая влево стрелка 27"/>
          <p:cNvSpPr/>
          <p:nvPr/>
        </p:nvSpPr>
        <p:spPr>
          <a:xfrm>
            <a:off x="0" y="857232"/>
            <a:ext cx="500066" cy="121444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Documents and Settings\gubatenko.t\Мои документы\Инструкция по управлению ЭФУ (в планшете).png"/>
          <p:cNvPicPr>
            <a:picLocks noChangeAspect="1" noChangeArrowheads="1"/>
          </p:cNvPicPr>
          <p:nvPr/>
        </p:nvPicPr>
        <p:blipFill>
          <a:blip r:embed="rId2" cstate="print"/>
          <a:srcRect l="10683" t="6543" r="10149" b="6230"/>
          <a:stretch>
            <a:fillRect/>
          </a:stretch>
        </p:blipFill>
        <p:spPr bwMode="auto">
          <a:xfrm>
            <a:off x="3286116" y="1643050"/>
            <a:ext cx="1914044" cy="2704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 l="20830" t="13889" r="34492" b="7028"/>
          <a:stretch>
            <a:fillRect/>
          </a:stretch>
        </p:blipFill>
        <p:spPr bwMode="auto">
          <a:xfrm>
            <a:off x="3357554" y="1857364"/>
            <a:ext cx="1715642" cy="2232248"/>
          </a:xfrm>
          <a:prstGeom prst="rect">
            <a:avLst/>
          </a:prstGeom>
          <a:noFill/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2857488" y="357166"/>
            <a:ext cx="26432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СИНХРОНИЗАЦИЯ НА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ТРЕХ УСТРОЙСТВАХ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ая выноска 8"/>
          <p:cNvSpPr/>
          <p:nvPr/>
        </p:nvSpPr>
        <p:spPr>
          <a:xfrm>
            <a:off x="6143636" y="500042"/>
            <a:ext cx="2143140" cy="1071570"/>
          </a:xfrm>
          <a:prstGeom prst="wedgeRectCallout">
            <a:avLst>
              <a:gd name="adj1" fmla="val -94336"/>
              <a:gd name="adj2" fmla="val 102724"/>
            </a:avLst>
          </a:prstGeom>
          <a:noFill/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6215074" y="642918"/>
            <a:ext cx="2071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РАЗНООБРАЗИЕ 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ЭОР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7158" y="785794"/>
            <a:ext cx="2295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12" name="Прямоугольная выноска 11"/>
          <p:cNvSpPr/>
          <p:nvPr/>
        </p:nvSpPr>
        <p:spPr>
          <a:xfrm>
            <a:off x="571472" y="571480"/>
            <a:ext cx="1357322" cy="1643074"/>
          </a:xfrm>
          <a:prstGeom prst="wedgeRectCallout">
            <a:avLst>
              <a:gd name="adj1" fmla="val 151735"/>
              <a:gd name="adj2" fmla="val 78607"/>
            </a:avLst>
          </a:prstGeom>
          <a:noFill/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14" descr="http://upload.wikimedia.org/wikipedia/en/thumb/1/14/EPUB_logo.svg/745px-EPUB_logo.sv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714356"/>
            <a:ext cx="865188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77" descr="C:\Documents and Settings\alesenko.e\Мои документы\Downloads\attachments (1)\0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86512" y="928670"/>
            <a:ext cx="503877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76" descr="C:\Documents and Settings\alesenko.e\Мои документы\Downloads\attachments (1)\0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43702" y="1000108"/>
            <a:ext cx="503877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96" descr="http://lib.drofa.ru/files/base/binaries/b000026/b000026-001w/help/icons/practice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43834" y="928670"/>
            <a:ext cx="57626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Прямоугольная выноска 20"/>
          <p:cNvSpPr/>
          <p:nvPr/>
        </p:nvSpPr>
        <p:spPr>
          <a:xfrm>
            <a:off x="714347" y="4143380"/>
            <a:ext cx="1519103" cy="1589876"/>
          </a:xfrm>
          <a:prstGeom prst="wedgeRectCallout">
            <a:avLst>
              <a:gd name="adj1" fmla="val 148190"/>
              <a:gd name="adj2" fmla="val -111781"/>
            </a:avLst>
          </a:prstGeom>
          <a:noFill/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714348" y="4429132"/>
            <a:ext cx="153279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ПРОСТО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УДОБНО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ПОНЯТНО</a:t>
            </a:r>
            <a:endParaRPr lang="ru-RU" b="1" dirty="0">
              <a:solidFill>
                <a:srgbClr val="92D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ая выноска 22"/>
          <p:cNvSpPr/>
          <p:nvPr/>
        </p:nvSpPr>
        <p:spPr>
          <a:xfrm>
            <a:off x="6215074" y="3714752"/>
            <a:ext cx="2143140" cy="1071570"/>
          </a:xfrm>
          <a:prstGeom prst="wedgeRectCallout">
            <a:avLst>
              <a:gd name="adj1" fmla="val -98827"/>
              <a:gd name="adj2" fmla="val -101625"/>
            </a:avLst>
          </a:prstGeom>
          <a:noFill/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6196624" y="3929066"/>
            <a:ext cx="21445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ПРИВЯЗКА ЭОР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СОДЕРЖАНИЮ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ая выноска 24"/>
          <p:cNvSpPr/>
          <p:nvPr/>
        </p:nvSpPr>
        <p:spPr>
          <a:xfrm>
            <a:off x="3214678" y="5072074"/>
            <a:ext cx="1928826" cy="1071570"/>
          </a:xfrm>
          <a:prstGeom prst="wedgeRectCallout">
            <a:avLst>
              <a:gd name="adj1" fmla="val 5593"/>
              <a:gd name="adj2" fmla="val -126326"/>
            </a:avLst>
          </a:prstGeom>
          <a:noFill/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3248365" y="5284693"/>
            <a:ext cx="17860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ЕДИНЫЙ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ДИЗАЙН  ЭОР</a:t>
            </a:r>
            <a:endParaRPr lang="ru-RU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571604" y="2773433"/>
            <a:ext cx="10001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ЭФУ</a:t>
            </a:r>
            <a:endParaRPr lang="ru-RU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429332" y="2773433"/>
            <a:ext cx="35717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ИЗДАТЕЛЬСТВА «ДРОФА»</a:t>
            </a:r>
            <a:endParaRPr lang="ru-RU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ая выноска 28"/>
          <p:cNvSpPr/>
          <p:nvPr/>
        </p:nvSpPr>
        <p:spPr>
          <a:xfrm>
            <a:off x="2857488" y="285728"/>
            <a:ext cx="2714644" cy="928694"/>
          </a:xfrm>
          <a:prstGeom prst="wedgeRectCallout">
            <a:avLst>
              <a:gd name="adj1" fmla="val 4057"/>
              <a:gd name="adj2" fmla="val 100133"/>
            </a:avLst>
          </a:prstGeom>
          <a:noFill/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/>
          <p:cNvPicPr>
            <a:picLocks noChangeAspect="1" noChangeArrowheads="1"/>
          </p:cNvPicPr>
          <p:nvPr/>
        </p:nvPicPr>
        <p:blipFill>
          <a:blip r:embed="rId2" cstate="print"/>
          <a:srcRect l="22705" t="13750" r="25293" b="7500"/>
          <a:stretch>
            <a:fillRect/>
          </a:stretch>
        </p:blipFill>
        <p:spPr bwMode="auto">
          <a:xfrm>
            <a:off x="285720" y="428604"/>
            <a:ext cx="4643470" cy="412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06499" name="Picture 3"/>
          <p:cNvPicPr>
            <a:picLocks noChangeAspect="1" noChangeArrowheads="1"/>
          </p:cNvPicPr>
          <p:nvPr/>
        </p:nvPicPr>
        <p:blipFill>
          <a:blip r:embed="rId3" cstate="print"/>
          <a:srcRect l="22900" t="15000" r="25098" b="7500"/>
          <a:stretch>
            <a:fillRect/>
          </a:stretch>
        </p:blipFill>
        <p:spPr bwMode="auto">
          <a:xfrm>
            <a:off x="4143372" y="2429874"/>
            <a:ext cx="4661906" cy="4070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4" name="Прямоугольник 3"/>
          <p:cNvSpPr/>
          <p:nvPr/>
        </p:nvSpPr>
        <p:spPr>
          <a:xfrm>
            <a:off x="5393779" y="1167629"/>
            <a:ext cx="33794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http://efu.drofa.ru/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7205" y="5081703"/>
            <a:ext cx="39946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АКТУАЛЬНАЯ ИНФОРМАЦИЯ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 ЭФУ НА САЙТЕ</a:t>
            </a:r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207033"/>
            <a:ext cx="3897406" cy="1169222"/>
          </a:xfrm>
          <a:prstGeom prst="rect">
            <a:avLst/>
          </a:prstGeom>
        </p:spPr>
      </p:pic>
      <p:sp>
        <p:nvSpPr>
          <p:cNvPr id="8" name="Название 1"/>
          <p:cNvSpPr txBox="1">
            <a:spLocks/>
          </p:cNvSpPr>
          <p:nvPr/>
        </p:nvSpPr>
        <p:spPr>
          <a:xfrm>
            <a:off x="686273" y="1797158"/>
            <a:ext cx="7772400" cy="6850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u="sng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2400" b="1" u="sng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прель 2016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676963" y="3045261"/>
            <a:ext cx="2451552" cy="1492766"/>
            <a:chOff x="2591541" y="2019927"/>
            <a:chExt cx="3865660" cy="2353826"/>
          </a:xfrm>
        </p:grpSpPr>
        <p:pic>
          <p:nvPicPr>
            <p:cNvPr id="9" name="Изображение 8"/>
            <p:cNvPicPr>
              <a:picLocks noChangeAspect="1"/>
            </p:cNvPicPr>
            <p:nvPr/>
          </p:nvPicPr>
          <p:blipFill rotWithShape="1">
            <a:blip r:embed="rId3" cstate="print"/>
            <a:srcRect l="22664" t="13895" r="20535" b="13648"/>
            <a:stretch/>
          </p:blipFill>
          <p:spPr>
            <a:xfrm>
              <a:off x="2591541" y="2108001"/>
              <a:ext cx="1544790" cy="1477948"/>
            </a:xfrm>
            <a:prstGeom prst="rect">
              <a:avLst/>
            </a:prstGeom>
          </p:spPr>
        </p:pic>
        <p:pic>
          <p:nvPicPr>
            <p:cNvPr id="10" name="Изображение 9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11502" y="2019927"/>
              <a:ext cx="1745699" cy="1745699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2670773" y="3771405"/>
              <a:ext cx="1721556" cy="6023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«Дай5!»</a:t>
              </a:r>
              <a:endParaRPr lang="ru-RU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667429" y="3771404"/>
              <a:ext cx="1789771" cy="6023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«Азбука»</a:t>
              </a:r>
              <a:endParaRPr lang="ru-RU" dirty="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31090" y="577380"/>
            <a:ext cx="91408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Старт единой платформы объединенной издательской группы</a:t>
            </a:r>
            <a:endParaRPr lang="ru-RU" sz="2400" b="1" dirty="0">
              <a:solidFill>
                <a:srgbClr val="FF0000"/>
              </a:solidFill>
              <a:latin typeface="Arial Black" pitchFamily="34" charset="0"/>
              <a:cs typeface="Arial" pitchFamily="34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3707904" y="3804784"/>
            <a:ext cx="682770" cy="0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0798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5900"/>
            <a:ext cx="9144000" cy="645970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961888" y="3584448"/>
            <a:ext cx="255117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rPr>
              <a:t>у</a:t>
            </a: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rPr>
              <a:t>чебников в электронной форме по всей </a:t>
            </a:r>
            <a:r>
              <a:rPr lang="ru-RU" sz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rPr>
              <a:t>школьной программе</a:t>
            </a:r>
            <a:endParaRPr lang="ru-RU" sz="12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586984" y="4120896"/>
            <a:ext cx="292608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rPr>
              <a:t>Атласы и бесплатные электронные дополнения</a:t>
            </a:r>
            <a:endParaRPr lang="ru-RU" sz="12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3433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392875" y="384140"/>
            <a:ext cx="7865751" cy="469640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Arial" charset="0"/>
                <a:ea typeface="Arial" charset="0"/>
                <a:cs typeface="Arial" charset="0"/>
              </a:rPr>
              <a:t>Школе? – </a:t>
            </a:r>
            <a:r>
              <a:rPr lang="ru-RU" sz="2700" b="1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КНИГОВЫДАЧА!</a:t>
            </a:r>
          </a:p>
        </p:txBody>
      </p:sp>
      <p:sp>
        <p:nvSpPr>
          <p:cNvPr id="9" name="Нижний колонтитул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www.LECTA.ru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F71F9-7DAD-7849-8098-1599716C2088}" type="slidenum">
              <a:rPr lang="ru-RU" smtClean="0"/>
              <a:t>42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92875" y="902332"/>
            <a:ext cx="8325015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0"/>
              </a:spcAft>
            </a:pP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Для школ мы предлагаем услуги по доступу к электронным изданиям учебников (ЭФУ) объединенной издательской группы «ДРОФА» - «ВЕНТАНА-ГРАФ» - «</a:t>
            </a:r>
            <a:r>
              <a:rPr lang="ru-RU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Астрель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»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marL="285744" indent="-285744">
              <a:spcAft>
                <a:spcPts val="1400"/>
              </a:spcAft>
              <a:buClr>
                <a:srgbClr val="15ABCD"/>
              </a:buClr>
              <a:buFont typeface="Wingdings" charset="2"/>
              <a:buChar char="§"/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Элементарная единица услуги – </a:t>
            </a:r>
            <a:r>
              <a:rPr lang="ru-RU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КНИГОВЫДАЧА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, то есть предоставление ученику или учителю доступа на 500 дней к любому ЭФУ или другой книге из библиотеки</a:t>
            </a:r>
          </a:p>
          <a:p>
            <a:pPr marL="285744" indent="-285744">
              <a:spcAft>
                <a:spcPts val="1400"/>
              </a:spcAft>
              <a:buClr>
                <a:srgbClr val="15ABCD"/>
              </a:buClr>
              <a:buFont typeface="Wingdings" charset="2"/>
              <a:buChar char="§"/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Не знаете какие учебники нужны школе? Это не проблема -</a:t>
            </a:r>
            <a:r>
              <a:rPr lang="ru-RU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 КНИГОВЫДАЧИ не привязаны к конкретным учебникам (книгам).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 Учитель или ученик сами выберут то, что им нужно из библиотеки!</a:t>
            </a:r>
          </a:p>
          <a:p>
            <a:pPr marL="285744" indent="-285744">
              <a:spcAft>
                <a:spcPts val="1400"/>
              </a:spcAft>
              <a:buClr>
                <a:srgbClr val="15ABCD"/>
              </a:buClr>
              <a:buFont typeface="Wingdings" charset="2"/>
              <a:buChar char="§"/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Простое ценообразование: единая цена одной книговыдачи для всех ЭФУ и книг </a:t>
            </a:r>
            <a:r>
              <a:rPr lang="ru-RU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75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рублей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, умноженная на количество купленных книговыдач, равна стоимости услуги для школы</a:t>
            </a:r>
          </a:p>
          <a:p>
            <a:pPr marL="285744" indent="-285744">
              <a:spcAft>
                <a:spcPts val="1400"/>
              </a:spcAft>
              <a:buClr>
                <a:srgbClr val="15ABCD"/>
              </a:buClr>
              <a:buFont typeface="Wingdings" charset="2"/>
              <a:buChar char="§"/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Можно приобрести КНИГОВЫДАЧИ «с запасом» и использовать их в любое время, когда они понадобятся! </a:t>
            </a:r>
            <a:r>
              <a:rPr lang="ru-RU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Не использованные КНИГОВЫДАЧИ не «сгорают».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41772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649601" y="432692"/>
            <a:ext cx="7865751" cy="469640"/>
          </a:xfrm>
        </p:spPr>
        <p:txBody>
          <a:bodyPr>
            <a:normAutofit/>
          </a:bodyPr>
          <a:lstStyle/>
          <a:p>
            <a:r>
              <a:rPr lang="ru-RU" sz="2100" b="1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РАБОТАТЬ С КНИГОВЫДАЧАМИ</a:t>
            </a:r>
            <a:r>
              <a:rPr lang="en-US" sz="2100" b="1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sz="2100" b="1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ОЧЕНЬ ПРОСТО! </a:t>
            </a:r>
          </a:p>
        </p:txBody>
      </p:sp>
      <p:sp>
        <p:nvSpPr>
          <p:cNvPr id="10" name="Объект 2"/>
          <p:cNvSpPr>
            <a:spLocks noGrp="1"/>
          </p:cNvSpPr>
          <p:nvPr>
            <p:ph idx="1"/>
          </p:nvPr>
        </p:nvSpPr>
        <p:spPr>
          <a:xfrm>
            <a:off x="414005" y="1137052"/>
            <a:ext cx="8336943" cy="3841349"/>
          </a:xfrm>
        </p:spPr>
        <p:txBody>
          <a:bodyPr>
            <a:noAutofit/>
          </a:bodyPr>
          <a:lstStyle/>
          <a:p>
            <a:pPr marL="342891" indent="-342891">
              <a:spcBef>
                <a:spcPts val="0"/>
              </a:spcBef>
              <a:spcAft>
                <a:spcPts val="1100"/>
              </a:spcAft>
              <a:buClr>
                <a:srgbClr val="15ABCD"/>
              </a:buClr>
              <a:buFont typeface="+mj-lt"/>
              <a:buAutoNum type="arabicPeriod"/>
            </a:pP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Выберите класс, введите количество учеников в нем и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LECTA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напечатает необходимое количество сертификатов с кодами доступа и инструкцией по их использованию</a:t>
            </a:r>
          </a:p>
          <a:p>
            <a:pPr marL="342891" indent="-342891">
              <a:spcBef>
                <a:spcPts val="0"/>
              </a:spcBef>
              <a:spcAft>
                <a:spcPts val="1100"/>
              </a:spcAft>
              <a:buClr>
                <a:srgbClr val="15ABCD"/>
              </a:buClr>
              <a:buFont typeface="+mj-lt"/>
              <a:buAutoNum type="arabicPeriod"/>
            </a:pP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Раздайте сертификаты Вашим ученикам и учителям и они смогут самостоятельно зарегистрироваться в библиотеке, создать логин и пароль и взять нужные им ЭФУ и другие книги из библиотеки</a:t>
            </a:r>
          </a:p>
          <a:p>
            <a:pPr marL="342891" indent="-342891">
              <a:spcBef>
                <a:spcPts val="0"/>
              </a:spcBef>
              <a:spcAft>
                <a:spcPts val="1100"/>
              </a:spcAft>
              <a:buClr>
                <a:srgbClr val="15ABCD"/>
              </a:buClr>
              <a:buFont typeface="+mj-lt"/>
              <a:buAutoNum type="arabicPeriod"/>
            </a:pP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Пока учитель или ученик не скачал/открыл ЭФУ или книгу из библиотеки, КНИГОВЫДАЧА не считается осуществленной. </a:t>
            </a:r>
          </a:p>
          <a:p>
            <a:pPr marL="342891" indent="-342891">
              <a:spcBef>
                <a:spcPts val="0"/>
              </a:spcBef>
              <a:spcAft>
                <a:spcPts val="1100"/>
              </a:spcAft>
              <a:buClr>
                <a:srgbClr val="15ABCD"/>
              </a:buClr>
              <a:buFont typeface="+mj-lt"/>
              <a:buAutoNum type="arabicPeriod"/>
            </a:pP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Выбранный учеником или учителем ЭФУ или книга может использоваться в приложении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LECTA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 и на сайте </a:t>
            </a:r>
            <a:r>
              <a:rPr lang="en-US" sz="1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lecta.ru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.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Для этого пользователю достаточно авторизоваться, введя свои учетные данные (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e-mail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 и пароль)</a:t>
            </a:r>
            <a:b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</a:br>
            <a:endParaRPr lang="ru-RU" sz="18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marL="342891" indent="-342891">
              <a:spcBef>
                <a:spcPts val="0"/>
              </a:spcBef>
              <a:spcAft>
                <a:spcPts val="1100"/>
              </a:spcAft>
              <a:buClr>
                <a:srgbClr val="15ABCD"/>
              </a:buClr>
              <a:buFont typeface="+mj-lt"/>
              <a:buAutoNum type="arabicPeriod"/>
            </a:pP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Взятый ЭФУ или книгу из библиотеки можно использовать в течение 500 дней дома и в школе</a:t>
            </a:r>
          </a:p>
          <a:p>
            <a:pPr marL="342891" indent="-342891">
              <a:spcBef>
                <a:spcPts val="0"/>
              </a:spcBef>
              <a:spcAft>
                <a:spcPts val="1100"/>
              </a:spcAft>
              <a:buClr>
                <a:srgbClr val="15ABCD"/>
              </a:buClr>
              <a:buFont typeface="+mj-lt"/>
              <a:buAutoNum type="arabicPeriod"/>
            </a:pP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Нижний колонтитул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www.LECTA.ru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F71F9-7DAD-7849-8098-1599716C2088}" type="slidenum">
              <a:rPr lang="ru-RU" smtClean="0"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3332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419968" y="908720"/>
            <a:ext cx="7865751" cy="469640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Arial" charset="0"/>
                <a:ea typeface="Arial" charset="0"/>
                <a:cs typeface="Arial" charset="0"/>
              </a:rPr>
              <a:t>Ученикам и родителям? </a:t>
            </a:r>
            <a:r>
              <a:rPr lang="ru-RU" sz="2400" b="1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– Розничный магазин!</a:t>
            </a:r>
          </a:p>
        </p:txBody>
      </p:sp>
      <p:sp>
        <p:nvSpPr>
          <p:cNvPr id="9" name="Нижний колонтитул 13"/>
          <p:cNvSpPr>
            <a:spLocks noGrp="1"/>
          </p:cNvSpPr>
          <p:nvPr>
            <p:ph type="ftr" sz="quarter" idx="11"/>
          </p:nvPr>
        </p:nvSpPr>
        <p:spPr>
          <a:xfrm>
            <a:off x="3134675" y="413572"/>
            <a:ext cx="2895600" cy="365125"/>
          </a:xfrm>
        </p:spPr>
        <p:txBody>
          <a:bodyPr/>
          <a:lstStyle/>
          <a:p>
            <a:r>
              <a:rPr lang="en-US" sz="2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www.LECTA.ru</a:t>
            </a: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F71F9-7DAD-7849-8098-1599716C2088}" type="slidenum">
              <a:rPr lang="ru-RU" smtClean="0"/>
              <a:t>44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61785" y="1508383"/>
            <a:ext cx="83250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Простое ценообразование</a:t>
            </a:r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:</a:t>
            </a:r>
          </a:p>
          <a:p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единая низкая цена любого ЭФУ  </a:t>
            </a:r>
            <a:r>
              <a:rPr lang="ru-RU" sz="2800" b="1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149</a:t>
            </a:r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рублей</a:t>
            </a:r>
            <a:endParaRPr lang="ru-RU" sz="2800" b="1" dirty="0"/>
          </a:p>
        </p:txBody>
      </p:sp>
      <p:pic>
        <p:nvPicPr>
          <p:cNvPr id="7" name="Изображение 2" descr="Снимок экрана 2016-04-17 в 22.49.00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2" t="8204" r="3354" b="11399"/>
          <a:stretch/>
        </p:blipFill>
        <p:spPr>
          <a:xfrm>
            <a:off x="1259632" y="2786136"/>
            <a:ext cx="6840760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284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2880360"/>
            <a:ext cx="8515350" cy="86868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Нижний колонтитул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www.LECTA.ru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F71F9-7DAD-7849-8098-1599716C2088}" type="slidenum">
              <a:rPr lang="ru-RU" smtClean="0"/>
              <a:t>45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2327359"/>
            <a:ext cx="8119814" cy="2477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44" indent="-285744">
              <a:lnSpc>
                <a:spcPct val="150000"/>
              </a:lnSpc>
              <a:spcAft>
                <a:spcPts val="1400"/>
              </a:spcAft>
              <a:buClr>
                <a:srgbClr val="15ABCD"/>
              </a:buClr>
              <a:buFont typeface="Wingdings" charset="2"/>
              <a:buChar char="§"/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Новый интернет-магазин для физических и юридических лиц</a:t>
            </a:r>
          </a:p>
          <a:p>
            <a:pPr marL="285744" indent="-285744">
              <a:lnSpc>
                <a:spcPct val="150000"/>
              </a:lnSpc>
              <a:spcAft>
                <a:spcPts val="1400"/>
              </a:spcAft>
              <a:buClr>
                <a:srgbClr val="15ABCD"/>
              </a:buClr>
              <a:buFont typeface="Wingdings" charset="2"/>
              <a:buChar char="§"/>
            </a:pPr>
            <a:r>
              <a:rPr lang="ru-RU" sz="16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Онлайн чтение учебников в электронной форме в </a:t>
            </a:r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WEB-</a:t>
            </a:r>
            <a:r>
              <a:rPr lang="ru-RU" sz="16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браузере любой операционной системы (включая </a:t>
            </a:r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Linux </a:t>
            </a:r>
            <a:r>
              <a:rPr lang="ru-RU" sz="16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и </a:t>
            </a:r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OS X</a:t>
            </a:r>
            <a:r>
              <a:rPr lang="ru-RU" sz="16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) </a:t>
            </a:r>
            <a:endParaRPr lang="en-US" sz="1600" dirty="0" smtClean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285744" indent="-285744">
              <a:lnSpc>
                <a:spcPct val="150000"/>
              </a:lnSpc>
              <a:spcAft>
                <a:spcPts val="1400"/>
              </a:spcAft>
              <a:buClr>
                <a:srgbClr val="15ABCD"/>
              </a:buClr>
              <a:buFont typeface="Wingdings" charset="2"/>
              <a:buChar char="§"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Новый личный кабинет для физических и юридических лиц</a:t>
            </a:r>
          </a:p>
          <a:p>
            <a:pPr marL="285744" indent="-285744">
              <a:lnSpc>
                <a:spcPct val="150000"/>
              </a:lnSpc>
              <a:spcAft>
                <a:spcPts val="1400"/>
              </a:spcAft>
              <a:buClr>
                <a:srgbClr val="15ABCD"/>
              </a:buClr>
              <a:buFont typeface="Wingdings" charset="2"/>
              <a:buChar char="§"/>
            </a:pPr>
            <a:endParaRPr lang="it-IT" sz="16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40098" y="801799"/>
            <a:ext cx="7442840" cy="469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solidFill>
                  <a:srgbClr val="0070C0"/>
                </a:solidFill>
                <a:latin typeface="Arial" charset="0"/>
                <a:ea typeface="Arial" charset="0"/>
                <a:cs typeface="Arial" charset="0"/>
              </a:rPr>
              <a:t>НОВЫЙ </a:t>
            </a:r>
            <a:r>
              <a:rPr lang="en-US" sz="2400" b="1" dirty="0" smtClean="0">
                <a:solidFill>
                  <a:srgbClr val="0070C0"/>
                </a:solidFill>
                <a:latin typeface="Arial" charset="0"/>
                <a:ea typeface="Arial" charset="0"/>
                <a:cs typeface="Arial" charset="0"/>
              </a:rPr>
              <a:t>WEB-</a:t>
            </a:r>
            <a:r>
              <a:rPr lang="ru-RU" sz="2400" b="1" dirty="0" smtClean="0">
                <a:solidFill>
                  <a:srgbClr val="0070C0"/>
                </a:solidFill>
                <a:latin typeface="Arial" charset="0"/>
                <a:ea typeface="Arial" charset="0"/>
                <a:cs typeface="Arial" charset="0"/>
              </a:rPr>
              <a:t>ПОРТАЛ </a:t>
            </a:r>
            <a:r>
              <a:rPr lang="en-US" sz="2400" b="1" dirty="0" smtClean="0">
                <a:solidFill>
                  <a:srgbClr val="0070C0"/>
                </a:solidFill>
                <a:latin typeface="Arial" charset="0"/>
                <a:ea typeface="Arial" charset="0"/>
                <a:cs typeface="Arial" charset="0"/>
              </a:rPr>
              <a:t>LECTA.ru</a:t>
            </a:r>
            <a:r>
              <a:rPr lang="ru-RU" sz="2400" b="1" dirty="0" smtClean="0">
                <a:solidFill>
                  <a:srgbClr val="0070C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sz="2100" b="1" dirty="0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– ИЮЛЬ 2016</a:t>
            </a:r>
            <a:endParaRPr lang="ru-RU" sz="2100" b="1" dirty="0">
              <a:solidFill>
                <a:srgbClr val="FF0000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3073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ижний колонтитул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www.LECTA.ru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F71F9-7DAD-7849-8098-1599716C2088}" type="slidenum">
              <a:rPr lang="ru-RU" smtClean="0"/>
              <a:t>46</a:t>
            </a:fld>
            <a:endParaRPr lang="ru-RU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1259632" y="815698"/>
            <a:ext cx="5623184" cy="46964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ТЕХНИЧЕСКИЕ ТРЕБОВАНИЯ</a:t>
            </a:r>
            <a:endParaRPr lang="ru-RU" sz="2400" b="1" dirty="0">
              <a:solidFill>
                <a:srgbClr val="FF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1484784"/>
            <a:ext cx="6867144" cy="3985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44" indent="-285744">
              <a:lnSpc>
                <a:spcPct val="150000"/>
              </a:lnSpc>
              <a:spcAft>
                <a:spcPts val="1400"/>
              </a:spcAft>
              <a:buClr>
                <a:srgbClr val="15ABCD"/>
              </a:buClr>
              <a:buFont typeface="Wingdings" charset="2"/>
              <a:buChar char="§"/>
            </a:pPr>
            <a:r>
              <a:rPr lang="it-IT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Операционная</a:t>
            </a:r>
            <a:r>
              <a:rPr lang="it-IT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система</a:t>
            </a:r>
            <a:r>
              <a:rPr lang="it-IT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: Microsoft Windows (7 </a:t>
            </a:r>
            <a:r>
              <a:rPr lang="it-IT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и</a:t>
            </a:r>
            <a:r>
              <a:rPr lang="it-IT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выше</a:t>
            </a:r>
            <a:r>
              <a:rPr lang="it-IT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), Google </a:t>
            </a:r>
            <a:r>
              <a:rPr lang="it-IT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Android</a:t>
            </a:r>
            <a:r>
              <a:rPr lang="it-IT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 (4.2 </a:t>
            </a:r>
            <a:r>
              <a:rPr lang="it-IT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и</a:t>
            </a:r>
            <a:r>
              <a:rPr lang="it-IT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выше</a:t>
            </a:r>
            <a:r>
              <a:rPr lang="it-IT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), Apple iOS (8 </a:t>
            </a:r>
            <a:r>
              <a:rPr lang="it-IT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и</a:t>
            </a:r>
            <a:r>
              <a:rPr lang="it-IT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выше</a:t>
            </a:r>
            <a:r>
              <a:rPr lang="it-IT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);</a:t>
            </a:r>
          </a:p>
          <a:p>
            <a:pPr marL="285744" indent="-285744">
              <a:lnSpc>
                <a:spcPct val="150000"/>
              </a:lnSpc>
              <a:spcAft>
                <a:spcPts val="1400"/>
              </a:spcAft>
              <a:buClr>
                <a:srgbClr val="15ABCD"/>
              </a:buClr>
              <a:buFont typeface="Wingdings" charset="2"/>
              <a:buChar char="§"/>
            </a:pPr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Оперативная </a:t>
            </a: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память - 2 Гб и выше;</a:t>
            </a:r>
          </a:p>
          <a:p>
            <a:pPr marL="285744" indent="-285744">
              <a:lnSpc>
                <a:spcPct val="150000"/>
              </a:lnSpc>
              <a:spcAft>
                <a:spcPts val="1400"/>
              </a:spcAft>
              <a:buClr>
                <a:srgbClr val="15ABCD"/>
              </a:buClr>
              <a:buFont typeface="Wingdings" charset="2"/>
              <a:buChar char="§"/>
            </a:pPr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Объем </a:t>
            </a: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внутренней памяти - 32 Гб и выше;</a:t>
            </a:r>
          </a:p>
          <a:p>
            <a:pPr marL="285744" indent="-285744">
              <a:lnSpc>
                <a:spcPct val="150000"/>
              </a:lnSpc>
              <a:spcAft>
                <a:spcPts val="1400"/>
              </a:spcAft>
              <a:buClr>
                <a:srgbClr val="15ABCD"/>
              </a:buClr>
              <a:buFont typeface="Wingdings" charset="2"/>
              <a:buChar char="§"/>
            </a:pPr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Размер </a:t>
            </a: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экрана не менее </a:t>
            </a:r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9»;</a:t>
            </a:r>
          </a:p>
          <a:p>
            <a:pPr marL="285744" indent="-285744">
              <a:lnSpc>
                <a:spcPct val="150000"/>
              </a:lnSpc>
              <a:spcAft>
                <a:spcPts val="1400"/>
              </a:spcAft>
              <a:buClr>
                <a:srgbClr val="15ABCD"/>
              </a:buClr>
              <a:buFont typeface="Wingdings" charset="2"/>
              <a:buChar char="§"/>
            </a:pPr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Разрешение экрана: 1024 х 768 и выше.</a:t>
            </a:r>
            <a:endParaRPr lang="ru-RU" sz="2000" b="1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21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176" y="218435"/>
            <a:ext cx="9140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Всероссийский конкурс </a:t>
            </a:r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«Электронный учебник на уроке»</a:t>
            </a:r>
            <a:endParaRPr lang="ru-RU" sz="2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7564" y="1016732"/>
            <a:ext cx="7992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 апреле стартовал конкурс 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«Электронный учебник на уроке»,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проводимый совместно с издательским домом "Первое Сентября".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3548" y="1880828"/>
            <a:ext cx="80339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Положение о конкурсе размещено на сайте </a:t>
            </a:r>
            <a:r>
              <a:rPr lang="en-US" dirty="0" smtClean="0">
                <a:latin typeface="Arial" pitchFamily="34" charset="0"/>
                <a:cs typeface="Arial" pitchFamily="34" charset="0"/>
                <a:hlinkClick r:id="rId2"/>
              </a:rPr>
              <a:t>http://efu.drofa.ru/competition</a:t>
            </a:r>
            <a:r>
              <a:rPr lang="en-US" dirty="0" smtClean="0">
                <a:hlinkClick r:id="rId2"/>
              </a:rPr>
              <a:t>/</a:t>
            </a:r>
            <a:endParaRPr lang="ru-RU" dirty="0" smtClean="0"/>
          </a:p>
          <a:p>
            <a:endParaRPr lang="en-US" dirty="0" smtClean="0"/>
          </a:p>
        </p:txBody>
      </p:sp>
      <p:pic>
        <p:nvPicPr>
          <p:cNvPr id="8" name="Изображение 7" descr="Снимок экрана 2016-04-18 в 0.32.20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495"/>
          <a:stretch/>
        </p:blipFill>
        <p:spPr>
          <a:xfrm>
            <a:off x="0" y="2528900"/>
            <a:ext cx="9144000" cy="3297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29383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923430" y="1084993"/>
            <a:ext cx="8204448" cy="1470025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Arial Black" pitchFamily="34" charset="0"/>
              </a:rPr>
              <a:t>ИНТЕРАКТИВНОЕ ПРИЛОЖЕНИЕ К АТЛАСАМ</a:t>
            </a:r>
            <a:endParaRPr lang="ru-RU" sz="2800" dirty="0">
              <a:latin typeface="Arial Black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923430" y="1831215"/>
            <a:ext cx="3146648" cy="840930"/>
          </a:xfrm>
        </p:spPr>
        <p:txBody>
          <a:bodyPr>
            <a:normAutofit fontScale="70000" lnSpcReduction="20000"/>
          </a:bodyPr>
          <a:lstStyle/>
          <a:p>
            <a:r>
              <a:rPr lang="ru-RU" sz="4000" b="1" dirty="0" err="1" smtClean="0">
                <a:solidFill>
                  <a:srgbClr val="FF0000"/>
                </a:solidFill>
                <a:latin typeface="Arial Black" pitchFamily="34" charset="0"/>
              </a:rPr>
              <a:t>Атлас+</a:t>
            </a:r>
            <a:endParaRPr lang="ru-RU" sz="4000" b="1" dirty="0" smtClean="0">
              <a:solidFill>
                <a:srgbClr val="FF0000"/>
              </a:solidFill>
              <a:latin typeface="Arial Black" pitchFamily="34" charset="0"/>
            </a:endParaRPr>
          </a:p>
          <a:p>
            <a:r>
              <a:rPr lang="en-US" b="1" dirty="0" smtClean="0">
                <a:solidFill>
                  <a:srgbClr val="002060"/>
                </a:solidFill>
              </a:rPr>
              <a:t>www.lecta.ru/atlasplus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6" name="Picture 3" descr="C:\Documents and Settings\shestak\Рабочий стол\История\Обложки\6049_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269" y="286077"/>
            <a:ext cx="1218347" cy="15978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2767" t="3663" r="3149" b="7382"/>
          <a:stretch/>
        </p:blipFill>
        <p:spPr>
          <a:xfrm>
            <a:off x="1043608" y="2672145"/>
            <a:ext cx="7524836" cy="3999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406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985284"/>
            <a:ext cx="9144000" cy="72008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395536" y="1844824"/>
            <a:ext cx="8280920" cy="2376264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Благодарим за внимание!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8" name="Picture 2" descr="D:\Masha\черная пятница\Вебинары\заставка для вебинаров для youtube-0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6104" y="6057292"/>
            <a:ext cx="7272300" cy="644876"/>
          </a:xfrm>
          <a:prstGeom prst="rect">
            <a:avLst/>
          </a:prstGeom>
          <a:noFill/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594253" y="1016732"/>
            <a:ext cx="8280920" cy="23762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Благодарим за внимание!</a:t>
            </a:r>
            <a:endParaRPr lang="ru-RU" sz="5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539552" y="2594810"/>
            <a:ext cx="8064896" cy="1152128"/>
          </a:xfrm>
          <a:prstGeom prst="rect">
            <a:avLst/>
          </a:prstGeom>
        </p:spPr>
        <p:txBody>
          <a:bodyPr vert="horz" lIns="145132" tIns="72568" rIns="145132" bIns="72568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24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Контакты для связи:</a:t>
            </a:r>
            <a:endParaRPr lang="en-US" sz="2400" dirty="0" smtClean="0">
              <a:solidFill>
                <a:prstClr val="black">
                  <a:lumMod val="50000"/>
                  <a:lumOff val="50000"/>
                </a:prstClr>
              </a:solidFill>
            </a:endParaRPr>
          </a:p>
          <a:p>
            <a:pPr algn="ctr">
              <a:spcBef>
                <a:spcPct val="0"/>
              </a:spcBef>
            </a:pPr>
            <a:r>
              <a:rPr lang="ru-RU" sz="24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+7 (800) 2000-550</a:t>
            </a:r>
          </a:p>
          <a:p>
            <a:pPr algn="ctr">
              <a:spcBef>
                <a:spcPct val="0"/>
              </a:spcBef>
            </a:pPr>
            <a:r>
              <a:rPr lang="en-US" sz="2400" dirty="0" smtClean="0">
                <a:solidFill>
                  <a:prstClr val="black">
                    <a:lumMod val="50000"/>
                    <a:lumOff val="50000"/>
                  </a:prstClr>
                </a:solidFill>
                <a:hlinkClick r:id="rId3"/>
              </a:rPr>
              <a:t>metodist@drofa.ru</a:t>
            </a:r>
            <a:r>
              <a:rPr lang="ru-RU" sz="24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 </a:t>
            </a:r>
            <a:r>
              <a:rPr lang="en-US" sz="24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       </a:t>
            </a:r>
            <a:r>
              <a:rPr lang="ru-RU" sz="24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    </a:t>
            </a:r>
            <a:r>
              <a:rPr lang="en-US" sz="2400" dirty="0" smtClean="0">
                <a:solidFill>
                  <a:prstClr val="black">
                    <a:lumMod val="50000"/>
                    <a:lumOff val="50000"/>
                  </a:prstClr>
                </a:solidFill>
                <a:hlinkClick r:id="rId4"/>
              </a:rPr>
              <a:t>metod@vgf.ru</a:t>
            </a:r>
            <a:r>
              <a:rPr lang="en-US" sz="24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 </a:t>
            </a:r>
            <a:endParaRPr lang="ru-RU" sz="2400" dirty="0" smtClean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9512" y="4617132"/>
            <a:ext cx="41039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prstClr val="white">
                    <a:lumMod val="50000"/>
                  </a:prst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solidFill>
                  <a:prstClr val="white">
                    <a:lumMod val="50000"/>
                  </a:prstClr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prstClr val="white">
                    <a:lumMod val="50000"/>
                  </a:prstClr>
                </a:solidFill>
                <a:latin typeface="Arial" pitchFamily="34" charset="0"/>
                <a:cs typeface="Arial" pitchFamily="34" charset="0"/>
              </a:rPr>
              <a:t>Адрес: ул. </a:t>
            </a:r>
            <a:r>
              <a:rPr lang="ru-RU" dirty="0" err="1" smtClean="0">
                <a:solidFill>
                  <a:prstClr val="white">
                    <a:lumMod val="50000"/>
                  </a:prstClr>
                </a:solidFill>
                <a:latin typeface="Arial" pitchFamily="34" charset="0"/>
                <a:cs typeface="Arial" pitchFamily="34" charset="0"/>
              </a:rPr>
              <a:t>Зорге</a:t>
            </a:r>
            <a:r>
              <a:rPr lang="ru-RU" dirty="0" smtClean="0">
                <a:solidFill>
                  <a:prstClr val="white">
                    <a:lumMod val="50000"/>
                  </a:prstClr>
                </a:solidFill>
                <a:latin typeface="Arial" pitchFamily="34" charset="0"/>
                <a:cs typeface="Arial" pitchFamily="34" charset="0"/>
              </a:rPr>
              <a:t>, д. 1, г. Москва, 123308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427984" y="458112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solidFill>
                  <a:prstClr val="white">
                    <a:lumMod val="50000"/>
                  </a:prstClr>
                </a:solidFill>
                <a:latin typeface="Arial" pitchFamily="34" charset="0"/>
                <a:cs typeface="Arial" pitchFamily="34" charset="0"/>
              </a:rPr>
              <a:t>Редакция истории, обществознания </a:t>
            </a:r>
          </a:p>
          <a:p>
            <a:pPr algn="ctr"/>
            <a:r>
              <a:rPr lang="ru-RU" dirty="0" smtClean="0">
                <a:solidFill>
                  <a:prstClr val="white">
                    <a:lumMod val="50000"/>
                  </a:prstClr>
                </a:solidFill>
                <a:latin typeface="Arial" pitchFamily="34" charset="0"/>
                <a:cs typeface="Arial" pitchFamily="34" charset="0"/>
              </a:rPr>
              <a:t>и искусства</a:t>
            </a:r>
            <a:br>
              <a:rPr lang="ru-RU" dirty="0" smtClean="0">
                <a:solidFill>
                  <a:prstClr val="white">
                    <a:lumMod val="50000"/>
                  </a:prstClr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prstClr val="white">
                    <a:lumMod val="50000"/>
                  </a:prstClr>
                </a:solidFill>
                <a:latin typeface="Arial" pitchFamily="34" charset="0"/>
                <a:cs typeface="Arial" pitchFamily="34" charset="0"/>
              </a:rPr>
              <a:t>+7 (495) 795-05-48</a:t>
            </a:r>
            <a:br>
              <a:rPr lang="ru-RU" dirty="0" smtClean="0">
                <a:solidFill>
                  <a:prstClr val="white">
                    <a:lumMod val="50000"/>
                  </a:prstClr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err="1" smtClean="0">
                <a:solidFill>
                  <a:prstClr val="white">
                    <a:lumMod val="50000"/>
                  </a:prstClr>
                </a:solidFill>
                <a:latin typeface="Arial" pitchFamily="34" charset="0"/>
                <a:cs typeface="Arial" pitchFamily="34" charset="0"/>
              </a:rPr>
              <a:t>history@drofa.r</a:t>
            </a:r>
            <a:r>
              <a:rPr lang="en-US" dirty="0" smtClean="0">
                <a:solidFill>
                  <a:prstClr val="white">
                    <a:lumMod val="50000"/>
                  </a:prstClr>
                </a:solidFill>
                <a:latin typeface="Arial" pitchFamily="34" charset="0"/>
                <a:cs typeface="Arial" pitchFamily="34" charset="0"/>
              </a:rPr>
              <a:t>u</a:t>
            </a:r>
            <a:endParaRPr lang="ru-RU" dirty="0" smtClean="0">
              <a:solidFill>
                <a:prstClr val="white">
                  <a:lumMod val="50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534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7"/>
          <p:cNvSpPr txBox="1">
            <a:spLocks noChangeArrowheads="1"/>
          </p:cNvSpPr>
          <p:nvPr/>
        </p:nvSpPr>
        <p:spPr bwMode="auto">
          <a:xfrm>
            <a:off x="8561386" y="6369048"/>
            <a:ext cx="4318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fld id="{DF3DA6DF-51DA-4A32-B257-40E6980899C4}" type="slidenum">
              <a:rPr lang="ru-RU" sz="1200" b="1">
                <a:solidFill>
                  <a:srgbClr val="002963"/>
                </a:solidFill>
                <a:latin typeface="PT Sans"/>
                <a:cs typeface="PT Sans"/>
              </a:rPr>
              <a:pPr algn="ctr"/>
              <a:t>5</a:t>
            </a:fld>
            <a:endParaRPr lang="ru-RU" sz="1200" b="1" dirty="0">
              <a:solidFill>
                <a:srgbClr val="002963"/>
              </a:solidFill>
              <a:latin typeface="PT Sans"/>
              <a:cs typeface="PT San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-7561" y="340342"/>
            <a:ext cx="90875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ЭФУ: новая форма — новые возможности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4517" y="4855112"/>
            <a:ext cx="3963317" cy="369332"/>
          </a:xfrm>
          <a:prstGeom prst="rect">
            <a:avLst/>
          </a:prstGeom>
          <a:noFill/>
          <a:ln>
            <a:solidFill>
              <a:srgbClr val="006666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Делают урок более динамичным</a:t>
            </a:r>
            <a:endParaRPr lang="ru-RU" dirty="0">
              <a:solidFill>
                <a:srgbClr val="00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176947" y="4671577"/>
            <a:ext cx="4919424" cy="369332"/>
          </a:xfrm>
          <a:prstGeom prst="rect">
            <a:avLst/>
          </a:prstGeom>
          <a:noFill/>
          <a:ln>
            <a:solidFill>
              <a:srgbClr val="006666"/>
            </a:solidFill>
          </a:ln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Экономят время при подготовке к урокам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813193" y="5259726"/>
            <a:ext cx="4662582" cy="369332"/>
          </a:xfrm>
          <a:prstGeom prst="rect">
            <a:avLst/>
          </a:prstGeom>
          <a:noFill/>
          <a:ln>
            <a:solidFill>
              <a:srgbClr val="006666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Повышают вовлеченность и интерес</a:t>
            </a:r>
            <a:endParaRPr lang="ru-RU" dirty="0">
              <a:solidFill>
                <a:srgbClr val="00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61910" y="5692746"/>
            <a:ext cx="5070318" cy="646331"/>
          </a:xfrm>
          <a:prstGeom prst="rect">
            <a:avLst/>
          </a:prstGeom>
          <a:noFill/>
          <a:ln>
            <a:solidFill>
              <a:srgbClr val="006666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Помогают индивидуализировать обучение</a:t>
            </a:r>
          </a:p>
          <a:p>
            <a:r>
              <a:rPr lang="ru-RU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с учетом стиля и темпа работы детей</a:t>
            </a:r>
            <a:endParaRPr lang="ru-RU" dirty="0">
              <a:solidFill>
                <a:srgbClr val="00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2" cstate="print"/>
          <a:srcRect l="11720" t="18333" r="8363" b="13216"/>
          <a:stretch>
            <a:fillRect/>
          </a:stretch>
        </p:blipFill>
        <p:spPr bwMode="auto">
          <a:xfrm>
            <a:off x="522978" y="873493"/>
            <a:ext cx="2623728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5" name="TextBox 24"/>
          <p:cNvSpPr txBox="1"/>
          <p:nvPr/>
        </p:nvSpPr>
        <p:spPr>
          <a:xfrm>
            <a:off x="3177" y="4132548"/>
            <a:ext cx="91408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мультимедийные объекты</a:t>
            </a:r>
            <a:endParaRPr lang="ru-RU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3" descr="C:\Documents and Settings\shestak\Рабочий стол\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0945" y="2476026"/>
            <a:ext cx="2232248" cy="1588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 cstate="print"/>
          <a:srcRect l="25830" t="21250" r="14843" b="8750"/>
          <a:stretch>
            <a:fillRect/>
          </a:stretch>
        </p:blipFill>
        <p:spPr bwMode="auto">
          <a:xfrm>
            <a:off x="3044167" y="843255"/>
            <a:ext cx="2735319" cy="1891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5"/>
          <a:srcRect l="19371" t="8366" r="20306" b="11900"/>
          <a:stretch/>
        </p:blipFill>
        <p:spPr>
          <a:xfrm>
            <a:off x="5667895" y="925132"/>
            <a:ext cx="2837258" cy="210842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6" cstate="print"/>
          <a:srcRect l="19238" t="15000" r="19238" b="11250"/>
          <a:stretch>
            <a:fillRect/>
          </a:stretch>
        </p:blipFill>
        <p:spPr bwMode="auto">
          <a:xfrm>
            <a:off x="4169323" y="2183925"/>
            <a:ext cx="2570757" cy="1805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  <p:extLst>
      <p:ext uri="{BB962C8B-B14F-4D97-AF65-F5344CB8AC3E}">
        <p14:creationId xmlns:p14="http://schemas.microsoft.com/office/powerpoint/2010/main" val="4070144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75656" y="1700808"/>
            <a:ext cx="5976664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Сергей Кутузов</a:t>
            </a:r>
          </a:p>
          <a:p>
            <a:r>
              <a:rPr lang="ru-RU" sz="2400" dirty="0" smtClean="0">
                <a:solidFill>
                  <a:srgbClr val="7F7F7F"/>
                </a:solidFill>
              </a:rPr>
              <a:t>методист по ЭФУ</a:t>
            </a:r>
          </a:p>
          <a:p>
            <a:r>
              <a:rPr lang="ru-RU" sz="2400" dirty="0" smtClean="0">
                <a:solidFill>
                  <a:srgbClr val="7F7F7F"/>
                </a:solidFill>
              </a:rPr>
              <a:t>объединенной издательской группы «ДРОФА</a:t>
            </a:r>
            <a:r>
              <a:rPr lang="ru-RU" sz="2400" dirty="0">
                <a:solidFill>
                  <a:srgbClr val="7F7F7F"/>
                </a:solidFill>
              </a:rPr>
              <a:t>»–</a:t>
            </a:r>
            <a:r>
              <a:rPr lang="ru-RU" sz="2400" dirty="0" smtClean="0">
                <a:solidFill>
                  <a:srgbClr val="7F7F7F"/>
                </a:solidFill>
              </a:rPr>
              <a:t>«</a:t>
            </a:r>
            <a:r>
              <a:rPr lang="ru-RU" sz="2400" dirty="0" smtClean="0">
                <a:solidFill>
                  <a:srgbClr val="7F7F7F"/>
                </a:solidFill>
              </a:rPr>
              <a:t>ВЕНТАНА-ГРАФ</a:t>
            </a:r>
            <a:r>
              <a:rPr lang="ru-RU" sz="2400" dirty="0" smtClean="0">
                <a:solidFill>
                  <a:srgbClr val="7F7F7F"/>
                </a:solidFill>
              </a:rPr>
              <a:t>»</a:t>
            </a:r>
            <a:endParaRPr lang="ru-RU" sz="2400" dirty="0" smtClean="0">
              <a:solidFill>
                <a:srgbClr val="7F7F7F"/>
              </a:solidFill>
            </a:endParaRPr>
          </a:p>
          <a:p>
            <a:r>
              <a:rPr lang="en-US" sz="4000" dirty="0" err="1" smtClean="0"/>
              <a:t>kutuzov.s@drofa.ru</a:t>
            </a:r>
            <a:endParaRPr lang="en-US" sz="4000" dirty="0" smtClean="0"/>
          </a:p>
          <a:p>
            <a:r>
              <a:rPr lang="en-US" sz="2400" dirty="0" smtClean="0"/>
              <a:t>8 903 664 62 86</a:t>
            </a:r>
          </a:p>
        </p:txBody>
      </p:sp>
    </p:spTree>
    <p:extLst>
      <p:ext uri="{BB962C8B-B14F-4D97-AF65-F5344CB8AC3E}">
        <p14:creationId xmlns:p14="http://schemas.microsoft.com/office/powerpoint/2010/main" val="2154525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7"/>
          <p:cNvSpPr txBox="1">
            <a:spLocks noChangeArrowheads="1"/>
          </p:cNvSpPr>
          <p:nvPr/>
        </p:nvSpPr>
        <p:spPr bwMode="auto">
          <a:xfrm>
            <a:off x="8561386" y="6369048"/>
            <a:ext cx="4318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fld id="{DF3DA6DF-51DA-4A32-B257-40E6980899C4}" type="slidenum">
              <a:rPr lang="ru-RU" sz="1200" b="1">
                <a:solidFill>
                  <a:srgbClr val="002963"/>
                </a:solidFill>
                <a:latin typeface="PT Sans"/>
                <a:cs typeface="PT Sans"/>
              </a:rPr>
              <a:pPr algn="ctr"/>
              <a:t>6</a:t>
            </a:fld>
            <a:endParaRPr lang="ru-RU" sz="1200" b="1" dirty="0">
              <a:solidFill>
                <a:srgbClr val="002963"/>
              </a:solidFill>
              <a:latin typeface="PT Sans"/>
              <a:cs typeface="PT San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176" y="338255"/>
            <a:ext cx="9140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ЭФУ: новая форма — новые возможности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011447" y="5723701"/>
            <a:ext cx="6324640" cy="369332"/>
          </a:xfrm>
          <a:prstGeom prst="rect">
            <a:avLst/>
          </a:prstGeom>
          <a:noFill/>
          <a:ln>
            <a:solidFill>
              <a:srgbClr val="006666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Позволяют </a:t>
            </a:r>
            <a:r>
              <a:rPr lang="ru-RU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учитывать стиль </a:t>
            </a:r>
            <a:r>
              <a:rPr lang="ru-RU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темп </a:t>
            </a:r>
            <a:r>
              <a:rPr lang="ru-RU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работы детей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43462" y="5262981"/>
            <a:ext cx="6828696" cy="367101"/>
          </a:xfrm>
          <a:prstGeom prst="rect">
            <a:avLst/>
          </a:prstGeom>
          <a:noFill/>
          <a:ln>
            <a:solidFill>
              <a:srgbClr val="006666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Помогают </a:t>
            </a:r>
            <a:r>
              <a:rPr lang="ru-RU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реализовать системно-деятельностный </a:t>
            </a:r>
            <a:r>
              <a:rPr lang="ru-RU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подход </a:t>
            </a:r>
            <a:endParaRPr lang="ru-RU" dirty="0">
              <a:solidFill>
                <a:srgbClr val="00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9459" y="4803720"/>
            <a:ext cx="5851867" cy="369332"/>
          </a:xfrm>
          <a:prstGeom prst="rect">
            <a:avLst/>
          </a:prstGeom>
          <a:noFill/>
          <a:ln>
            <a:solidFill>
              <a:srgbClr val="006666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Предоставляют </a:t>
            </a:r>
            <a:r>
              <a:rPr lang="ru-RU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инструменты для самоконтроля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176" y="4289339"/>
            <a:ext cx="91408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Тренировочные и контрольно-измерительные объекты</a:t>
            </a:r>
          </a:p>
        </p:txBody>
      </p:sp>
      <p:pic>
        <p:nvPicPr>
          <p:cNvPr id="12" name="Picture 21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/>
          <a:srcRect l="9743" t="18457" r="8858" b="11812"/>
          <a:stretch>
            <a:fillRect/>
          </a:stretch>
        </p:blipFill>
        <p:spPr bwMode="auto">
          <a:xfrm>
            <a:off x="761584" y="831223"/>
            <a:ext cx="2714984" cy="1861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0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 cstate="print"/>
          <a:srcRect l="12399" t="18826" r="10924" b="36176"/>
          <a:stretch>
            <a:fillRect/>
          </a:stretch>
        </p:blipFill>
        <p:spPr bwMode="auto">
          <a:xfrm>
            <a:off x="4332709" y="799920"/>
            <a:ext cx="3643338" cy="1711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>
            <a:hlinkClick r:id="rId6" action="ppaction://hlinkfile"/>
          </p:cNvPr>
          <p:cNvPicPr>
            <a:picLocks noChangeAspect="1" noChangeArrowheads="1"/>
          </p:cNvPicPr>
          <p:nvPr/>
        </p:nvPicPr>
        <p:blipFill>
          <a:blip r:embed="rId7" cstate="print"/>
          <a:srcRect l="21240" t="13750" r="21630" b="7709"/>
          <a:stretch>
            <a:fillRect/>
          </a:stretch>
        </p:blipFill>
        <p:spPr bwMode="auto">
          <a:xfrm>
            <a:off x="1303820" y="2541535"/>
            <a:ext cx="2492298" cy="1699533"/>
          </a:xfrm>
          <a:prstGeom prst="rect">
            <a:avLst/>
          </a:prstGeom>
          <a:noFill/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5" name="Picture 22">
            <a:hlinkClick r:id="rId8" action="ppaction://hlinkfile"/>
          </p:cNvPr>
          <p:cNvPicPr>
            <a:picLocks noChangeAspect="1" noChangeArrowheads="1"/>
          </p:cNvPicPr>
          <p:nvPr/>
        </p:nvPicPr>
        <p:blipFill>
          <a:blip r:embed="rId9" cstate="print"/>
          <a:srcRect l="4134" t="10706" r="4134" b="12920"/>
          <a:stretch>
            <a:fillRect/>
          </a:stretch>
        </p:blipFill>
        <p:spPr bwMode="auto">
          <a:xfrm>
            <a:off x="5292080" y="2347019"/>
            <a:ext cx="3044007" cy="202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62147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Object 2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92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Objec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3565" name="Picture 2"/>
          <p:cNvPicPr>
            <a:picLocks noChangeAspect="1" noChangeArrowheads="1"/>
          </p:cNvPicPr>
          <p:nvPr/>
        </p:nvPicPr>
        <p:blipFill>
          <a:blip r:embed="rId7" cstate="print"/>
          <a:srcRect l="21913" t="17314" r="17827" b="35437"/>
          <a:stretch>
            <a:fillRect/>
          </a:stretch>
        </p:blipFill>
        <p:spPr bwMode="auto">
          <a:xfrm>
            <a:off x="7812088" y="6092825"/>
            <a:ext cx="792162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6" name="TextBox 17"/>
          <p:cNvSpPr txBox="1">
            <a:spLocks noChangeArrowheads="1"/>
          </p:cNvSpPr>
          <p:nvPr/>
        </p:nvSpPr>
        <p:spPr bwMode="auto">
          <a:xfrm>
            <a:off x="8459788" y="6267450"/>
            <a:ext cx="4318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fld id="{6CB8E0A0-7819-48C3-BD31-1DE6218E3246}" type="slidenum">
              <a:rPr lang="ru-RU" sz="1200" b="1">
                <a:solidFill>
                  <a:srgbClr val="002963"/>
                </a:solidFill>
                <a:latin typeface="Cambria" pitchFamily="18" charset="0"/>
              </a:rPr>
              <a:pPr algn="ctr"/>
              <a:t>7</a:t>
            </a:fld>
            <a:endParaRPr lang="ru-RU" sz="1200" b="1">
              <a:solidFill>
                <a:srgbClr val="002963"/>
              </a:solidFill>
              <a:latin typeface="Cambria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85720" y="71435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 b="1" dirty="0" smtClean="0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  <a:t>УЧЕТ КОГНИТИВНЫХ СТИЛЕЙ    ВОСПРИЯТИЯ;</a:t>
            </a:r>
            <a:endParaRPr lang="ru-RU" dirty="0"/>
          </a:p>
        </p:txBody>
      </p:sp>
      <p:grpSp>
        <p:nvGrpSpPr>
          <p:cNvPr id="14" name="Группа 92"/>
          <p:cNvGrpSpPr>
            <a:grpSpLocks/>
          </p:cNvGrpSpPr>
          <p:nvPr/>
        </p:nvGrpSpPr>
        <p:grpSpPr bwMode="auto">
          <a:xfrm>
            <a:off x="357158" y="2643182"/>
            <a:ext cx="1981200" cy="504825"/>
            <a:chOff x="358838" y="1916832"/>
            <a:chExt cx="1980914" cy="504056"/>
          </a:xfrm>
        </p:grpSpPr>
        <p:pic>
          <p:nvPicPr>
            <p:cNvPr id="15" name="Рисунок 71" descr="C:\Documents and Settings\alesenko.e\Мои документы\Downloads\attachments (1)\01.pn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58838" y="1916832"/>
              <a:ext cx="504056" cy="5040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" name="TextBox 79"/>
            <p:cNvSpPr txBox="1">
              <a:spLocks noChangeArrowheads="1"/>
            </p:cNvSpPr>
            <p:nvPr/>
          </p:nvSpPr>
          <p:spPr bwMode="auto">
            <a:xfrm>
              <a:off x="963672" y="2051323"/>
              <a:ext cx="1376080" cy="215444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marL="171450" indent="-171450">
                <a:buClr>
                  <a:srgbClr val="002963"/>
                </a:buClr>
              </a:pPr>
              <a:r>
                <a:rPr lang="ru-RU" altLang="ru-RU" sz="1400">
                  <a:latin typeface="Cambria" pitchFamily="18" charset="0"/>
                </a:rPr>
                <a:t>Иллюстрация</a:t>
              </a:r>
            </a:p>
          </p:txBody>
        </p:sp>
      </p:grpSp>
      <p:grpSp>
        <p:nvGrpSpPr>
          <p:cNvPr id="18" name="Группа 86"/>
          <p:cNvGrpSpPr>
            <a:grpSpLocks/>
          </p:cNvGrpSpPr>
          <p:nvPr/>
        </p:nvGrpSpPr>
        <p:grpSpPr bwMode="auto">
          <a:xfrm>
            <a:off x="357158" y="3214686"/>
            <a:ext cx="1711325" cy="574675"/>
            <a:chOff x="358838" y="4653136"/>
            <a:chExt cx="1711932" cy="576064"/>
          </a:xfrm>
        </p:grpSpPr>
        <p:pic>
          <p:nvPicPr>
            <p:cNvPr id="19" name="Рисунок 77" descr="C:\Documents and Settings\alesenko.e\Мои документы\Downloads\attachments (1)\04.pn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358838" y="4653136"/>
              <a:ext cx="504056" cy="5760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" name="TextBox 84"/>
            <p:cNvSpPr txBox="1">
              <a:spLocks noChangeArrowheads="1"/>
            </p:cNvSpPr>
            <p:nvPr/>
          </p:nvSpPr>
          <p:spPr bwMode="auto">
            <a:xfrm>
              <a:off x="963672" y="4838035"/>
              <a:ext cx="1107098" cy="215444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marL="171450" indent="-171450">
                <a:buClr>
                  <a:srgbClr val="002963"/>
                </a:buClr>
              </a:pPr>
              <a:r>
                <a:rPr lang="ru-RU" altLang="ru-RU" sz="1400">
                  <a:latin typeface="Cambria" pitchFamily="18" charset="0"/>
                </a:rPr>
                <a:t>Слайд-шоу</a:t>
              </a:r>
            </a:p>
          </p:txBody>
        </p:sp>
      </p:grpSp>
      <p:grpSp>
        <p:nvGrpSpPr>
          <p:cNvPr id="21" name="Группа 87"/>
          <p:cNvGrpSpPr>
            <a:grpSpLocks/>
          </p:cNvGrpSpPr>
          <p:nvPr/>
        </p:nvGrpSpPr>
        <p:grpSpPr bwMode="auto">
          <a:xfrm>
            <a:off x="357158" y="2000240"/>
            <a:ext cx="1747837" cy="576262"/>
            <a:chOff x="322834" y="4077072"/>
            <a:chExt cx="1747936" cy="576064"/>
          </a:xfrm>
        </p:grpSpPr>
        <p:pic>
          <p:nvPicPr>
            <p:cNvPr id="22" name="Рисунок 74" descr="http://lib.drofa.ru/files/base/binaries/b000026/b000026-001w/help/icons/interactive.png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22834" y="4077072"/>
              <a:ext cx="576064" cy="5760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" name="TextBox 83"/>
            <p:cNvSpPr txBox="1">
              <a:spLocks noChangeArrowheads="1"/>
            </p:cNvSpPr>
            <p:nvPr/>
          </p:nvSpPr>
          <p:spPr bwMode="auto">
            <a:xfrm>
              <a:off x="963672" y="4221088"/>
              <a:ext cx="1107098" cy="215444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marL="171450" indent="-171450">
                <a:buClr>
                  <a:srgbClr val="002963"/>
                </a:buClr>
              </a:pPr>
              <a:r>
                <a:rPr lang="ru-RU" altLang="ru-RU" sz="1400">
                  <a:latin typeface="Cambria" pitchFamily="18" charset="0"/>
                </a:rPr>
                <a:t>Интерактив</a:t>
              </a:r>
            </a:p>
          </p:txBody>
        </p:sp>
      </p:grpSp>
      <p:grpSp>
        <p:nvGrpSpPr>
          <p:cNvPr id="31" name="Группа 91"/>
          <p:cNvGrpSpPr>
            <a:grpSpLocks/>
          </p:cNvGrpSpPr>
          <p:nvPr/>
        </p:nvGrpSpPr>
        <p:grpSpPr bwMode="auto">
          <a:xfrm>
            <a:off x="357158" y="4000504"/>
            <a:ext cx="1711325" cy="504825"/>
            <a:chOff x="358838" y="2420888"/>
            <a:chExt cx="1711932" cy="504056"/>
          </a:xfrm>
        </p:grpSpPr>
        <p:pic>
          <p:nvPicPr>
            <p:cNvPr id="32" name="Рисунок 72" descr="C:\Documents and Settings\alesenko.e\Мои документы\Downloads\attachments (1)\03.png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358838" y="2420888"/>
              <a:ext cx="504056" cy="5040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3" name="TextBox 80"/>
            <p:cNvSpPr txBox="1">
              <a:spLocks noChangeArrowheads="1"/>
            </p:cNvSpPr>
            <p:nvPr/>
          </p:nvSpPr>
          <p:spPr bwMode="auto">
            <a:xfrm>
              <a:off x="963672" y="2555379"/>
              <a:ext cx="1107098" cy="215444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marL="171450" indent="-171450">
                <a:buClr>
                  <a:srgbClr val="002963"/>
                </a:buClr>
              </a:pPr>
              <a:r>
                <a:rPr lang="ru-RU" altLang="ru-RU" sz="1400">
                  <a:latin typeface="Cambria" pitchFamily="18" charset="0"/>
                </a:rPr>
                <a:t>Анимация</a:t>
              </a:r>
            </a:p>
          </p:txBody>
        </p:sp>
      </p:grpSp>
      <p:grpSp>
        <p:nvGrpSpPr>
          <p:cNvPr id="34" name="Группа 89"/>
          <p:cNvGrpSpPr>
            <a:grpSpLocks/>
          </p:cNvGrpSpPr>
          <p:nvPr/>
        </p:nvGrpSpPr>
        <p:grpSpPr bwMode="auto">
          <a:xfrm>
            <a:off x="357158" y="4643446"/>
            <a:ext cx="1711325" cy="576263"/>
            <a:chOff x="358838" y="2924944"/>
            <a:chExt cx="1711932" cy="576064"/>
          </a:xfrm>
        </p:grpSpPr>
        <p:pic>
          <p:nvPicPr>
            <p:cNvPr id="35" name="Рисунок 76" descr="C:\Documents and Settings\alesenko.e\Мои документы\Downloads\attachments (1)\02.png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358838" y="2924944"/>
              <a:ext cx="504056" cy="5760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6" name="TextBox 81"/>
            <p:cNvSpPr txBox="1">
              <a:spLocks noChangeArrowheads="1"/>
            </p:cNvSpPr>
            <p:nvPr/>
          </p:nvSpPr>
          <p:spPr bwMode="auto">
            <a:xfrm>
              <a:off x="963672" y="3107060"/>
              <a:ext cx="1107098" cy="215444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marL="171450" indent="-171450">
                <a:buClr>
                  <a:srgbClr val="002963"/>
                </a:buClr>
              </a:pPr>
              <a:r>
                <a:rPr lang="ru-RU" altLang="ru-RU" sz="1400" dirty="0">
                  <a:latin typeface="Cambria" pitchFamily="18" charset="0"/>
                </a:rPr>
                <a:t>Видео</a:t>
              </a:r>
            </a:p>
          </p:txBody>
        </p:sp>
      </p:grpSp>
      <p:grpSp>
        <p:nvGrpSpPr>
          <p:cNvPr id="37" name="Группа 88"/>
          <p:cNvGrpSpPr>
            <a:grpSpLocks/>
          </p:cNvGrpSpPr>
          <p:nvPr/>
        </p:nvGrpSpPr>
        <p:grpSpPr bwMode="auto">
          <a:xfrm>
            <a:off x="357158" y="5357826"/>
            <a:ext cx="1747837" cy="647700"/>
            <a:chOff x="322834" y="3429000"/>
            <a:chExt cx="1747936" cy="648072"/>
          </a:xfrm>
        </p:grpSpPr>
        <p:pic>
          <p:nvPicPr>
            <p:cNvPr id="38" name="Рисунок 73" descr="http://lib.drofa.ru/files/base/binaries/b000026/b000026-001w/help/icons/audio.png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322834" y="3429000"/>
              <a:ext cx="576064" cy="648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9" name="TextBox 82"/>
            <p:cNvSpPr txBox="1">
              <a:spLocks noChangeArrowheads="1"/>
            </p:cNvSpPr>
            <p:nvPr/>
          </p:nvSpPr>
          <p:spPr bwMode="auto">
            <a:xfrm>
              <a:off x="963672" y="3645024"/>
              <a:ext cx="1107098" cy="215444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marL="171450" indent="-171450">
                <a:buClr>
                  <a:srgbClr val="002963"/>
                </a:buClr>
              </a:pPr>
              <a:r>
                <a:rPr lang="ru-RU" altLang="ru-RU" sz="1400">
                  <a:latin typeface="Cambria" pitchFamily="18" charset="0"/>
                </a:rPr>
                <a:t>Аудио</a:t>
              </a:r>
            </a:p>
          </p:txBody>
        </p:sp>
      </p:grpSp>
      <p:pic>
        <p:nvPicPr>
          <p:cNvPr id="40" name="Рисунок 96" descr="http://lib.drofa.ru/files/base/binaries/b000026/b000026-001w/help/icons/practice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85720" y="1285860"/>
            <a:ext cx="57626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TextBox 97"/>
          <p:cNvSpPr txBox="1">
            <a:spLocks noChangeArrowheads="1"/>
          </p:cNvSpPr>
          <p:nvPr/>
        </p:nvSpPr>
        <p:spPr bwMode="auto">
          <a:xfrm>
            <a:off x="928662" y="1428736"/>
            <a:ext cx="1755775" cy="431800"/>
          </a:xfrm>
          <a:prstGeom prst="rect">
            <a:avLst/>
          </a:prstGeom>
          <a:solidFill>
            <a:srgbClr val="000000">
              <a:alpha val="0"/>
            </a:srgbClr>
          </a:solidFill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buClr>
                <a:srgbClr val="002963"/>
              </a:buClr>
            </a:pPr>
            <a:r>
              <a:rPr lang="ru-RU" altLang="ru-RU" sz="1400" dirty="0">
                <a:latin typeface="Cambria" pitchFamily="18" charset="0"/>
              </a:rPr>
              <a:t>Практический тренажер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786050" y="3143248"/>
            <a:ext cx="1152175" cy="3693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ВИЗУАЛЫ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857488" y="4214818"/>
            <a:ext cx="1197892" cy="369332"/>
          </a:xfrm>
          <a:prstGeom prst="rect">
            <a:avLst/>
          </a:prstGeom>
          <a:noFill/>
          <a:ln>
            <a:solidFill>
              <a:srgbClr val="006666"/>
            </a:solidFill>
          </a:ln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6666"/>
                </a:solidFill>
              </a:rPr>
              <a:t>АУДИАЛЫ</a:t>
            </a:r>
            <a:endParaRPr lang="ru-RU" b="1" dirty="0">
              <a:solidFill>
                <a:srgbClr val="006666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643174" y="1857364"/>
            <a:ext cx="1610184" cy="369332"/>
          </a:xfrm>
          <a:prstGeom prst="rect">
            <a:avLst/>
          </a:prstGeom>
          <a:noFill/>
          <a:ln>
            <a:solidFill>
              <a:srgbClr val="CC0000"/>
            </a:solidFill>
          </a:ln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КИНЕСТЕТИКИ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4071934" y="5715016"/>
            <a:ext cx="21804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Font typeface="Wingdings" pitchFamily="2" charset="2"/>
              <a:buChar char="q"/>
              <a:defRPr/>
            </a:pPr>
            <a:r>
              <a:rPr lang="ru-RU" b="1" dirty="0" smtClean="0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  <a:t>НАГЛЯДНОСТЬ</a:t>
            </a:r>
            <a:endParaRPr lang="ru-RU" b="1" dirty="0">
              <a:solidFill>
                <a:srgbClr val="0066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7" name="Прямая со стрелкой 46"/>
          <p:cNvCxnSpPr>
            <a:stCxn id="44" idx="1"/>
          </p:cNvCxnSpPr>
          <p:nvPr/>
        </p:nvCxnSpPr>
        <p:spPr>
          <a:xfrm rot="10800000">
            <a:off x="2000232" y="1785926"/>
            <a:ext cx="642942" cy="256104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>
            <a:endCxn id="24" idx="3"/>
          </p:cNvCxnSpPr>
          <p:nvPr/>
        </p:nvCxnSpPr>
        <p:spPr>
          <a:xfrm rot="10800000" flipV="1">
            <a:off x="2104996" y="2143115"/>
            <a:ext cx="547703" cy="108949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 rot="10800000">
            <a:off x="2214546" y="3071810"/>
            <a:ext cx="547704" cy="214314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 rot="10800000" flipV="1">
            <a:off x="1928794" y="3357562"/>
            <a:ext cx="785818" cy="142876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 rot="10800000" flipV="1">
            <a:off x="1857356" y="3500438"/>
            <a:ext cx="857256" cy="714380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>
            <a:endCxn id="36" idx="2"/>
          </p:cNvCxnSpPr>
          <p:nvPr/>
        </p:nvCxnSpPr>
        <p:spPr>
          <a:xfrm rot="5400000">
            <a:off x="1349282" y="3666288"/>
            <a:ext cx="1540705" cy="1209005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/>
          <p:nvPr/>
        </p:nvCxnSpPr>
        <p:spPr>
          <a:xfrm rot="10800000">
            <a:off x="1643042" y="3714752"/>
            <a:ext cx="1190646" cy="714380"/>
          </a:xfrm>
          <a:prstGeom prst="straightConnector1">
            <a:avLst/>
          </a:prstGeom>
          <a:ln w="38100">
            <a:solidFill>
              <a:srgbClr val="0066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 стрелкой 68"/>
          <p:cNvCxnSpPr>
            <a:stCxn id="43" idx="1"/>
          </p:cNvCxnSpPr>
          <p:nvPr/>
        </p:nvCxnSpPr>
        <p:spPr>
          <a:xfrm rot="10800000">
            <a:off x="1857356" y="4286256"/>
            <a:ext cx="1000132" cy="113228"/>
          </a:xfrm>
          <a:prstGeom prst="straightConnector1">
            <a:avLst/>
          </a:prstGeom>
          <a:ln w="38100">
            <a:solidFill>
              <a:srgbClr val="0066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>
            <a:stCxn id="43" idx="1"/>
          </p:cNvCxnSpPr>
          <p:nvPr/>
        </p:nvCxnSpPr>
        <p:spPr>
          <a:xfrm rot="10800000" flipV="1">
            <a:off x="1643042" y="4399484"/>
            <a:ext cx="1214446" cy="672590"/>
          </a:xfrm>
          <a:prstGeom prst="straightConnector1">
            <a:avLst/>
          </a:prstGeom>
          <a:ln w="38100">
            <a:solidFill>
              <a:srgbClr val="0066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/>
          <p:cNvCxnSpPr>
            <a:stCxn id="43" idx="1"/>
            <a:endCxn id="39" idx="2"/>
          </p:cNvCxnSpPr>
          <p:nvPr/>
        </p:nvCxnSpPr>
        <p:spPr>
          <a:xfrm rot="10800000" flipV="1">
            <a:off x="1551478" y="4399484"/>
            <a:ext cx="1306010" cy="1389562"/>
          </a:xfrm>
          <a:prstGeom prst="straightConnector1">
            <a:avLst/>
          </a:prstGeom>
          <a:ln w="38100">
            <a:solidFill>
              <a:srgbClr val="0066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Выгнутая вправо стрелка 81"/>
          <p:cNvSpPr/>
          <p:nvPr/>
        </p:nvSpPr>
        <p:spPr>
          <a:xfrm rot="5400000">
            <a:off x="2044514" y="4742043"/>
            <a:ext cx="818848" cy="3193428"/>
          </a:xfrm>
          <a:prstGeom prst="curvedLeftArrow">
            <a:avLst/>
          </a:prstGeom>
          <a:solidFill>
            <a:srgbClr val="006666"/>
          </a:solidFill>
          <a:ln>
            <a:solidFill>
              <a:srgbClr val="CC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4572000" y="285749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  <a:defRPr/>
            </a:pPr>
            <a:r>
              <a:rPr lang="ru-RU" b="1" dirty="0" smtClean="0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  <a:t>РАСШИРЕНИЕ ВОЗМОЖНОСТЕЙ ДЛЯ РАЗВИТИЯ УМЕНИЯ ПЕРЕВОДИТЬ ИНФОРМАЦИЮ ИЗ ОДНОЙ ФОРМЫ В ДРУГУЮ;</a:t>
            </a:r>
          </a:p>
        </p:txBody>
      </p:sp>
      <p:sp>
        <p:nvSpPr>
          <p:cNvPr id="84" name="Правая фигурная скобка 83"/>
          <p:cNvSpPr/>
          <p:nvPr/>
        </p:nvSpPr>
        <p:spPr>
          <a:xfrm>
            <a:off x="4071934" y="1428736"/>
            <a:ext cx="642942" cy="4214842"/>
          </a:xfrm>
          <a:prstGeom prst="rightBrace">
            <a:avLst/>
          </a:prstGeom>
          <a:ln w="25400"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TextBox 45"/>
          <p:cNvSpPr txBox="1"/>
          <p:nvPr/>
        </p:nvSpPr>
        <p:spPr>
          <a:xfrm>
            <a:off x="56485" y="292140"/>
            <a:ext cx="90875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ЭФУ: новая форма — новые возможности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2482" name="Object 2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40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Object 2" hidden="1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32485" name="Picture 2"/>
          <p:cNvPicPr>
            <a:picLocks noChangeAspect="1" noChangeArrowheads="1"/>
          </p:cNvPicPr>
          <p:nvPr/>
        </p:nvPicPr>
        <p:blipFill>
          <a:blip r:embed="rId7" cstate="print"/>
          <a:srcRect l="21913" t="17314" r="17827" b="35437"/>
          <a:stretch>
            <a:fillRect/>
          </a:stretch>
        </p:blipFill>
        <p:spPr bwMode="auto">
          <a:xfrm>
            <a:off x="7812088" y="6092825"/>
            <a:ext cx="792162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494" name="TextBox 41"/>
          <p:cNvSpPr txBox="1">
            <a:spLocks noChangeArrowheads="1"/>
          </p:cNvSpPr>
          <p:nvPr/>
        </p:nvSpPr>
        <p:spPr bwMode="auto">
          <a:xfrm>
            <a:off x="8459788" y="6267450"/>
            <a:ext cx="4318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fld id="{6D918508-7647-44A5-8D4C-84130F65DF44}" type="slidenum">
              <a:rPr lang="ru-RU" sz="1200" b="1">
                <a:solidFill>
                  <a:srgbClr val="002963"/>
                </a:solidFill>
                <a:latin typeface="Cambria" pitchFamily="18" charset="0"/>
              </a:rPr>
              <a:pPr algn="ctr"/>
              <a:t>8</a:t>
            </a:fld>
            <a:endParaRPr lang="ru-RU" sz="1200" b="1">
              <a:solidFill>
                <a:srgbClr val="002963"/>
              </a:solidFill>
              <a:latin typeface="Cambria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55576" y="404664"/>
            <a:ext cx="81873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ОСНОВНЫЕ НАПРАВЛЕНИЯ ИСПОЛЬЗОВАНИЯ ЭФУ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95536" y="1340768"/>
            <a:ext cx="2736304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ОСНОВНОЙ ИСТОЧНИК ИНФОРМАЦИИ</a:t>
            </a:r>
            <a:endParaRPr lang="ru-RU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51520" y="5085184"/>
            <a:ext cx="3384376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ИСТОЧНИК  ДОПОЛНИТЕЛЬНОЙ УЧЕБНОЙ  ИНФОРМАЦИИ</a:t>
            </a:r>
            <a:endParaRPr lang="ru-RU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652120" y="1340768"/>
            <a:ext cx="3024336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ИНСТРУМЕНТ  ДЛЯ РАБОТЫ С  ИНФОРМАЦИЕЙ</a:t>
            </a:r>
            <a:endParaRPr lang="ru-RU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220072" y="4725144"/>
            <a:ext cx="3923928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СРЕДСТВО КОММУНИКАЦИИ МЕЖДУ УЧАСТНИКАМИ ОБРАЗОВАТЕЛЬНОГО ПРОЦЕССА</a:t>
            </a:r>
            <a:endParaRPr lang="ru-RU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1" name="Прямая со стрелкой 10"/>
          <p:cNvCxnSpPr>
            <a:stCxn id="33" idx="2"/>
            <a:endCxn id="34" idx="0"/>
          </p:cNvCxnSpPr>
          <p:nvPr/>
        </p:nvCxnSpPr>
        <p:spPr>
          <a:xfrm flipH="1">
            <a:off x="1763688" y="866329"/>
            <a:ext cx="3085541" cy="47443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33" idx="2"/>
            <a:endCxn id="36" idx="0"/>
          </p:cNvCxnSpPr>
          <p:nvPr/>
        </p:nvCxnSpPr>
        <p:spPr>
          <a:xfrm>
            <a:off x="4849229" y="866329"/>
            <a:ext cx="2315059" cy="47443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33" idx="2"/>
          </p:cNvCxnSpPr>
          <p:nvPr/>
        </p:nvCxnSpPr>
        <p:spPr>
          <a:xfrm flipH="1">
            <a:off x="1043610" y="866329"/>
            <a:ext cx="3805619" cy="421885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33" idx="2"/>
            <a:endCxn id="37" idx="0"/>
          </p:cNvCxnSpPr>
          <p:nvPr/>
        </p:nvCxnSpPr>
        <p:spPr>
          <a:xfrm>
            <a:off x="4849229" y="866329"/>
            <a:ext cx="2332807" cy="385881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9635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55776" y="2060848"/>
            <a:ext cx="3667718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2482" name="Object 2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624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Object 2" hidden="1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32485" name="Picture 2"/>
          <p:cNvPicPr>
            <a:picLocks noChangeAspect="1" noChangeArrowheads="1"/>
          </p:cNvPicPr>
          <p:nvPr/>
        </p:nvPicPr>
        <p:blipFill>
          <a:blip r:embed="rId7" cstate="print"/>
          <a:srcRect l="21913" t="17314" r="17827" b="35437"/>
          <a:stretch>
            <a:fillRect/>
          </a:stretch>
        </p:blipFill>
        <p:spPr bwMode="auto">
          <a:xfrm>
            <a:off x="7812088" y="6092825"/>
            <a:ext cx="792162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494" name="TextBox 41"/>
          <p:cNvSpPr txBox="1">
            <a:spLocks noChangeArrowheads="1"/>
          </p:cNvSpPr>
          <p:nvPr/>
        </p:nvSpPr>
        <p:spPr bwMode="auto">
          <a:xfrm>
            <a:off x="8459788" y="6267450"/>
            <a:ext cx="4318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fld id="{6D918508-7647-44A5-8D4C-84130F65DF44}" type="slidenum">
              <a:rPr lang="ru-RU" sz="1200" b="1">
                <a:solidFill>
                  <a:srgbClr val="002963"/>
                </a:solidFill>
                <a:latin typeface="Cambria" pitchFamily="18" charset="0"/>
              </a:rPr>
              <a:pPr algn="ctr"/>
              <a:t>9</a:t>
            </a:fld>
            <a:endParaRPr lang="ru-RU" sz="1200" b="1">
              <a:solidFill>
                <a:srgbClr val="002963"/>
              </a:solidFill>
              <a:latin typeface="Cambri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5769" y="404664"/>
            <a:ext cx="87267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ОСНОВНЫЕ ИНСТРУМЕНТЫ И СЕРВИСЫ ДЛЯ РАБОТЫ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С ИНФОРМАЦИЕЙ 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1484784"/>
            <a:ext cx="2352119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ЗАМЕТКИ, ЗАКЛАДКИ</a:t>
            </a: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36096" y="3861048"/>
            <a:ext cx="3346172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ИНТЕРАКТИВНОЕ СОДЕРЖАНИЕ</a:t>
            </a:r>
            <a:endParaRPr lang="ru-RU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3528" y="5733256"/>
            <a:ext cx="3546740" cy="3693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ПЕРЕХОД ПО НОМЕРУ СТРАНИЦЫ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45047" y="2420888"/>
            <a:ext cx="3198953" cy="36933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УВЕЛИЧЕНИЕ ИЛЛЮСТРАЦИЙ </a:t>
            </a:r>
            <a:endParaRPr lang="ru-RU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3573016"/>
            <a:ext cx="2545890" cy="3693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РАЗЛИЧНЫЕ ВИДЫ ЭОР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1619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131840" y="1628800"/>
            <a:ext cx="2736304" cy="2189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9" cstate="print"/>
          <a:srcRect r="40304" b="25449"/>
          <a:stretch>
            <a:fillRect/>
          </a:stretch>
        </p:blipFill>
        <p:spPr bwMode="auto">
          <a:xfrm>
            <a:off x="611560" y="1916832"/>
            <a:ext cx="2016398" cy="13014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10" cstate="print"/>
          <a:srcRect l="11391" t="6902" r="29462" b="59959"/>
          <a:stretch>
            <a:fillRect/>
          </a:stretch>
        </p:blipFill>
        <p:spPr bwMode="auto">
          <a:xfrm>
            <a:off x="4369210" y="4653136"/>
            <a:ext cx="4469478" cy="1755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Скругленный прямоугольник 14"/>
          <p:cNvSpPr/>
          <p:nvPr/>
        </p:nvSpPr>
        <p:spPr>
          <a:xfrm>
            <a:off x="4716016" y="4725144"/>
            <a:ext cx="497979" cy="432048"/>
          </a:xfrm>
          <a:prstGeom prst="round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6" name="Прямая со стрелкой 15"/>
          <p:cNvCxnSpPr>
            <a:stCxn id="9" idx="0"/>
          </p:cNvCxnSpPr>
          <p:nvPr/>
        </p:nvCxnSpPr>
        <p:spPr>
          <a:xfrm flipV="1">
            <a:off x="2096898" y="5157192"/>
            <a:ext cx="2619118" cy="576064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Скругленный прямоугольник 20"/>
          <p:cNvSpPr/>
          <p:nvPr/>
        </p:nvSpPr>
        <p:spPr>
          <a:xfrm>
            <a:off x="4211960" y="4581128"/>
            <a:ext cx="497979" cy="432048"/>
          </a:xfrm>
          <a:prstGeom prst="round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22" name="Прямая со стрелкой 21"/>
          <p:cNvCxnSpPr/>
          <p:nvPr/>
        </p:nvCxnSpPr>
        <p:spPr>
          <a:xfrm flipH="1">
            <a:off x="4788024" y="4293096"/>
            <a:ext cx="1944216" cy="288032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Группа 92"/>
          <p:cNvGrpSpPr>
            <a:grpSpLocks/>
          </p:cNvGrpSpPr>
          <p:nvPr/>
        </p:nvGrpSpPr>
        <p:grpSpPr bwMode="auto">
          <a:xfrm>
            <a:off x="6516216" y="2780928"/>
            <a:ext cx="1728192" cy="576064"/>
            <a:chOff x="358838" y="1916832"/>
            <a:chExt cx="1980914" cy="504056"/>
          </a:xfrm>
        </p:grpSpPr>
        <p:pic>
          <p:nvPicPr>
            <p:cNvPr id="28" name="Рисунок 71" descr="C:\Documents and Settings\alesenko.e\Мои документы\Downloads\attachments (1)\01.png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358838" y="1916832"/>
              <a:ext cx="504056" cy="5040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9" name="TextBox 79"/>
            <p:cNvSpPr txBox="1">
              <a:spLocks noChangeArrowheads="1"/>
            </p:cNvSpPr>
            <p:nvPr/>
          </p:nvSpPr>
          <p:spPr bwMode="auto">
            <a:xfrm>
              <a:off x="963672" y="2051323"/>
              <a:ext cx="1376080" cy="215444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marL="171450" indent="-171450">
                <a:buClr>
                  <a:srgbClr val="002963"/>
                </a:buClr>
              </a:pPr>
              <a:r>
                <a:rPr lang="ru-RU" altLang="ru-RU" sz="1400" dirty="0">
                  <a:latin typeface="Cambria" pitchFamily="18" charset="0"/>
                </a:rPr>
                <a:t>Иллюстрация</a:t>
              </a:r>
            </a:p>
          </p:txBody>
        </p:sp>
      </p:grpSp>
      <p:grpSp>
        <p:nvGrpSpPr>
          <p:cNvPr id="30" name="Группа 86"/>
          <p:cNvGrpSpPr>
            <a:grpSpLocks/>
          </p:cNvGrpSpPr>
          <p:nvPr/>
        </p:nvGrpSpPr>
        <p:grpSpPr bwMode="auto">
          <a:xfrm>
            <a:off x="755576" y="4797152"/>
            <a:ext cx="1711325" cy="574675"/>
            <a:chOff x="358838" y="4653136"/>
            <a:chExt cx="1711932" cy="576064"/>
          </a:xfrm>
        </p:grpSpPr>
        <p:pic>
          <p:nvPicPr>
            <p:cNvPr id="31" name="Рисунок 77" descr="C:\Documents and Settings\alesenko.e\Мои документы\Downloads\attachments (1)\04.png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358838" y="4653136"/>
              <a:ext cx="504056" cy="5760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2" name="TextBox 84"/>
            <p:cNvSpPr txBox="1">
              <a:spLocks noChangeArrowheads="1"/>
            </p:cNvSpPr>
            <p:nvPr/>
          </p:nvSpPr>
          <p:spPr bwMode="auto">
            <a:xfrm>
              <a:off x="963672" y="4838035"/>
              <a:ext cx="1107098" cy="215444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marL="171450" indent="-171450">
                <a:buClr>
                  <a:srgbClr val="002963"/>
                </a:buClr>
              </a:pPr>
              <a:r>
                <a:rPr lang="ru-RU" altLang="ru-RU" sz="1400" dirty="0">
                  <a:latin typeface="Cambria" pitchFamily="18" charset="0"/>
                </a:rPr>
                <a:t>Слайд-шоу</a:t>
              </a:r>
            </a:p>
          </p:txBody>
        </p:sp>
      </p:grpSp>
      <p:grpSp>
        <p:nvGrpSpPr>
          <p:cNvPr id="33" name="Группа 91"/>
          <p:cNvGrpSpPr>
            <a:grpSpLocks/>
          </p:cNvGrpSpPr>
          <p:nvPr/>
        </p:nvGrpSpPr>
        <p:grpSpPr bwMode="auto">
          <a:xfrm>
            <a:off x="2051720" y="4005064"/>
            <a:ext cx="1711325" cy="504825"/>
            <a:chOff x="358838" y="2420888"/>
            <a:chExt cx="1711932" cy="504056"/>
          </a:xfrm>
        </p:grpSpPr>
        <p:pic>
          <p:nvPicPr>
            <p:cNvPr id="34" name="Рисунок 72" descr="C:\Documents and Settings\alesenko.e\Мои документы\Downloads\attachments (1)\03.png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358838" y="2420888"/>
              <a:ext cx="504056" cy="5040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5" name="TextBox 80"/>
            <p:cNvSpPr txBox="1">
              <a:spLocks noChangeArrowheads="1"/>
            </p:cNvSpPr>
            <p:nvPr/>
          </p:nvSpPr>
          <p:spPr bwMode="auto">
            <a:xfrm>
              <a:off x="963672" y="2555379"/>
              <a:ext cx="1107098" cy="215444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marL="171450" indent="-171450">
                <a:buClr>
                  <a:srgbClr val="002963"/>
                </a:buClr>
              </a:pPr>
              <a:r>
                <a:rPr lang="ru-RU" altLang="ru-RU" sz="1400" dirty="0">
                  <a:latin typeface="Cambria" pitchFamily="18" charset="0"/>
                </a:rPr>
                <a:t>Анимация</a:t>
              </a:r>
            </a:p>
          </p:txBody>
        </p:sp>
      </p:grpSp>
      <p:grpSp>
        <p:nvGrpSpPr>
          <p:cNvPr id="36" name="Группа 89"/>
          <p:cNvGrpSpPr>
            <a:grpSpLocks/>
          </p:cNvGrpSpPr>
          <p:nvPr/>
        </p:nvGrpSpPr>
        <p:grpSpPr bwMode="auto">
          <a:xfrm>
            <a:off x="2483768" y="4581128"/>
            <a:ext cx="1711325" cy="576263"/>
            <a:chOff x="358838" y="2924944"/>
            <a:chExt cx="1711932" cy="576064"/>
          </a:xfrm>
        </p:grpSpPr>
        <p:pic>
          <p:nvPicPr>
            <p:cNvPr id="37" name="Рисунок 76" descr="C:\Documents and Settings\alesenko.e\Мои документы\Downloads\attachments (1)\02.png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58838" y="2924944"/>
              <a:ext cx="504056" cy="5760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8" name="TextBox 81"/>
            <p:cNvSpPr txBox="1">
              <a:spLocks noChangeArrowheads="1"/>
            </p:cNvSpPr>
            <p:nvPr/>
          </p:nvSpPr>
          <p:spPr bwMode="auto">
            <a:xfrm>
              <a:off x="963672" y="3107060"/>
              <a:ext cx="1107098" cy="215444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marL="171450" indent="-171450">
                <a:buClr>
                  <a:srgbClr val="002963"/>
                </a:buClr>
              </a:pPr>
              <a:r>
                <a:rPr lang="ru-RU" altLang="ru-RU" sz="1400" dirty="0">
                  <a:latin typeface="Cambria" pitchFamily="18" charset="0"/>
                </a:rPr>
                <a:t>Видео</a:t>
              </a:r>
            </a:p>
          </p:txBody>
        </p:sp>
      </p:grpSp>
      <p:grpSp>
        <p:nvGrpSpPr>
          <p:cNvPr id="39" name="Группа 87"/>
          <p:cNvGrpSpPr>
            <a:grpSpLocks/>
          </p:cNvGrpSpPr>
          <p:nvPr/>
        </p:nvGrpSpPr>
        <p:grpSpPr bwMode="auto">
          <a:xfrm>
            <a:off x="323528" y="4077072"/>
            <a:ext cx="1747837" cy="576262"/>
            <a:chOff x="322834" y="4077072"/>
            <a:chExt cx="1747936" cy="576064"/>
          </a:xfrm>
        </p:grpSpPr>
        <p:pic>
          <p:nvPicPr>
            <p:cNvPr id="40" name="Рисунок 74" descr="http://lib.drofa.ru/files/base/binaries/b000026/b000026-001w/help/icons/interactive.png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322834" y="4077072"/>
              <a:ext cx="576064" cy="5760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1" name="TextBox 83"/>
            <p:cNvSpPr txBox="1">
              <a:spLocks noChangeArrowheads="1"/>
            </p:cNvSpPr>
            <p:nvPr/>
          </p:nvSpPr>
          <p:spPr bwMode="auto">
            <a:xfrm>
              <a:off x="963672" y="4221088"/>
              <a:ext cx="1107098" cy="215444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marL="171450" indent="-171450">
                <a:buClr>
                  <a:srgbClr val="002963"/>
                </a:buClr>
              </a:pPr>
              <a:r>
                <a:rPr lang="ru-RU" altLang="ru-RU" sz="1400" dirty="0" err="1">
                  <a:latin typeface="Cambria" pitchFamily="18" charset="0"/>
                </a:rPr>
                <a:t>Интерактив</a:t>
              </a:r>
              <a:endParaRPr lang="ru-RU" altLang="ru-RU" sz="1400" dirty="0">
                <a:latin typeface="Cambria" pitchFamily="18" charset="0"/>
              </a:endParaRPr>
            </a:p>
          </p:txBody>
        </p:sp>
      </p:grpSp>
      <p:pic>
        <p:nvPicPr>
          <p:cNvPr id="111621" name="Picture 5" descr="http://uchkollektor39.ru/uploads/images/items/3f082c2b0cef05d8e7ad4196e5545c3c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012160" y="1268760"/>
            <a:ext cx="1283362" cy="96252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732240" y="1196752"/>
            <a:ext cx="888385" cy="369332"/>
          </a:xfrm>
          <a:prstGeom prst="rect">
            <a:avLst/>
          </a:prstGeom>
          <a:noFill/>
          <a:ln>
            <a:solidFill>
              <a:srgbClr val="006666"/>
            </a:solidFill>
          </a:ln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ПОИСК</a:t>
            </a:r>
            <a:endParaRPr lang="ru-RU" b="1" dirty="0">
              <a:solidFill>
                <a:srgbClr val="0066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OevGIWplEG4FDXvIyf6.Q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9KtPje8bE2aI_kVEIh.G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9KtPje8bE2aI_kVEIh.G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9KtPje8bE2aI_kVEIh.G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9KtPje8bE2aI_kVEIh.GQ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9KtPje8bE2aI_kVEIh.GQ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9KtPje8bE2aI_kVEIh.G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b">
        <a:normAutofit/>
      </a:bodyPr>
      <a:lstStyle>
        <a:defPPr marL="0" marR="0" indent="0" algn="l" defTabSz="914400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000" b="1" i="0" u="none" strike="noStrike" kern="1200" cap="none" spc="0" normalizeH="0" baseline="0" noProof="0" dirty="0" smtClean="0">
            <a:ln>
              <a:noFill/>
            </a:ln>
            <a:solidFill>
              <a:srgbClr val="0070C0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1486</TotalTime>
  <Words>1705</Words>
  <Application>Microsoft Office PowerPoint</Application>
  <PresentationFormat>Экран (4:3)</PresentationFormat>
  <Paragraphs>398</Paragraphs>
  <Slides>51</Slides>
  <Notes>16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61" baseType="lpstr">
      <vt:lpstr>Arial</vt:lpstr>
      <vt:lpstr>Arial Black</vt:lpstr>
      <vt:lpstr>Calibri</vt:lpstr>
      <vt:lpstr>Cambria</vt:lpstr>
      <vt:lpstr>PT Sans</vt:lpstr>
      <vt:lpstr>Times New Roman</vt:lpstr>
      <vt:lpstr>Wingdings</vt:lpstr>
      <vt:lpstr>Тема Office</vt:lpstr>
      <vt:lpstr>1_Тема Office</vt:lpstr>
      <vt:lpstr>think-cell Slide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Школе? – КНИГОВЫДАЧА!</vt:lpstr>
      <vt:lpstr>РАБОТАТЬ С КНИГОВЫДАЧАМИ ОЧЕНЬ ПРОСТО! </vt:lpstr>
      <vt:lpstr>Ученикам и родителям? – Розничный магазин!</vt:lpstr>
      <vt:lpstr>Презентация PowerPoint</vt:lpstr>
      <vt:lpstr>ТЕХНИЧЕСКИЕ ТРЕБОВАНИЯ</vt:lpstr>
      <vt:lpstr>Презентация PowerPoint</vt:lpstr>
      <vt:lpstr>ИНТЕРАКТИВНОЕ ПРИЛОЖЕНИЕ К АТЛАСАМ</vt:lpstr>
      <vt:lpstr>Благодарим за внимание!</vt:lpstr>
      <vt:lpstr>Презентация PowerPoint</vt:lpstr>
      <vt:lpstr>Презентация PowerPoint</vt:lpstr>
    </vt:vector>
  </TitlesOfParts>
  <Company>Drofa LTD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Гонтарь</dc:creator>
  <cp:lastModifiedBy>Mvideo</cp:lastModifiedBy>
  <cp:revision>154</cp:revision>
  <dcterms:created xsi:type="dcterms:W3CDTF">2015-08-13T13:50:39Z</dcterms:created>
  <dcterms:modified xsi:type="dcterms:W3CDTF">2016-06-12T17:59:00Z</dcterms:modified>
</cp:coreProperties>
</file>