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70" r:id="rId3"/>
    <p:sldId id="273" r:id="rId4"/>
    <p:sldId id="267" r:id="rId5"/>
    <p:sldId id="265" r:id="rId6"/>
    <p:sldId id="268" r:id="rId7"/>
    <p:sldId id="27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95A728-A5DD-4EB2-9813-9A2E81882167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69317-DFA3-4EEC-BC2D-94BC1FC2DC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077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69317-DFA3-4EEC-BC2D-94BC1FC2DC2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Мы не можем влиять на ребёнка, но можем влиять на окружающее пространство, формировать его так, чтобы</a:t>
            </a:r>
            <a:r>
              <a:rPr lang="ru-RU" baseline="0" dirty="0" smtClean="0"/>
              <a:t> были стимулы для развития.</a:t>
            </a:r>
          </a:p>
          <a:p>
            <a:r>
              <a:rPr lang="ru-RU" baseline="0" dirty="0" smtClean="0"/>
              <a:t>Дом для ребёнка – всё по росту, всё можно, всё по силам. ТЫ МОЖЕШЬ!!!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69317-DFA3-4EEC-BC2D-94BC1FC2DC2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69317-DFA3-4EEC-BC2D-94BC1FC2DC2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Конструктивная сущность ребёнка</a:t>
            </a:r>
          </a:p>
          <a:p>
            <a:r>
              <a:rPr lang="ru-RU" dirty="0" smtClean="0"/>
              <a:t>Задача</a:t>
            </a:r>
            <a:r>
              <a:rPr lang="ru-RU" baseline="0" dirty="0" smtClean="0"/>
              <a:t> взрослого – охранять концентрацию.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69317-DFA3-4EEC-BC2D-94BC1FC2DC2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69317-DFA3-4EEC-BC2D-94BC1FC2DC2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Не</a:t>
            </a:r>
            <a:r>
              <a:rPr lang="ru-RU" baseline="0" dirty="0" smtClean="0"/>
              <a:t> воспитывайте детей, всё равно они будут похожи на вас, воспитывайте себя.</a:t>
            </a:r>
          </a:p>
          <a:p>
            <a:r>
              <a:rPr lang="ru-RU" baseline="0" dirty="0" err="1" smtClean="0"/>
              <a:t>Дресскод</a:t>
            </a:r>
            <a:r>
              <a:rPr lang="ru-RU" baseline="0" dirty="0" smtClean="0"/>
              <a:t>, завтрак и обед вместе с детьми…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69317-DFA3-4EEC-BC2D-94BC1FC2DC2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8577-D4B7-414F-A055-1D539E19C759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010A8-CADE-4900-8EA6-1AEDFA3A96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8577-D4B7-414F-A055-1D539E19C759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010A8-CADE-4900-8EA6-1AEDFA3A96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8577-D4B7-414F-A055-1D539E19C759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010A8-CADE-4900-8EA6-1AEDFA3A96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8577-D4B7-414F-A055-1D539E19C759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010A8-CADE-4900-8EA6-1AEDFA3A96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8577-D4B7-414F-A055-1D539E19C759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010A8-CADE-4900-8EA6-1AEDFA3A96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8577-D4B7-414F-A055-1D539E19C759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010A8-CADE-4900-8EA6-1AEDFA3A96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8577-D4B7-414F-A055-1D539E19C759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010A8-CADE-4900-8EA6-1AEDFA3A96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8577-D4B7-414F-A055-1D539E19C759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010A8-CADE-4900-8EA6-1AEDFA3A96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8577-D4B7-414F-A055-1D539E19C759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010A8-CADE-4900-8EA6-1AEDFA3A96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8577-D4B7-414F-A055-1D539E19C759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010A8-CADE-4900-8EA6-1AEDFA3A96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8577-D4B7-414F-A055-1D539E19C759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010A8-CADE-4900-8EA6-1AEDFA3A96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58577-D4B7-414F-A055-1D539E19C759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4010A8-CADE-4900-8EA6-1AEDFA3A968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cebook.com/ufilev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57158" y="3571876"/>
            <a:ext cx="8391306" cy="1571636"/>
          </a:xfrm>
        </p:spPr>
        <p:txBody>
          <a:bodyPr>
            <a:noAutofit/>
          </a:bodyPr>
          <a:lstStyle/>
          <a:p>
            <a:pPr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</a:pPr>
            <a:r>
              <a:rPr lang="ru-RU" sz="2800" b="1" kern="0" dirty="0">
                <a:solidFill>
                  <a:srgbClr val="1B75BB"/>
                </a:solidFill>
                <a:latin typeface="Optima Cyr"/>
                <a:ea typeface="Calibri"/>
                <a:cs typeface="Times New Roman"/>
              </a:rPr>
              <a:t>С</a:t>
            </a:r>
            <a:r>
              <a:rPr lang="ru-RU" sz="2800" b="1" kern="0" dirty="0" smtClean="0">
                <a:solidFill>
                  <a:srgbClr val="1B75BB"/>
                </a:solidFill>
                <a:latin typeface="Optima Cyr"/>
                <a:ea typeface="Calibri"/>
                <a:cs typeface="Times New Roman"/>
              </a:rPr>
              <a:t>тановление личности ребёнка в условиях Монтессори пространства</a:t>
            </a:r>
            <a:r>
              <a:rPr lang="ru-RU" sz="2000" b="1" kern="0" dirty="0" smtClean="0">
                <a:solidFill>
                  <a:srgbClr val="1B75BB"/>
                </a:solidFill>
                <a:latin typeface="Optima Cyr"/>
                <a:ea typeface="Calibri"/>
                <a:cs typeface="Times New Roman"/>
              </a:rPr>
              <a:t/>
            </a:r>
            <a:br>
              <a:rPr lang="ru-RU" sz="2000" b="1" kern="0" dirty="0" smtClean="0">
                <a:solidFill>
                  <a:srgbClr val="1B75BB"/>
                </a:solidFill>
                <a:latin typeface="Optima Cyr"/>
                <a:ea typeface="Calibri"/>
                <a:cs typeface="Times New Roman"/>
              </a:rPr>
            </a:br>
            <a:endParaRPr lang="ru-RU" sz="1600" dirty="0">
              <a:solidFill>
                <a:srgbClr val="36BBA4"/>
              </a:solidFill>
              <a:latin typeface="+mn-lt"/>
              <a:ea typeface="Calibri"/>
              <a:cs typeface="Times New Roman"/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2571736" y="5085184"/>
            <a:ext cx="6286544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>
              <a:solidFill>
                <a:srgbClr val="36BBA4"/>
              </a:solidFill>
              <a:ea typeface="Calibri"/>
              <a:cs typeface="Times New Roman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36BBA4"/>
                </a:solidFill>
                <a:ea typeface="Calibri"/>
                <a:cs typeface="Times New Roman"/>
              </a:rPr>
              <a:t>Юрий Филёв  (диплом </a:t>
            </a:r>
            <a:r>
              <a:rPr lang="en-US" sz="1600" b="1" dirty="0" smtClean="0">
                <a:solidFill>
                  <a:srgbClr val="36BBA4"/>
                </a:solidFill>
                <a:ea typeface="Calibri"/>
                <a:cs typeface="Times New Roman"/>
              </a:rPr>
              <a:t>Montessori Pedagogy  3-6 years old) </a:t>
            </a:r>
            <a:r>
              <a:rPr lang="ru-RU" sz="1600" b="1" dirty="0" smtClean="0">
                <a:solidFill>
                  <a:srgbClr val="36BBA4"/>
                </a:solidFill>
                <a:ea typeface="Calibri"/>
                <a:cs typeface="Times New Roman"/>
              </a:rPr>
              <a:t> </a:t>
            </a:r>
            <a:endParaRPr lang="en-US" sz="1600" b="1" dirty="0" smtClean="0">
              <a:solidFill>
                <a:srgbClr val="36BBA4"/>
              </a:solidFill>
              <a:ea typeface="Calibri"/>
              <a:cs typeface="Times New Roman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36BBA4"/>
                </a:solidFill>
                <a:ea typeface="Calibri"/>
                <a:cs typeface="Times New Roman"/>
              </a:rPr>
              <a:t>курс </a:t>
            </a:r>
            <a:r>
              <a:rPr lang="en-US" sz="1600" b="1" dirty="0" smtClean="0">
                <a:solidFill>
                  <a:srgbClr val="36BBA4"/>
                </a:solidFill>
                <a:ea typeface="Calibri"/>
                <a:cs typeface="Times New Roman"/>
              </a:rPr>
              <a:t>Association Montessori International (</a:t>
            </a:r>
            <a:r>
              <a:rPr lang="ru-RU" sz="1600" b="1" dirty="0" smtClean="0">
                <a:solidFill>
                  <a:srgbClr val="36BBA4"/>
                </a:solidFill>
                <a:ea typeface="Calibri"/>
                <a:cs typeface="Times New Roman"/>
              </a:rPr>
              <a:t>Испания, </a:t>
            </a:r>
            <a:r>
              <a:rPr lang="en-US" sz="1600" b="1" dirty="0" err="1" smtClean="0">
                <a:solidFill>
                  <a:srgbClr val="36BBA4"/>
                </a:solidFill>
                <a:ea typeface="Calibri"/>
                <a:cs typeface="Times New Roman"/>
              </a:rPr>
              <a:t>Universitat</a:t>
            </a:r>
            <a:r>
              <a:rPr lang="en-US" sz="1600" b="1" dirty="0" smtClean="0">
                <a:solidFill>
                  <a:srgbClr val="36BBA4"/>
                </a:solidFill>
                <a:ea typeface="Calibri"/>
                <a:cs typeface="Times New Roman"/>
              </a:rPr>
              <a:t> de VIC) 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b="1" dirty="0" smtClean="0">
              <a:solidFill>
                <a:srgbClr val="36BBA4"/>
              </a:solidFill>
              <a:ea typeface="Calibri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95"/>
            <a:ext cx="9180512" cy="34603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страница раздел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12" y="0"/>
            <a:ext cx="9144000" cy="6858000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 l="3698" t="2368" r="1390" b="-793"/>
          <a:stretch>
            <a:fillRect/>
          </a:stretch>
        </p:blipFill>
        <p:spPr bwMode="auto">
          <a:xfrm rot="16200000">
            <a:off x="1128900" y="-1026415"/>
            <a:ext cx="3465013" cy="55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285720" y="4175004"/>
            <a:ext cx="85725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"Если общество считает необходимым сделать образование обязательным, то это значит, что образование должно осуществляться и развиваться практически, и если мы сейчас соглашаемся, что образование начинается при рождении, тогда становится жизненно необходимым для каждого знать законы развития</a:t>
            </a: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”.</a:t>
            </a:r>
          </a:p>
          <a:p>
            <a:pPr algn="r">
              <a:spcBef>
                <a:spcPct val="0"/>
              </a:spcBef>
            </a:pP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 </a:t>
            </a:r>
            <a:b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Мария </a:t>
            </a: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Монтессори </a:t>
            </a:r>
            <a:endParaRPr lang="ru-RU" sz="2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  <a:p>
            <a:pPr algn="r">
              <a:spcBef>
                <a:spcPct val="0"/>
              </a:spcBef>
            </a:pP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"</a:t>
            </a: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Впитывающий разум ребенка" гл.2 </a:t>
            </a: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стр.26</a:t>
            </a: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страница раздел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12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714356"/>
            <a:ext cx="5715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Пропорциональная среда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5721" y="5357826"/>
            <a:ext cx="885827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	«Создайте </a:t>
            </a: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для ребёнка пропорциональную среду и позвольте ему там жить. Тогда в нём разовьётся активность, к которой он и </a:t>
            </a:r>
            <a:r>
              <a:rPr lang="ru-RU" sz="2000" b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сам </a:t>
            </a:r>
            <a:r>
              <a:rPr lang="ru-RU" sz="2000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стремится </a:t>
            </a: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поскольку это уже не игра, а пробуждение </a:t>
            </a: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души»</a:t>
            </a:r>
          </a:p>
          <a:p>
            <a:pPr algn="r"/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Мария Монтессори</a:t>
            </a: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  <a:p>
            <a:pPr algn="just"/>
            <a:endParaRPr lang="ru-RU" sz="2000" dirty="0"/>
          </a:p>
        </p:txBody>
      </p:sp>
      <p:pic>
        <p:nvPicPr>
          <p:cNvPr id="33794" name="Picture 2" descr="https://pp.vk.me/c417526/v417526452/a614/nqCcUwMQkfs.jpg"/>
          <p:cNvPicPr>
            <a:picLocks noChangeAspect="1" noChangeArrowheads="1"/>
          </p:cNvPicPr>
          <p:nvPr/>
        </p:nvPicPr>
        <p:blipFill>
          <a:blip r:embed="rId4"/>
          <a:srcRect b="3049"/>
          <a:stretch>
            <a:fillRect/>
          </a:stretch>
        </p:blipFill>
        <p:spPr bwMode="auto">
          <a:xfrm>
            <a:off x="155575" y="1419256"/>
            <a:ext cx="5760000" cy="38819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страница раздел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12" y="0"/>
            <a:ext cx="9144000" cy="6858000"/>
          </a:xfrm>
          <a:prstGeom prst="rect">
            <a:avLst/>
          </a:prstGeom>
        </p:spPr>
      </p:pic>
      <p:pic>
        <p:nvPicPr>
          <p:cNvPr id="6" name="Picture 2" descr="C:\Users\Мила\Documents\документы\Изумрудный город\1 Тоддлеры\vrzzk-kSAqU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571612"/>
            <a:ext cx="6480000" cy="4318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0" y="714356"/>
            <a:ext cx="5715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Свободный выбор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5721" y="5929331"/>
            <a:ext cx="88582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Ребёнок имеет полное право САМ решать когда, чем и сколько времени </a:t>
            </a:r>
            <a:endParaRPr lang="ru-RU" sz="20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ему </a:t>
            </a: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заниматься</a:t>
            </a:r>
          </a:p>
          <a:p>
            <a:pPr algn="ctr"/>
            <a:endParaRPr lang="ru-RU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страница раздел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12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85720" y="500041"/>
            <a:ext cx="51435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Концентрация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0" y="4214818"/>
            <a:ext cx="4572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	</a:t>
            </a: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«Сконцентрировавшийся </a:t>
            </a: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ребёнок счастлив сам по себе, независимо от близких людей и своего окружения</a:t>
            </a: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".</a:t>
            </a:r>
          </a:p>
          <a:p>
            <a:pPr algn="r"/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Мария Монтессори</a:t>
            </a:r>
          </a:p>
        </p:txBody>
      </p:sp>
      <p:pic>
        <p:nvPicPr>
          <p:cNvPr id="4100" name="Picture 4" descr="https://pp.vk.me/c637928/v637928277/9b7d/uDhFuV84PR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06" y="1458024"/>
            <a:ext cx="3600000" cy="54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страница раздел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12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85720" y="500041"/>
            <a:ext cx="51435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Наблюдение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2530" name="Picture 2" descr="C:\Users\Мила\Documents\документы\Изумрудный город\1 Тоддлеры\Мирослав Свеколкин\1\P101937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5074" y="2786058"/>
            <a:ext cx="5760000" cy="384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85720" y="1714488"/>
            <a:ext cx="5715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Дети смотрят, наблюдают, анализируют. Часто очень пристально, не отводя взгляд. Впитывают всё, что получают и превращают это в знания.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страница раздел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12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85720" y="500041"/>
            <a:ext cx="51435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Модели поведения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4578" name="Picture 2" descr="https://pp.vk.me/c637928/v637928277/9b60/NWN7PyNBX6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5140" y="2881148"/>
            <a:ext cx="5760000" cy="383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1" y="1500174"/>
            <a:ext cx="60007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	«Уважать 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ребёнка – это значит предложить ему модель поведения и предоставить возможность не подражать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ей».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 </a:t>
            </a:r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  <a:p>
            <a:pPr algn="r"/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/>
            </a:r>
            <a:b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Франсуаза </a:t>
            </a:r>
            <a:r>
              <a:rPr lang="ru-RU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Дольто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онтакты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601" y="0"/>
            <a:ext cx="91173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5720" y="6072206"/>
            <a:ext cx="4572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hlinkClick r:id="rId3"/>
              </a:rPr>
              <a:t>www.facebook.com/ufilev</a:t>
            </a:r>
            <a:endParaRPr lang="ru-RU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1107</TotalTime>
  <Words>204</Words>
  <Application>Microsoft Office PowerPoint</Application>
  <PresentationFormat>Экран (4:3)</PresentationFormat>
  <Paragraphs>37</Paragraphs>
  <Slides>8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Становление личности ребёнка в условиях Монтессори пространства </vt:lpstr>
      <vt:lpstr> </vt:lpstr>
      <vt:lpstr> 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Монтессори-класс: типичные трудности и как их преодолеть? Цикл встреч «Управление классом»</dc:title>
  <dc:creator>Мила</dc:creator>
  <cp:lastModifiedBy>KROS21</cp:lastModifiedBy>
  <cp:revision>31</cp:revision>
  <dcterms:created xsi:type="dcterms:W3CDTF">2016-08-27T23:38:06Z</dcterms:created>
  <dcterms:modified xsi:type="dcterms:W3CDTF">2016-08-29T10:13:28Z</dcterms:modified>
</cp:coreProperties>
</file>