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vml" ContentType="application/vnd.openxmlformats-officedocument.vmlDrawing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8" r:id="rId3"/>
    <p:sldId id="268" r:id="rId4"/>
    <p:sldId id="267" r:id="rId5"/>
    <p:sldId id="261" r:id="rId6"/>
    <p:sldId id="262" r:id="rId7"/>
    <p:sldId id="264" r:id="rId8"/>
    <p:sldId id="269" r:id="rId9"/>
    <p:sldId id="270" r:id="rId10"/>
    <p:sldId id="271" r:id="rId11"/>
    <p:sldId id="257" r:id="rId12"/>
    <p:sldId id="260" r:id="rId13"/>
    <p:sldId id="259" r:id="rId14"/>
    <p:sldId id="265" r:id="rId15"/>
    <p:sldId id="263" r:id="rId16"/>
    <p:sldId id="266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/>
            </a:pPr>
            <a:r>
              <a:rPr lang="ru-RU" sz="1600" dirty="0" smtClean="0"/>
              <a:t>доступность дошкольного образования для детей от </a:t>
            </a:r>
            <a:r>
              <a:rPr lang="ru-RU" sz="1600" dirty="0"/>
              <a:t>3 до 7 </a:t>
            </a:r>
            <a:r>
              <a:rPr lang="ru-RU" sz="1600" dirty="0" smtClean="0"/>
              <a:t>лет,</a:t>
            </a:r>
            <a:r>
              <a:rPr lang="ru-RU" sz="1600" baseline="0" dirty="0" smtClean="0"/>
              <a:t> %</a:t>
            </a:r>
            <a:endParaRPr lang="ru-RU" sz="1600" dirty="0"/>
          </a:p>
        </c:rich>
      </c:tx>
      <c:layout>
        <c:manualLayout>
          <c:xMode val="edge"/>
          <c:yMode val="edge"/>
          <c:x val="0.17327568178699118"/>
          <c:y val="2.9442209572070815E-2"/>
        </c:manualLayout>
      </c:layout>
    </c:title>
    <c:plotArea>
      <c:layout/>
      <c:lineChart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доступность дошкольного образования для детей от 3 до 7 лет</c:v>
                </c:pt>
              </c:strCache>
            </c:strRef>
          </c:tx>
          <c:marker>
            <c:symbol val="none"/>
          </c:marker>
          <c:dLbls>
            <c:dLblPos val="t"/>
            <c:showVal val="1"/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</c:numCache>
            </c:num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81.5</c:v>
                </c:pt>
                <c:pt idx="1">
                  <c:v>85.5</c:v>
                </c:pt>
                <c:pt idx="2">
                  <c:v>100</c:v>
                </c:pt>
              </c:numCache>
            </c:numRef>
          </c:val>
        </c:ser>
        <c:marker val="1"/>
        <c:axId val="72184576"/>
        <c:axId val="72186112"/>
      </c:lineChart>
      <c:catAx>
        <c:axId val="72184576"/>
        <c:scaling>
          <c:orientation val="minMax"/>
        </c:scaling>
        <c:axPos val="b"/>
        <c:numFmt formatCode="General" sourceLinked="1"/>
        <c:tickLblPos val="nextTo"/>
        <c:crossAx val="72186112"/>
        <c:crosses val="autoZero"/>
        <c:auto val="1"/>
        <c:lblAlgn val="ctr"/>
        <c:lblOffset val="100"/>
      </c:catAx>
      <c:valAx>
        <c:axId val="72186112"/>
        <c:scaling>
          <c:orientation val="minMax"/>
        </c:scaling>
        <c:axPos val="l"/>
        <c:majorGridlines/>
        <c:numFmt formatCode="General" sourceLinked="1"/>
        <c:tickLblPos val="nextTo"/>
        <c:crossAx val="72184576"/>
        <c:crosses val="autoZero"/>
        <c:crossBetween val="between"/>
      </c:valAx>
    </c:plotArea>
    <c:plotVisOnly val="1"/>
  </c:chart>
  <c:spPr>
    <a:ln>
      <a:solidFill>
        <a:srgbClr val="4F81BD"/>
      </a:solidFill>
    </a:ln>
  </c:spPr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/>
      <c:bar3D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ФБ</c:v>
                </c:pt>
              </c:strCache>
            </c:strRef>
          </c:tx>
          <c:spPr>
            <a:solidFill>
              <a:srgbClr val="FFFF00"/>
            </a:solidFill>
          </c:spPr>
          <c:dLbls>
            <c:dLbl>
              <c:idx val="0"/>
              <c:layout>
                <c:manualLayout>
                  <c:x val="2.4024024024024048E-2"/>
                  <c:y val="1.302083333333337E-2"/>
                </c:manualLayout>
              </c:layout>
              <c:showVal val="1"/>
            </c:dLbl>
            <c:dLbl>
              <c:idx val="1"/>
              <c:layout>
                <c:manualLayout>
                  <c:x val="1.6516516516516529E-2"/>
                  <c:y val="1.5625000000000021E-2"/>
                </c:manualLayout>
              </c:layout>
              <c:showVal val="1"/>
            </c:dLbl>
            <c:txPr>
              <a:bodyPr/>
              <a:lstStyle/>
              <a:p>
                <a:pPr>
                  <a:defRPr sz="2400" b="1"/>
                </a:pPr>
                <a:endParaRPr lang="ru-RU"/>
              </a:p>
            </c:txPr>
            <c:showVal val="1"/>
          </c:dLbls>
          <c:cat>
            <c:numRef>
              <c:f>Лист1!$A$2:$A$5</c:f>
              <c:numCache>
                <c:formatCode>General</c:formatCode>
                <c:ptCount val="4"/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1">
                  <c:v>641.20000000000005</c:v>
                </c:pt>
                <c:pt idx="2">
                  <c:v>414.7</c:v>
                </c:pt>
                <c:pt idx="3">
                  <c:v>325.7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РБ</c:v>
                </c:pt>
              </c:strCache>
            </c:strRef>
          </c:tx>
          <c:spPr>
            <a:solidFill>
              <a:srgbClr val="92D050"/>
            </a:solidFill>
          </c:spPr>
          <c:dLbls>
            <c:dLbl>
              <c:idx val="0"/>
              <c:layout>
                <c:manualLayout>
                  <c:x val="2.5525543182942555E-2"/>
                  <c:y val="-0.16341158171967821"/>
                </c:manualLayout>
              </c:layout>
              <c:tx>
                <c:rich>
                  <a:bodyPr/>
                  <a:lstStyle/>
                  <a:p>
                    <a:r>
                      <a:rPr lang="ru-RU" sz="2400" dirty="0" smtClean="0">
                        <a:solidFill>
                          <a:schemeClr val="tx1"/>
                        </a:solidFill>
                      </a:rPr>
                      <a:t>1</a:t>
                    </a:r>
                    <a:r>
                      <a:rPr lang="ru-RU" dirty="0" smtClean="0">
                        <a:solidFill>
                          <a:schemeClr val="tx1"/>
                        </a:solidFill>
                      </a:rPr>
                      <a:t>59,2</a:t>
                    </a:r>
                    <a:endParaRPr lang="en-US" dirty="0">
                      <a:solidFill>
                        <a:schemeClr val="tx1"/>
                      </a:solidFill>
                    </a:endParaRPr>
                  </a:p>
                </c:rich>
              </c:tx>
              <c:showVal val="1"/>
            </c:dLbl>
            <c:dLbl>
              <c:idx val="1"/>
              <c:layout>
                <c:manualLayout>
                  <c:x val="1.0299997566929646E-2"/>
                  <c:y val="-0.10374664252991511"/>
                </c:manualLayout>
              </c:layout>
              <c:showVal val="1"/>
            </c:dLbl>
            <c:dLbl>
              <c:idx val="2"/>
              <c:layout>
                <c:manualLayout>
                  <c:x val="1.0299997566929692E-2"/>
                  <c:y val="-0.14005796741538523"/>
                </c:manualLayout>
              </c:layout>
              <c:showVal val="1"/>
            </c:dLbl>
            <c:txPr>
              <a:bodyPr/>
              <a:lstStyle/>
              <a:p>
                <a:pPr>
                  <a:defRPr sz="2400" b="1"/>
                </a:pPr>
                <a:endParaRPr lang="ru-RU"/>
              </a:p>
            </c:txPr>
            <c:showVal val="1"/>
          </c:dLbls>
          <c:cat>
            <c:numRef>
              <c:f>Лист1!$A$2:$A$5</c:f>
              <c:numCache>
                <c:formatCode>General</c:formatCode>
                <c:ptCount val="4"/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</c:numCache>
            </c:numRef>
          </c:cat>
          <c:val>
            <c:numRef>
              <c:f>Лист1!$C$2:$C$5</c:f>
              <c:numCache>
                <c:formatCode>General</c:formatCode>
                <c:ptCount val="4"/>
                <c:pt idx="1">
                  <c:v>160.30000000000001</c:v>
                </c:pt>
                <c:pt idx="2">
                  <c:v>103.7</c:v>
                </c:pt>
                <c:pt idx="3">
                  <c:v>139.6</c:v>
                </c:pt>
              </c:numCache>
            </c:numRef>
          </c:val>
        </c:ser>
        <c:shape val="cylinder"/>
        <c:axId val="168824192"/>
        <c:axId val="168830080"/>
        <c:axId val="0"/>
      </c:bar3DChart>
      <c:catAx>
        <c:axId val="168824192"/>
        <c:scaling>
          <c:orientation val="minMax"/>
        </c:scaling>
        <c:axPos val="b"/>
        <c:numFmt formatCode="General" sourceLinked="1"/>
        <c:tickLblPos val="nextTo"/>
        <c:crossAx val="168830080"/>
        <c:crosses val="autoZero"/>
        <c:auto val="1"/>
        <c:lblAlgn val="ctr"/>
        <c:lblOffset val="100"/>
      </c:catAx>
      <c:valAx>
        <c:axId val="168830080"/>
        <c:scaling>
          <c:orientation val="minMax"/>
        </c:scaling>
        <c:delete val="1"/>
        <c:axPos val="l"/>
        <c:majorGridlines>
          <c:spPr>
            <a:ln>
              <a:solidFill>
                <a:schemeClr val="tx1"/>
              </a:solidFill>
            </a:ln>
          </c:spPr>
        </c:majorGridlines>
        <c:numFmt formatCode="General" sourceLinked="1"/>
        <c:tickLblPos val="none"/>
        <c:crossAx val="168824192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image" Target="../media/image1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A11CDA-BCBB-4DF6-9EC0-D136A9C518F5}" type="datetimeFigureOut">
              <a:rPr lang="ru-RU" smtClean="0"/>
              <a:t>29.08.2016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B45ABB-0500-4DCD-B82E-88E58CF7DB8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B45ABB-0500-4DCD-B82E-88E58CF7DB88}" type="slidenum">
              <a:rPr lang="ru-RU" smtClean="0"/>
              <a:t>14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29.08.2016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29.08.2016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29.08.2016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29.08.2016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29.08.2016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29.08.2016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«О перспективах развития дошкольного образования в Республике Бурятия»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71600" y="3886200"/>
            <a:ext cx="7344816" cy="1752600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Консультант отдела дошкольного и общего образования </a:t>
            </a:r>
            <a:r>
              <a:rPr lang="ru-RU" dirty="0" err="1" smtClean="0">
                <a:solidFill>
                  <a:schemeClr val="tx1"/>
                </a:solidFill>
              </a:rPr>
              <a:t>Боросгоева</a:t>
            </a:r>
            <a:r>
              <a:rPr lang="ru-RU" dirty="0" smtClean="0">
                <a:solidFill>
                  <a:schemeClr val="tx1"/>
                </a:solidFill>
              </a:rPr>
              <a:t> Л.Б.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G:\август 2016\13227036_552311611617953_6500873763626147072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7" y="260648"/>
            <a:ext cx="4320480" cy="6299225"/>
          </a:xfrm>
          <a:prstGeom prst="rect">
            <a:avLst/>
          </a:prstGeom>
          <a:noFill/>
        </p:spPr>
      </p:pic>
      <p:pic>
        <p:nvPicPr>
          <p:cNvPr id="11267" name="Picture 3" descr="G:\август 2016\13226868_552310651618049_8933168658980252918_n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260648"/>
            <a:ext cx="3960440" cy="63367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G:\август 2016\1468578_10154076067917975_7262578822526787676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548680"/>
            <a:ext cx="8064896" cy="581744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G:\август 2016\13335652_1019346114785639_6074744804816229900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1826" y="620689"/>
            <a:ext cx="7680149" cy="52991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Интеллектуальная олимпиада</a:t>
            </a:r>
            <a:endParaRPr lang="ru-RU" dirty="0"/>
          </a:p>
        </p:txBody>
      </p:sp>
      <p:pic>
        <p:nvPicPr>
          <p:cNvPr id="2050" name="Picture 2" descr="G:\август 2016\13118963_1107787472617829_4340284033242389442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64633" y="2592877"/>
            <a:ext cx="4379367" cy="4265123"/>
          </a:xfrm>
          <a:prstGeom prst="rect">
            <a:avLst/>
          </a:prstGeom>
          <a:noFill/>
        </p:spPr>
      </p:pic>
      <p:pic>
        <p:nvPicPr>
          <p:cNvPr id="2051" name="Picture 3" descr="G:\август 2016\13139330_1107567602639816_1194557805598976894_n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196752"/>
            <a:ext cx="5510741" cy="41330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8194" name="Object 2"/>
          <p:cNvGraphicFramePr>
            <a:graphicFrameLocks noChangeAspect="1"/>
          </p:cNvGraphicFramePr>
          <p:nvPr/>
        </p:nvGraphicFramePr>
        <p:xfrm>
          <a:off x="5076056" y="260648"/>
          <a:ext cx="3811364" cy="5832648"/>
        </p:xfrm>
        <a:graphic>
          <a:graphicData uri="http://schemas.openxmlformats.org/presentationml/2006/ole">
            <p:oleObj spid="_x0000_s8194" name="Acrobat Document" r:id="rId4" imgW="5667139" imgH="8019997" progId="AcroExch.Document.11">
              <p:embed/>
            </p:oleObj>
          </a:graphicData>
        </a:graphic>
      </p:graphicFrame>
      <p:graphicFrame>
        <p:nvGraphicFramePr>
          <p:cNvPr id="8195" name="Object 3"/>
          <p:cNvGraphicFramePr>
            <a:graphicFrameLocks noChangeAspect="1"/>
          </p:cNvGraphicFramePr>
          <p:nvPr/>
        </p:nvGraphicFramePr>
        <p:xfrm>
          <a:off x="467544" y="620688"/>
          <a:ext cx="3672408" cy="5196996"/>
        </p:xfrm>
        <a:graphic>
          <a:graphicData uri="http://schemas.openxmlformats.org/presentationml/2006/ole">
            <p:oleObj spid="_x0000_s8195" name="Acrobat Document" r:id="rId5" imgW="5667139" imgH="8019997" progId="AcroExch.Document.11">
              <p:embed/>
            </p:oleObj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G:\август 2016\14064193_1142381269134267_6849860586539270365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288"/>
            <a:ext cx="9144000" cy="68294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Образование высокого качества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основывается </a:t>
            </a:r>
            <a:r>
              <a:rPr lang="ru-RU" b="1" dirty="0" smtClean="0"/>
              <a:t>на картине мира </a:t>
            </a:r>
            <a:r>
              <a:rPr lang="ru-RU" b="1" dirty="0" smtClean="0"/>
              <a:t>ребенка</a:t>
            </a:r>
          </a:p>
          <a:p>
            <a:r>
              <a:rPr lang="ru-RU" b="1" dirty="0" smtClean="0"/>
              <a:t> стимулирует  </a:t>
            </a:r>
            <a:r>
              <a:rPr lang="ru-RU" b="1" dirty="0" smtClean="0"/>
              <a:t>выражение своего отношения к </a:t>
            </a:r>
            <a:r>
              <a:rPr lang="ru-RU" b="1" dirty="0" smtClean="0"/>
              <a:t>ситуации</a:t>
            </a:r>
          </a:p>
          <a:p>
            <a:r>
              <a:rPr lang="ru-RU" b="1" dirty="0" smtClean="0"/>
              <a:t> </a:t>
            </a:r>
            <a:r>
              <a:rPr lang="ru-RU" b="1" dirty="0" smtClean="0"/>
              <a:t>открытие знания в коммуникации со сверстниками и </a:t>
            </a:r>
            <a:r>
              <a:rPr lang="ru-RU" b="1" dirty="0" smtClean="0"/>
              <a:t>взрослыми</a:t>
            </a:r>
          </a:p>
          <a:p>
            <a:r>
              <a:rPr lang="ru-RU" b="1" dirty="0" smtClean="0"/>
              <a:t> </a:t>
            </a:r>
            <a:r>
              <a:rPr lang="ru-RU" b="1" dirty="0" smtClean="0"/>
              <a:t>развивает рефлексию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179512" y="4077072"/>
            <a:ext cx="2880320" cy="2592288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endParaRPr lang="ru-RU" sz="1700" b="1" dirty="0" smtClean="0"/>
          </a:p>
        </p:txBody>
      </p:sp>
      <p:sp>
        <p:nvSpPr>
          <p:cNvPr id="4" name="Заголовок 1"/>
          <p:cNvSpPr txBox="1">
            <a:spLocks noGrp="1"/>
          </p:cNvSpPr>
          <p:nvPr>
            <p:ph type="ctrTitle"/>
          </p:nvPr>
        </p:nvSpPr>
        <p:spPr>
          <a:xfrm>
            <a:off x="755576" y="188640"/>
            <a:ext cx="7772400" cy="650503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z="2000" b="1" dirty="0" smtClean="0"/>
              <a:t>Доступность дошкольного образования в Республике Бурятия</a:t>
            </a:r>
            <a:endParaRPr lang="ru-RU" sz="2400" b="1" dirty="0"/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395536" y="980728"/>
          <a:ext cx="3528392" cy="30243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8" name="Рисунок 19" descr="images (31)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4293096"/>
            <a:ext cx="2592288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" name="Диаграмма 9"/>
          <p:cNvGraphicFramePr/>
          <p:nvPr/>
        </p:nvGraphicFramePr>
        <p:xfrm>
          <a:off x="3419872" y="2564904"/>
          <a:ext cx="5472608" cy="38610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Подзаголовок 10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25183"/>
            <a:ext cx="5997397" cy="333281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7" y="764704"/>
            <a:ext cx="5260243" cy="324035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846043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/>
              <a:t>Механизмы встраивания  в содержание программы вариативной части </a:t>
            </a:r>
            <a:r>
              <a:rPr lang="ru-RU" sz="2800" dirty="0" smtClean="0"/>
              <a:t>МБДОУ № 35 «Алые паруса»</a:t>
            </a:r>
            <a:endParaRPr lang="ru-RU" sz="2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1268760"/>
            <a:ext cx="33123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/>
              <a:t>«</a:t>
            </a:r>
            <a:r>
              <a:rPr lang="en-US" sz="3600" dirty="0" smtClean="0"/>
              <a:t>Key to leaning</a:t>
            </a:r>
            <a:r>
              <a:rPr lang="ru-RU" sz="3600" dirty="0" smtClean="0"/>
              <a:t>»</a:t>
            </a:r>
          </a:p>
          <a:p>
            <a:pPr algn="ctr"/>
            <a:r>
              <a:rPr lang="ru-RU" sz="3600" dirty="0" smtClean="0"/>
              <a:t> Г. Доля </a:t>
            </a:r>
            <a:endParaRPr lang="ru-RU" sz="36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796136" y="4509120"/>
            <a:ext cx="334786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 </a:t>
            </a:r>
            <a:r>
              <a:rPr lang="ru-RU" sz="3200" dirty="0" smtClean="0"/>
              <a:t>УМК </a:t>
            </a:r>
          </a:p>
          <a:p>
            <a:pPr algn="ctr"/>
            <a:r>
              <a:rPr lang="ru-RU" sz="3200" dirty="0" smtClean="0"/>
              <a:t>«</a:t>
            </a:r>
            <a:r>
              <a:rPr lang="ru-RU" sz="3200" dirty="0" err="1" smtClean="0"/>
              <a:t>Амар</a:t>
            </a:r>
            <a:r>
              <a:rPr lang="ru-RU" sz="3200" dirty="0" smtClean="0"/>
              <a:t> </a:t>
            </a:r>
            <a:r>
              <a:rPr lang="ru-RU" sz="3200" dirty="0" err="1" smtClean="0"/>
              <a:t>Мэндэ-э</a:t>
            </a:r>
            <a:r>
              <a:rPr lang="ru-RU" sz="3200" dirty="0" smtClean="0"/>
              <a:t>!» 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пользователь\Desktop\группа\IMG_1352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63887" y="2863644"/>
            <a:ext cx="5580113" cy="3994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:\Users\пользователь\Desktop\группа\IMG_1344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colorTemperature colorTemp="7200"/>
                    </a14:imgEffect>
                    <a14:imgEffect>
                      <a14:saturation sat="4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572208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4644008" y="620688"/>
            <a:ext cx="4248472" cy="1296144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Трансформируемость пространства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7544" y="4077072"/>
            <a:ext cx="2520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МБДОУ № 70 «Солнышко» г. Улан-Удэ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G:\август 2016\14055182_1142377172468010_758180383278048690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G:\август 2016\14064005_1142380635800997_3371076950643008248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G:\август 2016\14068267_1142378682467859_3119456698357600843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G:\август 2016\13260114_552310631618051_8157152231484874790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00269"/>
            <a:ext cx="4614800" cy="6153067"/>
          </a:xfrm>
          <a:prstGeom prst="rect">
            <a:avLst/>
          </a:prstGeom>
          <a:noFill/>
        </p:spPr>
      </p:pic>
      <p:pic>
        <p:nvPicPr>
          <p:cNvPr id="9219" name="Picture 3" descr="G:\август 2016\13256042_552310718284709_2625356204503449863_n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2420888"/>
            <a:ext cx="4171950" cy="4171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G:\август 2016\13245275_552310704951377_8000550637739872424_n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60648"/>
            <a:ext cx="4080454" cy="6120680"/>
          </a:xfrm>
          <a:prstGeom prst="rect">
            <a:avLst/>
          </a:prstGeom>
          <a:noFill/>
        </p:spPr>
      </p:pic>
      <p:pic>
        <p:nvPicPr>
          <p:cNvPr id="10243" name="Picture 3" descr="G:\август 2016\13239943_552310778284703_971748716240507178_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3" y="260648"/>
            <a:ext cx="4176465" cy="61206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111</Words>
  <Application>Microsoft Office PowerPoint</Application>
  <PresentationFormat>Экран (4:3)</PresentationFormat>
  <Paragraphs>22</Paragraphs>
  <Slides>16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8" baseType="lpstr">
      <vt:lpstr>Тема Office</vt:lpstr>
      <vt:lpstr>Adobe Acrobat Document</vt:lpstr>
      <vt:lpstr>«О перспективах развития дошкольного образования в Республике Бурятия»</vt:lpstr>
      <vt:lpstr>Доступность дошкольного образования в Республике Бурятия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Интеллектуальная олимпиада</vt:lpstr>
      <vt:lpstr>Слайд 14</vt:lpstr>
      <vt:lpstr>Слайд 15</vt:lpstr>
      <vt:lpstr>Образование высокого качества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«О перспективах развития дошкольного образования в Республике Бурятия»</dc:title>
  <dc:creator>Admin</dc:creator>
  <cp:lastModifiedBy>Admin</cp:lastModifiedBy>
  <cp:revision>11</cp:revision>
  <dcterms:created xsi:type="dcterms:W3CDTF">2016-08-28T19:20:32Z</dcterms:created>
  <dcterms:modified xsi:type="dcterms:W3CDTF">2016-08-28T20:22:50Z</dcterms:modified>
</cp:coreProperties>
</file>