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8" r:id="rId3"/>
    <p:sldId id="260" r:id="rId4"/>
    <p:sldId id="275" r:id="rId5"/>
    <p:sldId id="276" r:id="rId6"/>
    <p:sldId id="277" r:id="rId7"/>
    <p:sldId id="262" r:id="rId8"/>
    <p:sldId id="264" r:id="rId9"/>
    <p:sldId id="265" r:id="rId10"/>
    <p:sldId id="266" r:id="rId11"/>
    <p:sldId id="267" r:id="rId12"/>
    <p:sldId id="270" r:id="rId13"/>
    <p:sldId id="271" r:id="rId14"/>
    <p:sldId id="272" r:id="rId15"/>
    <p:sldId id="273" r:id="rId16"/>
    <p:sldId id="279" r:id="rId17"/>
    <p:sldId id="274" r:id="rId18"/>
    <p:sldId id="261" r:id="rId19"/>
    <p:sldId id="28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7196" autoAdjust="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74F58-ACD6-49CD-9DBA-0C661DD6D757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C3AB0-DA8B-4914-BF77-4ECA4C188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C1CBA-F0D8-4034-BB8A-206BD82E96D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C1CBA-F0D8-4034-BB8A-206BD82E96D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C1CBA-F0D8-4034-BB8A-206BD82E96D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C1CBA-F0D8-4034-BB8A-206BD82E96D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21CC40-8F11-4AFF-949A-DD10C5E44D0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21CC40-8F11-4AFF-949A-DD10C5E44D0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21CC40-8F11-4AFF-949A-DD10C5E44D0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AE59-9321-4D02-8D36-4DD4E7A65383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8385-AF24-45B2-AF31-AD8A08A254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44827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Предприимчивость </a:t>
            </a:r>
            <a:r>
              <a:rPr lang="ru-RU" dirty="0" smtClean="0">
                <a:solidFill>
                  <a:srgbClr val="C00000"/>
                </a:solidFill>
              </a:rPr>
              <a:t>– как фактор успешного развития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708920"/>
            <a:ext cx="7704856" cy="352839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Из опыта работы по формированию экономического мышления у учащихся МБОУ «</a:t>
            </a:r>
            <a:r>
              <a:rPr lang="ru-RU" dirty="0" err="1" smtClean="0">
                <a:solidFill>
                  <a:srgbClr val="002060"/>
                </a:solidFill>
              </a:rPr>
              <a:t>Цолгинская</a:t>
            </a:r>
            <a:r>
              <a:rPr lang="ru-RU" dirty="0" smtClean="0">
                <a:solidFill>
                  <a:srgbClr val="002060"/>
                </a:solidFill>
              </a:rPr>
              <a:t> СОШ»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Учитель истории и обществознания – </a:t>
            </a:r>
            <a:r>
              <a:rPr lang="ru-RU" dirty="0" err="1" smtClean="0">
                <a:solidFill>
                  <a:srgbClr val="002060"/>
                </a:solidFill>
              </a:rPr>
              <a:t>Дамбиева</a:t>
            </a:r>
            <a:r>
              <a:rPr lang="ru-RU" dirty="0" smtClean="0">
                <a:solidFill>
                  <a:srgbClr val="002060"/>
                </a:solidFill>
              </a:rPr>
              <a:t> Дарима </a:t>
            </a:r>
            <a:r>
              <a:rPr lang="ru-RU" dirty="0" err="1" smtClean="0">
                <a:solidFill>
                  <a:srgbClr val="002060"/>
                </a:solidFill>
              </a:rPr>
              <a:t>Нимацыреновна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8596" y="1142984"/>
            <a:ext cx="8501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«Молодежное предпринимательство» 2015г.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1141396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-32" y="1570024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42976" y="1714488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Районная ярмарка предпринимательства   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DambievaND\Desktop\фото с Ярмарки\IMG_83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36912"/>
            <a:ext cx="3888432" cy="3312368"/>
          </a:xfrm>
          <a:prstGeom prst="rect">
            <a:avLst/>
          </a:prstGeom>
          <a:noFill/>
        </p:spPr>
      </p:pic>
      <p:pic>
        <p:nvPicPr>
          <p:cNvPr id="2" name="Picture 2" descr="C:\Users\DambievaND\Desktop\фото с Ярмарки\06.12.2014(1)\DSCN02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212976"/>
            <a:ext cx="3672408" cy="3447002"/>
          </a:xfrm>
          <a:prstGeom prst="rect">
            <a:avLst/>
          </a:prstGeom>
          <a:noFill/>
        </p:spPr>
      </p:pic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Рисунок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428625" y="1143000"/>
            <a:ext cx="85010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0000"/>
                </a:solidFill>
              </a:rPr>
              <a:t>Победители межрегионального конкурса «Мой первый бизнес- 2015»</a:t>
            </a:r>
            <a:endParaRPr lang="ru-RU" altLang="ru-RU" sz="3200" b="1" dirty="0">
              <a:solidFill>
                <a:srgbClr val="FF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1141413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1570038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1" name="TextBox 12"/>
          <p:cNvSpPr txBox="1">
            <a:spLocks noChangeArrowheads="1"/>
          </p:cNvSpPr>
          <p:nvPr/>
        </p:nvSpPr>
        <p:spPr bwMode="auto">
          <a:xfrm>
            <a:off x="611560" y="2060848"/>
            <a:ext cx="8208912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0070C0"/>
                </a:solidFill>
              </a:rPr>
              <a:t> </a:t>
            </a:r>
          </a:p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0070C0"/>
                </a:solidFill>
              </a:rPr>
              <a:t> </a:t>
            </a:r>
          </a:p>
          <a:p>
            <a:pPr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  <a:p>
            <a:pPr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0070C0"/>
                </a:solidFill>
              </a:rPr>
              <a:t>                     </a:t>
            </a:r>
          </a:p>
          <a:p>
            <a:pPr marL="514350" indent="-514350"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  <a:p>
            <a:pPr marL="514350" indent="-514350"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352928" cy="4104456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1. Проект «Веселые овощи»- Тимофеева Варвара,  </a:t>
            </a:r>
            <a:r>
              <a:rPr lang="ru-RU" dirty="0" err="1" smtClean="0">
                <a:solidFill>
                  <a:srgbClr val="002060"/>
                </a:solidFill>
              </a:rPr>
              <a:t>Эрдынеев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Элбэг</a:t>
            </a:r>
            <a:r>
              <a:rPr lang="ru-RU" dirty="0" smtClean="0">
                <a:solidFill>
                  <a:srgbClr val="002060"/>
                </a:solidFill>
              </a:rPr>
              <a:t>, Сизых Даниил.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2. Проект «Будь заметен на дороге»- </a:t>
            </a:r>
            <a:r>
              <a:rPr lang="ru-RU" dirty="0" err="1" smtClean="0">
                <a:solidFill>
                  <a:srgbClr val="002060"/>
                </a:solidFill>
              </a:rPr>
              <a:t>Дардаева</a:t>
            </a:r>
            <a:r>
              <a:rPr lang="ru-RU" dirty="0" smtClean="0">
                <a:solidFill>
                  <a:srgbClr val="002060"/>
                </a:solidFill>
              </a:rPr>
              <a:t> Арина.</a:t>
            </a: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DambievaND\Desktop\фото с Ярмарки\фото с редакции\P11600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005064"/>
            <a:ext cx="3346242" cy="2592288"/>
          </a:xfrm>
          <a:prstGeom prst="rect">
            <a:avLst/>
          </a:prstGeom>
          <a:noFill/>
        </p:spPr>
      </p:pic>
      <p:pic>
        <p:nvPicPr>
          <p:cNvPr id="9" name="Picture 2" descr="F:\МОСКВА\20151213_1340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077072"/>
            <a:ext cx="2786082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Награждение победителей конкурса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«Мой первый бизнес»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Москва декабрь 2015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DambievaND\Downloads\151217_SUEK_15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3657600" cy="2438400"/>
          </a:xfrm>
          <a:prstGeom prst="rect">
            <a:avLst/>
          </a:prstGeom>
          <a:noFill/>
        </p:spPr>
      </p:pic>
      <p:pic>
        <p:nvPicPr>
          <p:cNvPr id="5" name="Picture 2" descr="C:\Users\DambievaND\Downloads\151217_SUEK_15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149080"/>
            <a:ext cx="3765612" cy="2510408"/>
          </a:xfrm>
          <a:prstGeom prst="rect">
            <a:avLst/>
          </a:prstGeom>
          <a:noFill/>
        </p:spPr>
      </p:pic>
      <p:pic>
        <p:nvPicPr>
          <p:cNvPr id="2051" name="Picture 3" descr="C:\Users\DambievaND\Downloads\151217_SUEK_17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556792"/>
            <a:ext cx="3657600" cy="2438400"/>
          </a:xfrm>
          <a:prstGeom prst="rect">
            <a:avLst/>
          </a:prstGeom>
          <a:noFill/>
        </p:spPr>
      </p:pic>
      <p:pic>
        <p:nvPicPr>
          <p:cNvPr id="2052" name="Picture 4" descr="C:\Users\DambievaND\Downloads\151217_SUEK_13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149080"/>
            <a:ext cx="3657600" cy="2438400"/>
          </a:xfrm>
          <a:prstGeom prst="rect">
            <a:avLst/>
          </a:prstGeom>
          <a:noFill/>
        </p:spPr>
      </p:pic>
      <p:pic>
        <p:nvPicPr>
          <p:cNvPr id="8" name="Рисунок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26064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Рисунок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428596" y="1571612"/>
            <a:ext cx="8501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endParaRPr lang="ru-RU" altLang="ru-RU" sz="3600" b="1" dirty="0">
              <a:solidFill>
                <a:srgbClr val="FF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1141413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1570038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1" name="TextBox 12"/>
          <p:cNvSpPr txBox="1">
            <a:spLocks noChangeArrowheads="1"/>
          </p:cNvSpPr>
          <p:nvPr/>
        </p:nvSpPr>
        <p:spPr bwMode="auto">
          <a:xfrm>
            <a:off x="571472" y="3501008"/>
            <a:ext cx="8001056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dirty="0" smtClean="0"/>
              <a:t>   1. </a:t>
            </a:r>
            <a:r>
              <a:rPr lang="ru-RU" altLang="ru-RU" sz="2800" dirty="0" smtClean="0">
                <a:solidFill>
                  <a:srgbClr val="002060"/>
                </a:solidFill>
              </a:rPr>
              <a:t>Проект «Золотое руно» - </a:t>
            </a:r>
            <a:r>
              <a:rPr lang="ru-RU" altLang="ru-RU" sz="2800" dirty="0" err="1" smtClean="0">
                <a:solidFill>
                  <a:srgbClr val="002060"/>
                </a:solidFill>
              </a:rPr>
              <a:t>Манжигеева</a:t>
            </a:r>
            <a:r>
              <a:rPr lang="ru-RU" altLang="ru-RU" sz="2800" dirty="0" smtClean="0">
                <a:solidFill>
                  <a:srgbClr val="002060"/>
                </a:solidFill>
              </a:rPr>
              <a:t> Елена, </a:t>
            </a:r>
            <a:r>
              <a:rPr lang="ru-RU" altLang="ru-RU" sz="2800" dirty="0" err="1" smtClean="0">
                <a:solidFill>
                  <a:srgbClr val="002060"/>
                </a:solidFill>
              </a:rPr>
              <a:t>Нимаева</a:t>
            </a:r>
            <a:r>
              <a:rPr lang="ru-RU" altLang="ru-RU" sz="2800" dirty="0" smtClean="0">
                <a:solidFill>
                  <a:srgbClr val="002060"/>
                </a:solidFill>
              </a:rPr>
              <a:t> </a:t>
            </a:r>
            <a:r>
              <a:rPr lang="ru-RU" altLang="ru-RU" sz="2800" dirty="0" err="1" smtClean="0">
                <a:solidFill>
                  <a:srgbClr val="002060"/>
                </a:solidFill>
              </a:rPr>
              <a:t>Арюна</a:t>
            </a:r>
            <a:r>
              <a:rPr lang="ru-RU" altLang="ru-RU" sz="2800" dirty="0" smtClean="0">
                <a:solidFill>
                  <a:srgbClr val="002060"/>
                </a:solidFill>
              </a:rPr>
              <a:t>.</a:t>
            </a:r>
          </a:p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002060"/>
                </a:solidFill>
              </a:rPr>
              <a:t>2. Проект «Мир открыток»- </a:t>
            </a:r>
            <a:r>
              <a:rPr lang="ru-RU" altLang="ru-RU" sz="2800" dirty="0" err="1" smtClean="0">
                <a:solidFill>
                  <a:srgbClr val="002060"/>
                </a:solidFill>
              </a:rPr>
              <a:t>Дармаева</a:t>
            </a:r>
            <a:r>
              <a:rPr lang="ru-RU" altLang="ru-RU" sz="2800" dirty="0" smtClean="0">
                <a:solidFill>
                  <a:srgbClr val="002060"/>
                </a:solidFill>
              </a:rPr>
              <a:t> Виктория, Петров Артем</a:t>
            </a:r>
          </a:p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002060"/>
                </a:solidFill>
              </a:rPr>
              <a:t>3. Проект Салон «</a:t>
            </a:r>
            <a:r>
              <a:rPr lang="ru-RU" altLang="ru-RU" sz="2800" dirty="0" err="1" smtClean="0">
                <a:solidFill>
                  <a:srgbClr val="002060"/>
                </a:solidFill>
              </a:rPr>
              <a:t>Креатив</a:t>
            </a:r>
            <a:r>
              <a:rPr lang="ru-RU" altLang="ru-RU" sz="2800" dirty="0" smtClean="0">
                <a:solidFill>
                  <a:srgbClr val="002060"/>
                </a:solidFill>
              </a:rPr>
              <a:t>» – Очирова Елена.</a:t>
            </a:r>
          </a:p>
          <a:p>
            <a:pPr eaLnBrk="1" hangingPunct="1">
              <a:defRPr/>
            </a:pPr>
            <a:endParaRPr lang="ru-RU" altLang="ru-RU" sz="2800" dirty="0" smtClean="0"/>
          </a:p>
          <a:p>
            <a:pPr eaLnBrk="1" hangingPunct="1">
              <a:defRPr/>
            </a:pPr>
            <a:endParaRPr lang="ru-RU" altLang="ru-RU" sz="2800" dirty="0" smtClean="0"/>
          </a:p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0070C0"/>
                </a:solidFill>
              </a:rPr>
              <a:t> </a:t>
            </a:r>
          </a:p>
          <a:p>
            <a:pPr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  <a:p>
            <a:pPr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0070C0"/>
                </a:solidFill>
              </a:rPr>
              <a:t>                     </a:t>
            </a:r>
          </a:p>
          <a:p>
            <a:pPr marL="514350" indent="-514350"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  <a:p>
            <a:pPr marL="514350" indent="-514350"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052736"/>
            <a:ext cx="828092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2600" b="1" dirty="0" smtClean="0">
              <a:solidFill>
                <a:srgbClr val="FF0000"/>
              </a:solidFill>
            </a:endParaRPr>
          </a:p>
          <a:p>
            <a:pPr algn="ctr"/>
            <a:r>
              <a:rPr lang="ru-RU" altLang="ru-RU" sz="2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200" b="1" dirty="0" smtClean="0">
                <a:solidFill>
                  <a:srgbClr val="FF0000"/>
                </a:solidFill>
              </a:rPr>
              <a:t>Благотворительная ярмарка </a:t>
            </a:r>
          </a:p>
          <a:p>
            <a:pPr algn="ctr"/>
            <a:r>
              <a:rPr lang="ru-RU" altLang="ru-RU" sz="3200" b="1" dirty="0" smtClean="0">
                <a:solidFill>
                  <a:srgbClr val="FF0000"/>
                </a:solidFill>
              </a:rPr>
              <a:t>« Энергия добра» юных мастеров Сибири и Дальнего Востока</a:t>
            </a:r>
          </a:p>
          <a:p>
            <a:pPr algn="ctr"/>
            <a:r>
              <a:rPr lang="ru-RU" altLang="ru-RU" sz="3200" b="1" dirty="0" smtClean="0">
                <a:solidFill>
                  <a:srgbClr val="FF0000"/>
                </a:solidFill>
              </a:rPr>
              <a:t> </a:t>
            </a:r>
            <a:endParaRPr lang="ru-RU" alt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Рисунок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467544" y="980728"/>
            <a:ext cx="84621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0000"/>
                </a:solidFill>
              </a:rPr>
              <a:t>  </a:t>
            </a:r>
            <a:endParaRPr lang="ru-RU" altLang="ru-RU" sz="3200" b="1" dirty="0">
              <a:solidFill>
                <a:srgbClr val="FF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1141413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1570038"/>
            <a:ext cx="9144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1" name="TextBox 12"/>
          <p:cNvSpPr txBox="1">
            <a:spLocks noChangeArrowheads="1"/>
          </p:cNvSpPr>
          <p:nvPr/>
        </p:nvSpPr>
        <p:spPr bwMode="auto">
          <a:xfrm>
            <a:off x="571472" y="2786059"/>
            <a:ext cx="8001056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dirty="0" smtClean="0"/>
              <a:t>    </a:t>
            </a:r>
          </a:p>
          <a:p>
            <a:pPr eaLnBrk="1" hangingPunct="1">
              <a:defRPr/>
            </a:pPr>
            <a:endParaRPr lang="ru-RU" altLang="ru-RU" sz="2800" dirty="0" smtClean="0"/>
          </a:p>
          <a:p>
            <a:pPr eaLnBrk="1" hangingPunct="1">
              <a:defRPr/>
            </a:pPr>
            <a:endParaRPr lang="ru-RU" altLang="ru-RU" sz="2800" dirty="0" smtClean="0"/>
          </a:p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0070C0"/>
                </a:solidFill>
              </a:rPr>
              <a:t> </a:t>
            </a:r>
          </a:p>
          <a:p>
            <a:pPr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  <a:p>
            <a:pPr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  <a:p>
            <a:pPr eaLnBrk="1" hangingPunct="1">
              <a:defRPr/>
            </a:pPr>
            <a:r>
              <a:rPr lang="ru-RU" altLang="ru-RU" sz="2800" dirty="0" smtClean="0">
                <a:solidFill>
                  <a:srgbClr val="0070C0"/>
                </a:solidFill>
              </a:rPr>
              <a:t>                     </a:t>
            </a:r>
          </a:p>
          <a:p>
            <a:pPr marL="514350" indent="-514350"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  <a:p>
            <a:pPr marL="514350" indent="-514350" eaLnBrk="1" hangingPunct="1">
              <a:defRPr/>
            </a:pPr>
            <a:endParaRPr lang="ru-RU" altLang="ru-RU" sz="2800" dirty="0" smtClean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DambievaND\Desktop\Фотки с Москвы\20151215_1408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132856"/>
            <a:ext cx="3240360" cy="3130144"/>
          </a:xfrm>
          <a:prstGeom prst="rect">
            <a:avLst/>
          </a:prstGeom>
          <a:noFill/>
        </p:spPr>
      </p:pic>
      <p:pic>
        <p:nvPicPr>
          <p:cNvPr id="11" name="Picture 2" descr="C:\Users\DambievaND\Desktop\Фотки с Москвы\20151215_1405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4061" y="2204864"/>
            <a:ext cx="3768419" cy="2394266"/>
          </a:xfrm>
          <a:prstGeom prst="rect">
            <a:avLst/>
          </a:prstGeom>
          <a:noFill/>
        </p:spPr>
      </p:pic>
      <p:pic>
        <p:nvPicPr>
          <p:cNvPr id="12" name="Picture 3" descr="C:\Users\DambievaND\Desktop\Фотки с Москвы\IMG_20151215_1959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7" y="4077072"/>
            <a:ext cx="3436745" cy="2520280"/>
          </a:xfrm>
          <a:prstGeom prst="rect">
            <a:avLst/>
          </a:prstGeom>
          <a:noFill/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19256" cy="43204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ЯРМАРКА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altLang="ru-RU" sz="3200" b="1" dirty="0" smtClean="0">
                <a:solidFill>
                  <a:srgbClr val="FF0000"/>
                </a:solidFill>
              </a:rPr>
              <a:t>(г. Москва декабрь 2015 г. </a:t>
            </a:r>
            <a:br>
              <a:rPr lang="ru-RU" altLang="ru-RU" sz="3200" b="1" dirty="0" smtClean="0">
                <a:solidFill>
                  <a:srgbClr val="FF0000"/>
                </a:solidFill>
              </a:rPr>
            </a:br>
            <a:r>
              <a:rPr lang="ru-RU" altLang="ru-RU" sz="3200" b="1" dirty="0" smtClean="0">
                <a:solidFill>
                  <a:srgbClr val="FF0000"/>
                </a:solidFill>
              </a:rPr>
              <a:t>головной офис СУЭК)</a:t>
            </a:r>
            <a:br>
              <a:rPr lang="ru-RU" altLang="ru-RU" sz="3200" b="1" dirty="0" smtClean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Награждение участников ярмарки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г. Москва декабрь 2015 г.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DambievaND\Downloads\151217_SUEK_1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2952328" cy="1968219"/>
          </a:xfrm>
          <a:prstGeom prst="rect">
            <a:avLst/>
          </a:prstGeom>
          <a:noFill/>
        </p:spPr>
      </p:pic>
      <p:pic>
        <p:nvPicPr>
          <p:cNvPr id="4099" name="Picture 3" descr="C:\Users\DambievaND\Downloads\151217_SUEK_164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84784"/>
            <a:ext cx="3657600" cy="2438400"/>
          </a:xfrm>
          <a:prstGeom prst="rect">
            <a:avLst/>
          </a:prstGeom>
          <a:noFill/>
        </p:spPr>
      </p:pic>
      <p:pic>
        <p:nvPicPr>
          <p:cNvPr id="4100" name="Picture 4" descr="C:\Users\DambievaND\Downloads\151217_SUEK_16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221088"/>
            <a:ext cx="3657600" cy="2438400"/>
          </a:xfrm>
          <a:prstGeom prst="rect">
            <a:avLst/>
          </a:prstGeom>
          <a:noFill/>
        </p:spPr>
      </p:pic>
      <p:pic>
        <p:nvPicPr>
          <p:cNvPr id="4101" name="Picture 5" descr="C:\Users\DambievaND\Downloads\151217_SUEK_16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4365104"/>
            <a:ext cx="3369568" cy="2246379"/>
          </a:xfrm>
          <a:prstGeom prst="rect">
            <a:avLst/>
          </a:prstGeom>
          <a:noFill/>
        </p:spPr>
      </p:pic>
      <p:pic>
        <p:nvPicPr>
          <p:cNvPr id="4102" name="Picture 6" descr="C:\Users\DambievaND\Downloads\151217_SUEK_16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2348880"/>
            <a:ext cx="3024336" cy="2016224"/>
          </a:xfrm>
          <a:prstGeom prst="rect">
            <a:avLst/>
          </a:prstGeom>
          <a:noFill/>
        </p:spPr>
      </p:pic>
      <p:pic>
        <p:nvPicPr>
          <p:cNvPr id="9" name="Рисунок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26064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Встреча с Главой РБ Наговицыным В.В.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" name="Рисунок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Admin\Desktop\Новая папка (2)\ФОТО СОЧИ и Встреча с Главой\OgwEo6XOGDw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221088"/>
            <a:ext cx="2873293" cy="2154970"/>
          </a:xfrm>
          <a:prstGeom prst="rect">
            <a:avLst/>
          </a:prstGeom>
          <a:noFill/>
        </p:spPr>
      </p:pic>
      <p:pic>
        <p:nvPicPr>
          <p:cNvPr id="2051" name="Picture 3" descr="C:\Users\Admin\Desktop\Новая папка (2)\ФОТО СОЧИ и Встреча с Главой\sFTiIRFl5RU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700808"/>
            <a:ext cx="3600400" cy="2736304"/>
          </a:xfrm>
          <a:prstGeom prst="rect">
            <a:avLst/>
          </a:prstGeom>
          <a:noFill/>
        </p:spPr>
      </p:pic>
      <p:pic>
        <p:nvPicPr>
          <p:cNvPr id="2052" name="Picture 4" descr="C:\Users\Admin\Desktop\Новая папка (2)\ФОТО СОЧИ и Встреча с Главой\u2-xsDYNOPM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933056"/>
            <a:ext cx="2852013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Новая папка (2)\ФОТО СОЧИ и Встреча с Главой\DSCN555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89040"/>
            <a:ext cx="2736303" cy="278165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980728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Экономический лагерь «Территория успеха»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Г. Сочи (24.10.-04.11.2015 г.)</a:t>
            </a:r>
          </a:p>
          <a:p>
            <a:pPr marL="514350" indent="-514350">
              <a:buFontTx/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Очирова Елена  </a:t>
            </a:r>
            <a:r>
              <a:rPr lang="ru-RU" sz="2400" dirty="0" smtClean="0">
                <a:solidFill>
                  <a:srgbClr val="002060"/>
                </a:solidFill>
              </a:rPr>
              <a:t>Диплом победителя в номинации «Лучший сотрудник предприятия».</a:t>
            </a:r>
          </a:p>
          <a:p>
            <a:pPr marL="514350" indent="-514350"/>
            <a:r>
              <a:rPr lang="ru-RU" sz="2400" dirty="0" smtClean="0">
                <a:solidFill>
                  <a:srgbClr val="FF0000"/>
                </a:solidFill>
              </a:rPr>
              <a:t>2.     Тимофеева Варвара –  </a:t>
            </a:r>
            <a:r>
              <a:rPr lang="ru-RU" sz="2400" dirty="0" smtClean="0">
                <a:solidFill>
                  <a:srgbClr val="002060"/>
                </a:solidFill>
              </a:rPr>
              <a:t>Диплом победителя в номинации «Мастер- золотые руки».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Users\Admin\Desktop\Новая папка (2)\ФОТО СОЧИ и Встреча с Главой\DSCN57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861048"/>
            <a:ext cx="2232247" cy="2736304"/>
          </a:xfrm>
          <a:prstGeom prst="rect">
            <a:avLst/>
          </a:prstGeom>
          <a:noFill/>
        </p:spPr>
      </p:pic>
      <p:pic>
        <p:nvPicPr>
          <p:cNvPr id="1028" name="Picture 4" descr="C:\Users\Admin\Desktop\Новая папка (2)\ФОТО СОЧИ и Встреча с Главой\DSCN6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3933056"/>
            <a:ext cx="2495170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96855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solidFill>
                  <a:srgbClr val="FF0000"/>
                </a:solidFill>
              </a:rPr>
              <a:t>Экономический лагерь «Территория успеха»</a:t>
            </a:r>
          </a:p>
          <a:p>
            <a:pPr algn="ctr">
              <a:buNone/>
            </a:pPr>
            <a:r>
              <a:rPr lang="ru-RU" dirty="0">
                <a:solidFill>
                  <a:srgbClr val="FF0000"/>
                </a:solidFill>
              </a:rPr>
              <a:t>Г. Сочи (</a:t>
            </a:r>
            <a:r>
              <a:rPr lang="ru-RU" dirty="0" smtClean="0">
                <a:solidFill>
                  <a:srgbClr val="FF0000"/>
                </a:solidFill>
              </a:rPr>
              <a:t>23.10-03.11.17 </a:t>
            </a:r>
            <a:r>
              <a:rPr lang="ru-RU" dirty="0">
                <a:solidFill>
                  <a:srgbClr val="FF0000"/>
                </a:solidFill>
              </a:rPr>
              <a:t>г.)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Дардаева</a:t>
            </a:r>
            <a:r>
              <a:rPr lang="ru-RU" sz="2400" dirty="0" smtClean="0">
                <a:solidFill>
                  <a:srgbClr val="C00000"/>
                </a:solidFill>
              </a:rPr>
              <a:t> Арина- </a:t>
            </a:r>
            <a:r>
              <a:rPr lang="ru-RU" sz="2400" dirty="0" smtClean="0">
                <a:solidFill>
                  <a:srgbClr val="002060"/>
                </a:solidFill>
              </a:rPr>
              <a:t>Диплом   в номинации «Лучшая визитная карточка территории»,  Диплом  в номинации  «За творческий подход к организации развлекательных программ»,  Диплом в номинации «За индивидуальный подход к клиенту».</a:t>
            </a:r>
            <a:endParaRPr lang="ru-RU" sz="24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88640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фото Арины\nCmw7YMOf3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293096"/>
            <a:ext cx="2304256" cy="2245202"/>
          </a:xfrm>
          <a:prstGeom prst="rect">
            <a:avLst/>
          </a:prstGeom>
          <a:noFill/>
        </p:spPr>
      </p:pic>
      <p:pic>
        <p:nvPicPr>
          <p:cNvPr id="1027" name="Picture 3" descr="C:\Users\Admin\Desktop\фото Арины\j-D2dXX0AM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293096"/>
            <a:ext cx="1961837" cy="2304256"/>
          </a:xfrm>
          <a:prstGeom prst="rect">
            <a:avLst/>
          </a:prstGeom>
          <a:noFill/>
        </p:spPr>
      </p:pic>
      <p:pic>
        <p:nvPicPr>
          <p:cNvPr id="1028" name="Picture 4" descr="C:\Users\Admin\Desktop\фото Арины\LS9SIPBmu9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5825" y="4509120"/>
            <a:ext cx="2462039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Приказ №200 от 12.09.17      УО МО «</a:t>
            </a:r>
            <a:r>
              <a:rPr lang="ru-RU" b="1" dirty="0" err="1" smtClean="0">
                <a:solidFill>
                  <a:srgbClr val="002060"/>
                </a:solidFill>
              </a:rPr>
              <a:t>Мухоршибирский</a:t>
            </a:r>
            <a:r>
              <a:rPr lang="ru-RU" b="1" dirty="0" smtClean="0">
                <a:solidFill>
                  <a:srgbClr val="002060"/>
                </a:solidFill>
              </a:rPr>
              <a:t> район»  об утверждении </a:t>
            </a:r>
            <a:r>
              <a:rPr lang="ru-RU" b="1" dirty="0" err="1" smtClean="0">
                <a:solidFill>
                  <a:srgbClr val="002060"/>
                </a:solidFill>
              </a:rPr>
              <a:t>Пилотной</a:t>
            </a:r>
            <a:r>
              <a:rPr lang="ru-RU" b="1" dirty="0" smtClean="0">
                <a:solidFill>
                  <a:srgbClr val="002060"/>
                </a:solidFill>
              </a:rPr>
              <a:t> школой по изучению и обучению предпринимательской деятельности МБОУ «</a:t>
            </a:r>
            <a:r>
              <a:rPr lang="ru-RU" b="1" dirty="0" err="1" smtClean="0">
                <a:solidFill>
                  <a:srgbClr val="002060"/>
                </a:solidFill>
              </a:rPr>
              <a:t>Цолгинская</a:t>
            </a:r>
            <a:r>
              <a:rPr lang="ru-RU" b="1" dirty="0" smtClean="0">
                <a:solidFill>
                  <a:srgbClr val="002060"/>
                </a:solidFill>
              </a:rPr>
              <a:t> СОШ».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88640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pPr lvl="1" algn="ctr">
              <a:buNone/>
            </a:pPr>
            <a:r>
              <a:rPr lang="ru-RU" dirty="0" smtClean="0"/>
              <a:t>		</a:t>
            </a:r>
          </a:p>
          <a:p>
            <a:pPr lvl="1" algn="just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lvl="1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В условиях модернизации российского государства особое место занимает проблема повышения качества социального капитала россиян, формирование нового инновационного класса, способного к эффективной и продуктивной деятельности в новой социально-экономической и социально-культурной ситуации. Ряд современных нормативных документов, касающихся российского образования, определяет его задачи следующим образом: развивающемуся обществу нужны современно образованные, нравственные, </a:t>
            </a:r>
            <a:r>
              <a:rPr lang="ru-RU" b="1" dirty="0" smtClean="0">
                <a:solidFill>
                  <a:srgbClr val="002060"/>
                </a:solidFill>
              </a:rPr>
              <a:t>предприимчивые люди, </a:t>
            </a:r>
            <a:r>
              <a:rPr lang="ru-RU" dirty="0" smtClean="0">
                <a:solidFill>
                  <a:srgbClr val="002060"/>
                </a:solidFill>
              </a:rPr>
              <a:t>которые могут самостоятельно принимать ответственные решения в ситуации выбора. Прогнозируя возможные последствия, способные к сотрудничеству, отличаются мобильностью, динамизмом, конструктивностью, обладают развитым чувством ответственности за судьбу страны. В этой связи очень важно развитие предприимчивости подростков, молодых людей, независимо от профиля получаемого ими образования.</a:t>
            </a:r>
          </a:p>
          <a:p>
            <a:pPr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ПРЕДПРИИМЧИВОСТЬ-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Это деловая активность, инициативность, способность к начинанию и осуществлению дела, приносящего успех.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Это способность к регулярному и успешному осуществлению такой активности, умение быстро принимать решения в условиях неопределенности.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Основные характерные черты предприимчивости: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Предприимчивость – это 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активность жизненной позиции, быстрота в мышлении и деятельность в поступках.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Предприимчивость – это </a:t>
            </a:r>
            <a:r>
              <a:rPr lang="ru-RU" sz="2400" dirty="0" smtClean="0">
                <a:solidFill>
                  <a:srgbClr val="002060"/>
                </a:solidFill>
              </a:rPr>
              <a:t>творческий подход к обыденным, рядовым делам, заставляющий окружающих взглянуть на них по- новому.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Предприимчивость  - это </a:t>
            </a:r>
            <a:r>
              <a:rPr lang="ru-RU" sz="2400" dirty="0" smtClean="0">
                <a:solidFill>
                  <a:srgbClr val="002060"/>
                </a:solidFill>
              </a:rPr>
              <a:t>тонкость интуиции, крепость «деловой хватки» и умение двигаться к цели, обходя или преодолевая препятствия.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Предприимчивость  - это  </a:t>
            </a:r>
            <a:r>
              <a:rPr lang="ru-RU" sz="2400" dirty="0" smtClean="0">
                <a:solidFill>
                  <a:srgbClr val="002060"/>
                </a:solidFill>
              </a:rPr>
              <a:t>одно из основных качеств, сопутствующих успеху в современном мире.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Предприимчивость  - это </a:t>
            </a:r>
            <a:r>
              <a:rPr lang="ru-RU" sz="2400" dirty="0" smtClean="0">
                <a:solidFill>
                  <a:srgbClr val="002060"/>
                </a:solidFill>
              </a:rPr>
              <a:t>сплав силы воли, трудолюбия и работоспособности.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Предприимчивость  - это </a:t>
            </a:r>
            <a:r>
              <a:rPr lang="ru-RU" sz="2400" dirty="0" smtClean="0">
                <a:solidFill>
                  <a:srgbClr val="002060"/>
                </a:solidFill>
              </a:rPr>
              <a:t>умение видеть новое в привычном, оригинальное в  традиционном, достижимое в недостижимом.</a:t>
            </a:r>
          </a:p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С 2014 года среди других проектов, реализуемых фондами «СУЭК – регионам» и «Новая Евразия»  принципиально новым направлением стал проект «Молодежное предпринимательство», направленный на вовлечение школьников в предпринимательство, на развитие способностей детей разбираться в собственных потребностях и потребностях окружающего социума, умение ставить реально достижимые цели и получать опыт самостоятельного принятия решений.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</a:rPr>
              <a:t>Предлагаемые формы дают преимущества в достижении </a:t>
            </a:r>
            <a:r>
              <a:rPr lang="en-US" dirty="0">
                <a:solidFill>
                  <a:srgbClr val="002060"/>
                </a:solidFill>
              </a:rPr>
              <a:t>c</a:t>
            </a:r>
            <a:r>
              <a:rPr lang="ru-RU" dirty="0" err="1">
                <a:solidFill>
                  <a:srgbClr val="002060"/>
                </a:solidFill>
              </a:rPr>
              <a:t>ледующих</a:t>
            </a:r>
            <a:r>
              <a:rPr lang="ru-RU" dirty="0">
                <a:solidFill>
                  <a:srgbClr val="002060"/>
                </a:solidFill>
              </a:rPr>
              <a:t> результатов: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Приобретения социальных знаний;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Формирования ценностного отношения к социальной реальности;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Получения опыта самостоятельного общественного действия.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</a:rPr>
              <a:t>Данные формы являются приоритетными  в рамках новых </a:t>
            </a:r>
            <a:r>
              <a:rPr lang="ru-RU" dirty="0" smtClean="0">
                <a:solidFill>
                  <a:srgbClr val="002060"/>
                </a:solidFill>
              </a:rPr>
              <a:t>Федеральных государственных образовательных стандартов.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57606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В рамках участия в </a:t>
            </a:r>
            <a:r>
              <a:rPr lang="ru-RU" sz="2800" dirty="0">
                <a:solidFill>
                  <a:srgbClr val="C00000"/>
                </a:solidFill>
              </a:rPr>
              <a:t>д</a:t>
            </a:r>
            <a:r>
              <a:rPr lang="ru-RU" sz="2800" dirty="0" smtClean="0">
                <a:solidFill>
                  <a:srgbClr val="C00000"/>
                </a:solidFill>
              </a:rPr>
              <a:t>анном проекте педагоги школы прошли обучение в проектах: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10445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000" b="1" dirty="0" smtClean="0">
                <a:solidFill>
                  <a:srgbClr val="002060"/>
                </a:solidFill>
              </a:rPr>
              <a:t>Проект «Молодежное предпринимательство»</a:t>
            </a:r>
            <a:endParaRPr lang="ru-RU" sz="8000" dirty="0" smtClean="0">
              <a:solidFill>
                <a:srgbClr val="002060"/>
              </a:solidFill>
            </a:endParaRPr>
          </a:p>
          <a:p>
            <a:r>
              <a:rPr lang="ru-RU" sz="8000" dirty="0" smtClean="0">
                <a:solidFill>
                  <a:srgbClr val="002060"/>
                </a:solidFill>
              </a:rPr>
              <a:t>Семинар «Введение в предпринимательство»- 22.03-26.03.14- г. Красноярск</a:t>
            </a:r>
          </a:p>
          <a:p>
            <a:r>
              <a:rPr lang="ru-RU" sz="8000" dirty="0" smtClean="0">
                <a:solidFill>
                  <a:srgbClr val="002060"/>
                </a:solidFill>
              </a:rPr>
              <a:t>Семинар «Школьный бизнес: от идеи до запуска» 21.04-25.04.14 г. Красноярск</a:t>
            </a:r>
          </a:p>
          <a:p>
            <a:r>
              <a:rPr lang="ru-RU" sz="8000" dirty="0" smtClean="0">
                <a:solidFill>
                  <a:srgbClr val="002060"/>
                </a:solidFill>
              </a:rPr>
              <a:t>Семинар «Школьный бизнес: как обеспечить устойчивость»- 24-28.09.14 – г. Красноярск</a:t>
            </a:r>
          </a:p>
          <a:p>
            <a:pPr>
              <a:buNone/>
            </a:pPr>
            <a:r>
              <a:rPr lang="ru-RU" sz="8000" b="1" dirty="0" smtClean="0">
                <a:solidFill>
                  <a:srgbClr val="002060"/>
                </a:solidFill>
              </a:rPr>
              <a:t>Проект «Социальное предпринимательство»</a:t>
            </a:r>
            <a:endParaRPr lang="ru-RU" sz="8000" dirty="0" smtClean="0">
              <a:solidFill>
                <a:srgbClr val="002060"/>
              </a:solidFill>
            </a:endParaRPr>
          </a:p>
          <a:p>
            <a:r>
              <a:rPr lang="ru-RU" sz="8000" dirty="0" smtClean="0">
                <a:solidFill>
                  <a:srgbClr val="002060"/>
                </a:solidFill>
              </a:rPr>
              <a:t>Семинар «Социальное предпринимательство и социально- предпринимательский проект» - 13.04-17.04.15  - г. Красноярск</a:t>
            </a:r>
          </a:p>
          <a:p>
            <a:r>
              <a:rPr lang="ru-RU" sz="8000" dirty="0" smtClean="0">
                <a:solidFill>
                  <a:srgbClr val="002060"/>
                </a:solidFill>
              </a:rPr>
              <a:t>Семинар «Основы бизнес – планирования и социально-предпринимательских проектов»- 14.09-18.09.15 г. Омск</a:t>
            </a:r>
          </a:p>
          <a:p>
            <a:pPr>
              <a:buNone/>
            </a:pPr>
            <a:r>
              <a:rPr lang="ru-RU" sz="8000" b="1" dirty="0" smtClean="0">
                <a:solidFill>
                  <a:srgbClr val="002060"/>
                </a:solidFill>
              </a:rPr>
              <a:t>Проект «Молодое поколение: траектория успеха»</a:t>
            </a:r>
            <a:endParaRPr lang="ru-RU" sz="8000" dirty="0" smtClean="0">
              <a:solidFill>
                <a:srgbClr val="002060"/>
              </a:solidFill>
            </a:endParaRPr>
          </a:p>
          <a:p>
            <a:r>
              <a:rPr lang="ru-RU" sz="8000" dirty="0" smtClean="0">
                <a:solidFill>
                  <a:srgbClr val="002060"/>
                </a:solidFill>
              </a:rPr>
              <a:t>Семинар «От проблемы к бизнес – идее»- 28.02-02.03.17- г. Красноярск</a:t>
            </a:r>
          </a:p>
          <a:p>
            <a:r>
              <a:rPr lang="ru-RU" sz="8000" dirty="0" smtClean="0">
                <a:solidFill>
                  <a:srgbClr val="002060"/>
                </a:solidFill>
              </a:rPr>
              <a:t>Семинар «От бизнес идеи к предпринимательской деятельности» - 24.04-27.04.17- г. Красноярск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15889"/>
            <a:ext cx="960437" cy="86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8596" y="1142984"/>
            <a:ext cx="8501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«Молодежное предпринимательство»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1141396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-32" y="1570024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43042" y="1714488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Тренинги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F:\идеи фото\17.12.198536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500306"/>
            <a:ext cx="3143272" cy="2357455"/>
          </a:xfrm>
          <a:prstGeom prst="roundRect">
            <a:avLst/>
          </a:prstGeom>
          <a:noFill/>
        </p:spPr>
      </p:pic>
      <p:pic>
        <p:nvPicPr>
          <p:cNvPr id="3" name="Picture 3" descr="F:\идеи фото\17.12.198537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500306"/>
            <a:ext cx="3143272" cy="2357454"/>
          </a:xfrm>
          <a:prstGeom prst="roundRect">
            <a:avLst/>
          </a:prstGeom>
          <a:noFill/>
        </p:spPr>
      </p:pic>
      <p:pic>
        <p:nvPicPr>
          <p:cNvPr id="1028" name="Picture 4" descr="F:\идеи фото\17.12.198537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4214818"/>
            <a:ext cx="3286148" cy="2464612"/>
          </a:xfrm>
          <a:prstGeom prst="roundRect">
            <a:avLst/>
          </a:prstGeom>
          <a:noFill/>
        </p:spPr>
      </p:pic>
      <p:pic>
        <p:nvPicPr>
          <p:cNvPr id="21505" name="Picture 1" descr="C:\Users\Pavilion\Desktop\mLTg2ODQ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5349003"/>
            <a:ext cx="2087546" cy="1508997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8596" y="1142984"/>
            <a:ext cx="8501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«Молодежное предпринимательство»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1141396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-32" y="1570024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43042" y="1714488"/>
            <a:ext cx="614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Деловые игры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6" descr="C:\Users\Pavilion\Desktop\Проекты ФНЕ 2014\Молодежное предпринимательство\фото деловых игр  в школах апрель 2014г\Цолгинская СОШ 9 04 14\DSC048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492896"/>
            <a:ext cx="3429025" cy="1928827"/>
          </a:xfrm>
          <a:prstGeom prst="roundRect">
            <a:avLst/>
          </a:prstGeom>
          <a:noFill/>
        </p:spPr>
      </p:pic>
      <p:pic>
        <p:nvPicPr>
          <p:cNvPr id="14" name="Picture 5" descr="C:\Users\Pavilion\Desktop\Проекты ФНЕ 2014\Молодежное предпринимательство\фото деловых игр  в школах апрель 2014г\Цолгинская СОШ 9 04 14\DSC048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492896"/>
            <a:ext cx="3571900" cy="1906614"/>
          </a:xfrm>
          <a:prstGeom prst="roundRect">
            <a:avLst/>
          </a:prstGeom>
          <a:noFill/>
        </p:spPr>
      </p:pic>
      <p:pic>
        <p:nvPicPr>
          <p:cNvPr id="1028" name="Picture 4" descr="C:\Users\DambievaND\Desktop\деловая игра\DSCN06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437112"/>
            <a:ext cx="3131840" cy="2160240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638" y="115888"/>
            <a:ext cx="960437" cy="936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8596" y="1142984"/>
            <a:ext cx="8501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Проект «Молодежное предпринимательство»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1141396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-32" y="1570024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42976" y="1714488"/>
            <a:ext cx="7072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Районный конкурс «Лучшая школьная бизнес идея»  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Pavilion\Desktop\Проекты ФНЕ 2014\Молодежное предпринимательство\фото деловых игр  в школах апрель 2014г\Конкурс школьных идеи\DSC051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486911"/>
            <a:ext cx="4214842" cy="2370849"/>
          </a:xfrm>
          <a:prstGeom prst="roundRect">
            <a:avLst/>
          </a:prstGeom>
          <a:noFill/>
        </p:spPr>
      </p:pic>
      <p:pic>
        <p:nvPicPr>
          <p:cNvPr id="5123" name="Picture 3" descr="C:\Users\Pavilion\Desktop\Проекты ФНЕ 2014\Молодежное предпринимательство\фото деловых игр  в школах апрель 2014г\идеи фото\mxpL85jL824.jpg"/>
          <p:cNvPicPr>
            <a:picLocks noChangeAspect="1" noChangeArrowheads="1"/>
          </p:cNvPicPr>
          <p:nvPr/>
        </p:nvPicPr>
        <p:blipFill>
          <a:blip r:embed="rId4" cstate="print"/>
          <a:srcRect l="4246" t="7549" r="12247" b="30667"/>
          <a:stretch>
            <a:fillRect/>
          </a:stretch>
        </p:blipFill>
        <p:spPr bwMode="auto">
          <a:xfrm>
            <a:off x="4357686" y="4214818"/>
            <a:ext cx="4429156" cy="2338818"/>
          </a:xfrm>
          <a:prstGeom prst="roundRect">
            <a:avLst/>
          </a:prstGeom>
          <a:noFill/>
        </p:spPr>
      </p:pic>
      <p:pic>
        <p:nvPicPr>
          <p:cNvPr id="13" name="Picture 1" descr="C:\Users\Pavilion\Desktop\opytnyj_pedagog_kvalificirovanno_podgotovit_rebenk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5143512"/>
            <a:ext cx="1817678" cy="1225115"/>
          </a:xfrm>
          <a:prstGeom prst="rect">
            <a:avLst/>
          </a:prstGeom>
          <a:noFill/>
        </p:spPr>
      </p:pic>
      <p:pic>
        <p:nvPicPr>
          <p:cNvPr id="12" name="Picture 3" descr="C:\Users\Pavilion\Desktop\Проекты ФНЕ 2014\Молодежное предпринимательство\фото деловых игр  в школах апрель 2014г\Конкурс школьных идеи\DSC051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2132856"/>
            <a:ext cx="3584400" cy="2016224"/>
          </a:xfrm>
          <a:prstGeom prst="roundRect">
            <a:avLst/>
          </a:prstGeom>
          <a:noFill/>
        </p:spPr>
      </p:pic>
      <p:pic>
        <p:nvPicPr>
          <p:cNvPr id="14" name="Рисунок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638" y="115888"/>
            <a:ext cx="960437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647</Words>
  <Application>Microsoft Office PowerPoint</Application>
  <PresentationFormat>Экран (4:3)</PresentationFormat>
  <Paragraphs>91</Paragraphs>
  <Slides>19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Предприимчивость – как фактор успешного развития</vt:lpstr>
      <vt:lpstr>Слайд 2</vt:lpstr>
      <vt:lpstr>  ПРЕДПРИИМЧИВОСТЬ-</vt:lpstr>
      <vt:lpstr>Основные характерные черты предприимчивости:</vt:lpstr>
      <vt:lpstr>Слайд 5</vt:lpstr>
      <vt:lpstr> В рамках участия в данном проекте педагоги школы прошли обучение в проектах:</vt:lpstr>
      <vt:lpstr>Слайд 7</vt:lpstr>
      <vt:lpstr>Слайд 8</vt:lpstr>
      <vt:lpstr>Слайд 9</vt:lpstr>
      <vt:lpstr>Слайд 10</vt:lpstr>
      <vt:lpstr>Слайд 11</vt:lpstr>
      <vt:lpstr> Награждение победителей конкурса  «Мой первый бизнес» Москва декабрь 2015</vt:lpstr>
      <vt:lpstr>Слайд 13</vt:lpstr>
      <vt:lpstr>  ЯРМАРКА (г. Москва декабрь 2015 г.  головной офис СУЭК) </vt:lpstr>
      <vt:lpstr> Награждение участников ярмарки г. Москва декабрь 2015 г.</vt:lpstr>
      <vt:lpstr>Встреча с Главой РБ Наговицыным В.В.</vt:lpstr>
      <vt:lpstr>Слайд 17</vt:lpstr>
      <vt:lpstr>Слайд 18</vt:lpstr>
      <vt:lpstr>Слайд 19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37</cp:revision>
  <dcterms:created xsi:type="dcterms:W3CDTF">2017-11-02T01:37:01Z</dcterms:created>
  <dcterms:modified xsi:type="dcterms:W3CDTF">2017-12-13T11:46:11Z</dcterms:modified>
</cp:coreProperties>
</file>