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6"/>
  </p:notesMasterIdLst>
  <p:handoutMasterIdLst>
    <p:handoutMasterId r:id="rId17"/>
  </p:handoutMasterIdLst>
  <p:sldIdLst>
    <p:sldId id="256" r:id="rId3"/>
    <p:sldId id="266" r:id="rId4"/>
    <p:sldId id="257" r:id="rId5"/>
    <p:sldId id="258" r:id="rId6"/>
    <p:sldId id="259" r:id="rId7"/>
    <p:sldId id="269" r:id="rId8"/>
    <p:sldId id="270" r:id="rId9"/>
    <p:sldId id="261" r:id="rId10"/>
    <p:sldId id="260" r:id="rId11"/>
    <p:sldId id="271" r:id="rId12"/>
    <p:sldId id="262" r:id="rId13"/>
    <p:sldId id="272" r:id="rId14"/>
    <p:sldId id="273" r:id="rId15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6763"/>
    <a:srgbClr val="F7F8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107" d="100"/>
          <a:sy n="107" d="100"/>
        </p:scale>
        <p:origin x="696" y="9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23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952956262146619E-2"/>
          <c:y val="4.6840332458442692E-2"/>
          <c:w val="0.92669080964116124"/>
          <c:h val="0.800383420822397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800000"/>
              </a:lightRig>
            </a:scene3d>
            <a:sp3d prstMaterial="matte">
              <a:bevelT h="200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4300</c:v>
                </c:pt>
                <c:pt idx="1">
                  <c:v>4300</c:v>
                </c:pt>
                <c:pt idx="2">
                  <c:v>3915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100000"/>
                    <a:satMod val="137000"/>
                  </a:schemeClr>
                </a:gs>
                <a:gs pos="71000">
                  <a:schemeClr val="accent2">
                    <a:shade val="98000"/>
                    <a:satMod val="137000"/>
                  </a:schemeClr>
                </a:gs>
                <a:gs pos="100000">
                  <a:schemeClr val="accent2">
                    <a:shade val="75000"/>
                    <a:satMod val="137000"/>
                  </a:scheme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800000"/>
              </a:lightRig>
            </a:scene3d>
            <a:sp3d prstMaterial="matte">
              <a:bevelT h="200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4300</c:v>
                </c:pt>
                <c:pt idx="1">
                  <c:v>4318</c:v>
                </c:pt>
                <c:pt idx="2">
                  <c:v>4182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ПП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100000"/>
                    <a:satMod val="137000"/>
                  </a:schemeClr>
                </a:gs>
                <a:gs pos="71000">
                  <a:schemeClr val="accent3">
                    <a:shade val="98000"/>
                    <a:satMod val="137000"/>
                  </a:schemeClr>
                </a:gs>
                <a:gs pos="100000">
                  <a:schemeClr val="accent3">
                    <a:shade val="75000"/>
                    <a:satMod val="137000"/>
                  </a:scheme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800000"/>
              </a:lightRig>
            </a:scene3d>
            <a:sp3d prstMaterial="matte">
              <a:bevelT h="200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189</c:v>
                </c:pt>
                <c:pt idx="1">
                  <c:v>343</c:v>
                </c:pt>
                <c:pt idx="2">
                  <c:v>234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Внебюджет ПК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800000"/>
              </a:lightRig>
            </a:scene3d>
            <a:sp3d prstMaterial="matte">
              <a:bevelT h="200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1125</c:v>
                </c:pt>
                <c:pt idx="1">
                  <c:v>2755</c:v>
                </c:pt>
                <c:pt idx="2">
                  <c:v>1068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Внебюджет ПО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100000"/>
                    <a:satMod val="137000"/>
                  </a:schemeClr>
                </a:gs>
                <a:gs pos="71000">
                  <a:schemeClr val="accent5">
                    <a:shade val="98000"/>
                    <a:satMod val="137000"/>
                  </a:schemeClr>
                </a:gs>
                <a:gs pos="100000">
                  <a:schemeClr val="accent5">
                    <a:shade val="75000"/>
                    <a:satMod val="137000"/>
                  </a:schemeClr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800000"/>
              </a:lightRig>
            </a:scene3d>
            <a:sp3d prstMaterial="matte">
              <a:bevelT h="200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0</c:v>
                </c:pt>
                <c:pt idx="1">
                  <c:v>233</c:v>
                </c:pt>
                <c:pt idx="2">
                  <c:v>354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Итого по всем видам услуг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800000"/>
              </a:lightRig>
            </a:scene3d>
            <a:sp3d prstMaterial="matte">
              <a:bevelT h="20000"/>
            </a:sp3d>
          </c:spPr>
          <c:invertIfNegative val="0"/>
          <c:dLbls>
            <c:spPr>
              <a:solidFill>
                <a:srgbClr val="F7F8BE"/>
              </a:solidFill>
              <a:ln>
                <a:solidFill>
                  <a:srgbClr val="C0000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</c:strCache>
            </c:strRef>
          </c:cat>
          <c:val>
            <c:numRef>
              <c:f>Лист1!$G$2:$G$4</c:f>
              <c:numCache>
                <c:formatCode>General</c:formatCode>
                <c:ptCount val="3"/>
                <c:pt idx="0">
                  <c:v>5613</c:v>
                </c:pt>
                <c:pt idx="1">
                  <c:v>7649</c:v>
                </c:pt>
                <c:pt idx="2">
                  <c:v>5838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35143680"/>
        <c:axId val="35145216"/>
      </c:barChart>
      <c:catAx>
        <c:axId val="35143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rgbClr val="7030A0"/>
            </a:solidFill>
            <a:round/>
          </a:ln>
          <a:effectLst>
            <a:outerShdw blurRad="50800" dist="50800" dir="5400000" algn="ctr" rotWithShape="0">
              <a:srgbClr val="FF0000"/>
            </a:outerShdw>
          </a:effectLst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145216"/>
        <c:crosses val="autoZero"/>
        <c:auto val="1"/>
        <c:lblAlgn val="ctr"/>
        <c:lblOffset val="100"/>
        <c:noMultiLvlLbl val="0"/>
      </c:catAx>
      <c:valAx>
        <c:axId val="35145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143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ru-RU" smtClean="0"/>
              <a:t>16.02.2016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ru-RU" smtClean="0"/>
              <a:t>16.02.2016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16.02.2016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16.02.2016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16.02.2016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16.02.2016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16.02.2016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9" name="Инструкции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14400">
              <a:buNone/>
            </a:pPr>
            <a:r>
              <a:rPr lang="ru-RU" sz="1200" b="1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914400">
              <a:buNone/>
            </a:pPr>
            <a:r>
              <a:rPr lang="ru-RU" sz="1200" b="0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  <a:endParaRPr lang="ru-RU" sz="1200" b="0" i="1" dirty="0">
              <a:solidFill>
                <a:schemeClr val="lt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16.02.2016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16.02.2016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16.02.2016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16.02.2016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16.02.2016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16.02.2016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  <a:p>
            <a:pPr lvl="5"/>
            <a:r>
              <a:rPr lang="ru-RU" dirty="0" smtClean="0"/>
              <a:t>Шестой уровень</a:t>
            </a:r>
          </a:p>
          <a:p>
            <a:pPr lvl="6"/>
            <a:r>
              <a:rPr lang="ru-RU" dirty="0" smtClean="0"/>
              <a:t>Седьмой уровень</a:t>
            </a:r>
          </a:p>
          <a:p>
            <a:pPr lvl="7"/>
            <a:r>
              <a:rPr lang="ru-RU" dirty="0" smtClean="0"/>
              <a:t>Восьмой уровень</a:t>
            </a:r>
          </a:p>
          <a:p>
            <a:pPr lvl="8"/>
            <a:r>
              <a:rPr lang="ru-RU" dirty="0" smtClean="0"/>
              <a:t>Девятый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ru-RU" smtClean="0"/>
              <a:pPr/>
              <a:t>16.02.2016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64920" y="2292094"/>
            <a:ext cx="6574030" cy="2985300"/>
          </a:xfrm>
        </p:spPr>
        <p:txBody>
          <a:bodyPr anchor="ctr">
            <a:normAutofit fontScale="90000"/>
          </a:bodyPr>
          <a:lstStyle/>
          <a:p>
            <a:pPr>
              <a:spcBef>
                <a:spcPts val="1"/>
              </a:spcBef>
            </a:pPr>
            <a:r>
              <a:rPr lang="ru-RU" b="1" dirty="0">
                <a:solidFill>
                  <a:srgbClr val="C00000"/>
                </a:solidFill>
              </a:rPr>
              <a:t>О состоянии и перспективах развития процесса ПК педагогических </a:t>
            </a:r>
            <a:r>
              <a:rPr lang="ru-RU" b="1" dirty="0" smtClean="0">
                <a:solidFill>
                  <a:srgbClr val="C00000"/>
                </a:solidFill>
              </a:rPr>
              <a:t>работников</a:t>
            </a:r>
            <a:endParaRPr lang="ru-RU" sz="4400" b="1" i="0" baseline="0" dirty="0">
              <a:solidFill>
                <a:srgbClr val="C00000"/>
              </a:solidFill>
              <a:latin typeface="Plantagenet Cherokee"/>
            </a:endParaRPr>
          </a:p>
        </p:txBody>
      </p:sp>
      <p:pic>
        <p:nvPicPr>
          <p:cNvPr id="4" name="Рисунок 3" descr="Открытая книга на столе на фоне расплывчатого изображения книжных полок." title="Sample Picture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Активные формы обучения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7430" y="4314123"/>
            <a:ext cx="10910488" cy="1095365"/>
          </a:xfrm>
        </p:spPr>
        <p:txBody>
          <a:bodyPr>
            <a:noAutofit/>
          </a:bodyPr>
          <a:lstStyle/>
          <a:p>
            <a:r>
              <a:rPr lang="ru-RU" sz="2400" dirty="0" smtClean="0"/>
              <a:t>Форумы</a:t>
            </a:r>
            <a:r>
              <a:rPr lang="ru-RU" sz="2400" dirty="0"/>
              <a:t>, веб-</a:t>
            </a:r>
            <a:r>
              <a:rPr lang="ru-RU" sz="2400" dirty="0" err="1"/>
              <a:t>квесты</a:t>
            </a:r>
            <a:r>
              <a:rPr lang="ru-RU" sz="2400" dirty="0"/>
              <a:t>, чаты, ICQ-консультации, </a:t>
            </a:r>
            <a:r>
              <a:rPr lang="ru-RU" sz="2400" dirty="0" err="1" smtClean="0"/>
              <a:t>Оn-line</a:t>
            </a:r>
            <a:r>
              <a:rPr lang="ru-RU" sz="2400" dirty="0" smtClean="0"/>
              <a:t> лекции</a:t>
            </a:r>
            <a:r>
              <a:rPr lang="ru-RU" sz="2400" dirty="0"/>
              <a:t>, консультации в режиме прямого эфира (чаты, видеоконференции), виртуальные дискуссии, проектные работы при помощи сервисов Web.2.0</a:t>
            </a:r>
          </a:p>
        </p:txBody>
      </p:sp>
    </p:spTree>
    <p:extLst>
      <p:ext uri="{BB962C8B-B14F-4D97-AF65-F5344CB8AC3E}">
        <p14:creationId xmlns:p14="http://schemas.microsoft.com/office/powerpoint/2010/main" val="3226365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Динамика удовлетворенности качеством образовательных услуг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89506190"/>
              </p:ext>
            </p:extLst>
          </p:nvPr>
        </p:nvGraphicFramePr>
        <p:xfrm>
          <a:off x="1010898" y="2486236"/>
          <a:ext cx="10074684" cy="4416552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6528144"/>
                <a:gridCol w="1773270"/>
                <a:gridCol w="1773270"/>
              </a:tblGrid>
              <a:tr h="51094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Критерии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</a:rPr>
                        <a:t>2014 </a:t>
                      </a:r>
                      <a:endParaRPr lang="ru-RU" sz="2400" b="1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</a:rPr>
                        <a:t>2015 </a:t>
                      </a:r>
                      <a:endParaRPr lang="ru-RU" sz="2400" b="1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</a:rPr>
                        <a:t> </a:t>
                      </a:r>
                      <a:endParaRPr lang="ru-RU" sz="24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</a:tr>
              <a:tr h="2665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1966 </a:t>
                      </a:r>
                      <a:r>
                        <a:rPr lang="ru-RU" sz="2400" b="1" dirty="0">
                          <a:effectLst/>
                        </a:rPr>
                        <a:t>респондентов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65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Система организации курсов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80%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100%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</a:tr>
              <a:tr h="2665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Объем предоставленного методического материала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93%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94%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</a:tr>
              <a:tr h="3392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Способствует развитию текущих профессиональных навыков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53%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66%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</a:tr>
              <a:tr h="266580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Общая результативность курсов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65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Оценка </a:t>
                      </a:r>
                      <a:r>
                        <a:rPr lang="en-US" sz="2000">
                          <a:effectLst/>
                        </a:rPr>
                        <a:t>«5»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57%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67%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</a:tr>
              <a:tr h="2665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Оценка </a:t>
                      </a:r>
                      <a:r>
                        <a:rPr lang="en-US" sz="2000">
                          <a:effectLst/>
                        </a:rPr>
                        <a:t>«4»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34%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27%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</a:tr>
              <a:tr h="2665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Оценка </a:t>
                      </a:r>
                      <a:r>
                        <a:rPr lang="en-US" sz="2000">
                          <a:effectLst/>
                        </a:rPr>
                        <a:t>«3»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9%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6%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</a:tr>
              <a:tr h="2665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Оценка </a:t>
                      </a:r>
                      <a:r>
                        <a:rPr lang="en-US" sz="2000">
                          <a:effectLst/>
                        </a:rPr>
                        <a:t>«2»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174" marR="5517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449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"/>
              </a:spcBef>
            </a:pPr>
            <a:r>
              <a:rPr lang="ru-RU" b="1" dirty="0" smtClean="0">
                <a:solidFill>
                  <a:srgbClr val="C00000"/>
                </a:solidFill>
              </a:rPr>
              <a:t>Проблемы</a:t>
            </a:r>
            <a:endParaRPr lang="ru-RU" sz="2800" b="1" i="0" dirty="0">
              <a:solidFill>
                <a:srgbClr val="C00000"/>
              </a:solidFill>
              <a:latin typeface="Plantagenet Cherokee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sz="4000" dirty="0" smtClean="0"/>
              <a:t> </a:t>
            </a:r>
            <a:r>
              <a:rPr lang="ru-RU" sz="3800" dirty="0" smtClean="0">
                <a:solidFill>
                  <a:srgbClr val="002060"/>
                </a:solidFill>
                <a:latin typeface="+mj-lt"/>
              </a:rPr>
              <a:t>Командирование слушателей к месту прохождения ПК</a:t>
            </a:r>
          </a:p>
          <a:p>
            <a:pPr lvl="0"/>
            <a:r>
              <a:rPr lang="ru-RU" sz="3800" dirty="0" smtClean="0">
                <a:solidFill>
                  <a:srgbClr val="002060"/>
                </a:solidFill>
                <a:latin typeface="+mj-lt"/>
              </a:rPr>
              <a:t>Нормативное закрепление количества часов ПК</a:t>
            </a:r>
          </a:p>
          <a:p>
            <a:pPr lvl="0"/>
            <a:r>
              <a:rPr lang="ru-RU" sz="3800" dirty="0" smtClean="0">
                <a:solidFill>
                  <a:srgbClr val="002060"/>
                </a:solidFill>
                <a:latin typeface="+mj-lt"/>
              </a:rPr>
              <a:t>Соблюдение единого норматива на образовательную услугу</a:t>
            </a:r>
          </a:p>
          <a:p>
            <a:pPr lvl="0"/>
            <a:r>
              <a:rPr lang="ru-RU" sz="3800" dirty="0" smtClean="0">
                <a:solidFill>
                  <a:srgbClr val="002060"/>
                </a:solidFill>
                <a:latin typeface="+mj-lt"/>
              </a:rPr>
              <a:t> Качество дистанционного образования</a:t>
            </a:r>
          </a:p>
          <a:p>
            <a:pPr lvl="0"/>
            <a:r>
              <a:rPr lang="ru-RU" sz="38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3800" dirty="0" err="1" smtClean="0">
                <a:solidFill>
                  <a:srgbClr val="002060"/>
                </a:solidFill>
                <a:latin typeface="+mj-lt"/>
              </a:rPr>
              <a:t>Здоровьесбережение</a:t>
            </a:r>
            <a:r>
              <a:rPr lang="ru-RU" sz="3800" dirty="0" smtClean="0">
                <a:solidFill>
                  <a:srgbClr val="002060"/>
                </a:solidFill>
                <a:latin typeface="+mj-lt"/>
              </a:rPr>
              <a:t> учителя </a:t>
            </a:r>
          </a:p>
          <a:p>
            <a:pPr lvl="0"/>
            <a:endParaRPr lang="ru-RU" sz="4000" dirty="0" smtClean="0">
              <a:solidFill>
                <a:srgbClr val="002060"/>
              </a:solidFill>
              <a:latin typeface="+mj-lt"/>
            </a:endParaRPr>
          </a:p>
          <a:p>
            <a:pPr marL="0" lvl="0" indent="0">
              <a:buNone/>
            </a:pPr>
            <a:endParaRPr lang="en-US" sz="4000" dirty="0"/>
          </a:p>
          <a:p>
            <a:endParaRPr lang="ru-RU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8598" y="3277264"/>
            <a:ext cx="2378075" cy="346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0683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64920" y="2292094"/>
            <a:ext cx="6574030" cy="2985300"/>
          </a:xfrm>
        </p:spPr>
        <p:txBody>
          <a:bodyPr anchor="ctr">
            <a:normAutofit/>
          </a:bodyPr>
          <a:lstStyle/>
          <a:p>
            <a:pPr algn="ctr">
              <a:spcBef>
                <a:spcPts val="1"/>
              </a:spcBef>
            </a:pPr>
            <a:r>
              <a:rPr lang="ru-RU" dirty="0" smtClean="0">
                <a:solidFill>
                  <a:srgbClr val="C00000"/>
                </a:solidFill>
              </a:rPr>
              <a:t>Спасибо за внимание</a:t>
            </a:r>
            <a:endParaRPr lang="ru-RU" sz="4400" b="0" i="0" baseline="0" dirty="0">
              <a:solidFill>
                <a:srgbClr val="C00000"/>
              </a:solidFill>
              <a:latin typeface="Plantagenet Cherokee"/>
            </a:endParaRPr>
          </a:p>
        </p:txBody>
      </p:sp>
      <p:pic>
        <p:nvPicPr>
          <p:cNvPr id="4" name="Рисунок 3" descr="Открытая книга на столе на фоне расплывчатого изображения книжных полок." title="Sample Picture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4127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dirty="0">
                <a:solidFill>
                  <a:srgbClr val="0070C0"/>
                </a:solidFill>
              </a:rPr>
              <a:t>Ключевая характеристика современного образования </a:t>
            </a:r>
            <a:r>
              <a:rPr lang="ru-RU" dirty="0">
                <a:solidFill>
                  <a:srgbClr val="FF0000"/>
                </a:solidFill>
              </a:rPr>
              <a:t>- </a:t>
            </a:r>
            <a:r>
              <a:rPr lang="ru-RU" dirty="0">
                <a:solidFill>
                  <a:srgbClr val="0070C0"/>
                </a:solidFill>
              </a:rPr>
              <a:t>рост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неопределённости</a:t>
            </a:r>
            <a:r>
              <a:rPr lang="ru-RU" dirty="0">
                <a:solidFill>
                  <a:srgbClr val="C00000"/>
                </a:solidFill>
              </a:rPr>
              <a:t>, сложности и разнообразия</a:t>
            </a:r>
            <a:endParaRPr lang="ru-RU" sz="3200" b="0" i="0" dirty="0">
              <a:solidFill>
                <a:srgbClr val="C00000"/>
              </a:solidFill>
              <a:latin typeface="Plantagenet Cherokee"/>
            </a:endParaRPr>
          </a:p>
        </p:txBody>
      </p:sp>
      <p:pic>
        <p:nvPicPr>
          <p:cNvPr id="5" name="Рисунок 4" descr="Изображение крупным планом книг на полках с расплывчатым изображением других книг на переднем и заднем плане." title="Sample Picture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5" r="3155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8937" y="1600200"/>
            <a:ext cx="3752959" cy="1944189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ru-RU" sz="2400" b="1" i="1" dirty="0">
                <a:solidFill>
                  <a:srgbClr val="0070C0"/>
                </a:solidFill>
                <a:latin typeface="+mj-lt"/>
              </a:rPr>
              <a:t>К</a:t>
            </a:r>
            <a:r>
              <a:rPr lang="ru-RU" sz="2400" b="1" i="1" dirty="0" smtClean="0">
                <a:solidFill>
                  <a:srgbClr val="0070C0"/>
                </a:solidFill>
                <a:latin typeface="+mj-lt"/>
              </a:rPr>
              <a:t>ачество</a:t>
            </a:r>
            <a:r>
              <a:rPr lang="ru-RU" sz="2400" i="1" dirty="0" smtClean="0">
                <a:solidFill>
                  <a:srgbClr val="0070C0"/>
                </a:solidFill>
                <a:latin typeface="+mj-lt"/>
              </a:rPr>
              <a:t> деятельности учителя </a:t>
            </a:r>
            <a:r>
              <a:rPr lang="ru-RU" sz="2400" i="1" dirty="0">
                <a:solidFill>
                  <a:srgbClr val="0070C0"/>
                </a:solidFill>
                <a:latin typeface="+mj-lt"/>
              </a:rPr>
              <a:t>во многом зависит от </a:t>
            </a:r>
            <a:r>
              <a:rPr lang="ru-RU" sz="2400" b="1" i="1" dirty="0">
                <a:solidFill>
                  <a:srgbClr val="0070C0"/>
                </a:solidFill>
                <a:latin typeface="+mj-lt"/>
              </a:rPr>
              <a:t>уровня профессиональной </a:t>
            </a:r>
            <a:r>
              <a:rPr lang="ru-RU" sz="2400" b="1" i="1" dirty="0" smtClean="0">
                <a:solidFill>
                  <a:srgbClr val="0070C0"/>
                </a:solidFill>
                <a:latin typeface="+mj-lt"/>
              </a:rPr>
              <a:t>компетентности</a:t>
            </a:r>
          </a:p>
          <a:p>
            <a:pPr>
              <a:spcBef>
                <a:spcPts val="1800"/>
              </a:spcBef>
            </a:pPr>
            <a:endParaRPr lang="ru-RU" sz="2400" b="0" i="0" dirty="0">
              <a:solidFill>
                <a:srgbClr val="514843"/>
              </a:solidFill>
              <a:latin typeface="Euphemia"/>
            </a:endParaRPr>
          </a:p>
          <a:p>
            <a:pPr>
              <a:spcBef>
                <a:spcPts val="1800"/>
              </a:spcBef>
            </a:pPr>
            <a:endParaRPr lang="ru-RU" sz="2400" b="0" i="0" dirty="0">
              <a:solidFill>
                <a:srgbClr val="514843"/>
              </a:solidFill>
              <a:latin typeface="Euphemi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7977" y="3544389"/>
            <a:ext cx="370114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+mj-lt"/>
              </a:rPr>
              <a:t>Цель дополнительного профессионального образования </a:t>
            </a:r>
            <a:r>
              <a:rPr lang="ru-RU" sz="2000" dirty="0" smtClean="0">
                <a:solidFill>
                  <a:srgbClr val="0070C0"/>
                </a:solidFill>
              </a:rPr>
              <a:t>– 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обеспечение условий для повышения 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мотивации учителя к самообразованию и саморазвитию</a:t>
            </a:r>
          </a:p>
        </p:txBody>
      </p:sp>
    </p:spTree>
    <p:extLst>
      <p:ext uri="{BB962C8B-B14F-4D97-AF65-F5344CB8AC3E}">
        <p14:creationId xmlns:p14="http://schemas.microsoft.com/office/powerpoint/2010/main" val="368354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"/>
              </a:spcBef>
            </a:pPr>
            <a:r>
              <a:rPr lang="ru-RU" b="1" dirty="0" err="1">
                <a:solidFill>
                  <a:srgbClr val="C00000"/>
                </a:solidFill>
              </a:rPr>
              <a:t>Госзадание</a:t>
            </a:r>
            <a:r>
              <a:rPr lang="ru-RU" b="1" dirty="0">
                <a:solidFill>
                  <a:srgbClr val="C00000"/>
                </a:solidFill>
              </a:rPr>
              <a:t> Института на образовательную услугу</a:t>
            </a:r>
            <a:endParaRPr lang="ru-RU" sz="2800" b="1" i="0" dirty="0">
              <a:solidFill>
                <a:srgbClr val="C00000"/>
              </a:solidFill>
              <a:latin typeface="Plantagenet Cherokee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104899" y="1600200"/>
            <a:ext cx="5208815" cy="1848394"/>
          </a:xfrm>
        </p:spPr>
        <p:txBody>
          <a:bodyPr>
            <a:noAutofit/>
          </a:bodyPr>
          <a:lstStyle/>
          <a:p>
            <a:pPr marL="22860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514843"/>
              </a:buClr>
              <a:buFont typeface="Wingdings"/>
              <a:buChar char="§"/>
            </a:pPr>
            <a:r>
              <a:rPr lang="ru-RU" sz="2800" b="0" i="0" dirty="0" smtClean="0">
                <a:solidFill>
                  <a:srgbClr val="0070C0"/>
                </a:solidFill>
                <a:latin typeface="+mj-lt"/>
              </a:rPr>
              <a:t>2013 год – 4300 человек.</a:t>
            </a:r>
          </a:p>
          <a:p>
            <a:pPr>
              <a:buClr>
                <a:srgbClr val="514843"/>
              </a:buClr>
              <a:buFont typeface="Wingdings"/>
              <a:buChar char="§"/>
            </a:pPr>
            <a:r>
              <a:rPr lang="ru-RU" sz="2800" dirty="0" smtClean="0">
                <a:solidFill>
                  <a:srgbClr val="0070C0"/>
                </a:solidFill>
                <a:latin typeface="+mj-lt"/>
              </a:rPr>
              <a:t>2014 </a:t>
            </a:r>
            <a:r>
              <a:rPr lang="ru-RU" sz="2800" dirty="0">
                <a:solidFill>
                  <a:srgbClr val="0070C0"/>
                </a:solidFill>
                <a:latin typeface="+mj-lt"/>
              </a:rPr>
              <a:t>год – 4300 человек.</a:t>
            </a:r>
            <a:endParaRPr lang="ru-RU" sz="2800" b="0" i="0" dirty="0" smtClean="0">
              <a:solidFill>
                <a:srgbClr val="0070C0"/>
              </a:solidFill>
              <a:latin typeface="+mj-lt"/>
            </a:endParaRPr>
          </a:p>
          <a:p>
            <a:pPr>
              <a:buClr>
                <a:srgbClr val="514843"/>
              </a:buClr>
              <a:buFont typeface="Wingdings"/>
              <a:buChar char="§"/>
            </a:pPr>
            <a:r>
              <a:rPr lang="ru-RU" sz="2800" dirty="0" smtClean="0">
                <a:solidFill>
                  <a:srgbClr val="0070C0"/>
                </a:solidFill>
                <a:latin typeface="+mj-lt"/>
              </a:rPr>
              <a:t>2015 </a:t>
            </a:r>
            <a:r>
              <a:rPr lang="ru-RU" sz="2800" dirty="0">
                <a:solidFill>
                  <a:srgbClr val="0070C0"/>
                </a:solidFill>
                <a:latin typeface="+mj-lt"/>
              </a:rPr>
              <a:t>год – </a:t>
            </a:r>
            <a:r>
              <a:rPr lang="ru-RU" sz="2800" dirty="0" smtClean="0">
                <a:solidFill>
                  <a:srgbClr val="0070C0"/>
                </a:solidFill>
                <a:latin typeface="+mj-lt"/>
              </a:rPr>
              <a:t>3915человек</a:t>
            </a:r>
            <a:r>
              <a:rPr lang="ru-RU" sz="2800" dirty="0">
                <a:solidFill>
                  <a:srgbClr val="0070C0"/>
                </a:solidFill>
                <a:latin typeface="+mj-lt"/>
              </a:rPr>
              <a:t>.</a:t>
            </a:r>
            <a:endParaRPr lang="ru-RU" sz="2800" b="0" i="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56960" y="1600200"/>
            <a:ext cx="5834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+mj-lt"/>
              </a:rPr>
              <a:t>ИТОГО - </a:t>
            </a:r>
            <a:r>
              <a:rPr lang="ru-RU" sz="4000" b="1" dirty="0" smtClean="0">
                <a:solidFill>
                  <a:srgbClr val="C00000"/>
                </a:solidFill>
                <a:latin typeface="+mj-lt"/>
              </a:rPr>
              <a:t>12 515 </a:t>
            </a:r>
            <a:r>
              <a:rPr lang="ru-RU" sz="4000" dirty="0" smtClean="0">
                <a:solidFill>
                  <a:srgbClr val="C00000"/>
                </a:solidFill>
                <a:latin typeface="+mj-lt"/>
              </a:rPr>
              <a:t>человек</a:t>
            </a:r>
            <a:endParaRPr lang="ru-RU" sz="40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84068" y="3647707"/>
            <a:ext cx="103457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C00000"/>
                </a:solidFill>
                <a:latin typeface="+mj-lt"/>
              </a:rPr>
              <a:t>Обучено </a:t>
            </a:r>
            <a:r>
              <a:rPr lang="ru-RU" sz="4000" dirty="0" smtClean="0">
                <a:solidFill>
                  <a:srgbClr val="C00000"/>
                </a:solidFill>
                <a:latin typeface="+mj-lt"/>
              </a:rPr>
              <a:t>-</a:t>
            </a:r>
            <a:r>
              <a:rPr lang="ru-RU" sz="4000" b="1" dirty="0" smtClean="0">
                <a:solidFill>
                  <a:srgbClr val="C00000"/>
                </a:solidFill>
                <a:latin typeface="+mj-lt"/>
              </a:rPr>
              <a:t>12 800 </a:t>
            </a:r>
            <a:r>
              <a:rPr lang="ru-RU" sz="4000" dirty="0" smtClean="0">
                <a:solidFill>
                  <a:srgbClr val="C00000"/>
                </a:solidFill>
                <a:latin typeface="+mj-lt"/>
              </a:rPr>
              <a:t>слушателей</a:t>
            </a:r>
            <a:endParaRPr lang="ru-RU" sz="40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1134" y="4545368"/>
            <a:ext cx="7723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+mj-lt"/>
              </a:rPr>
              <a:t>Перевыполнение плана </a:t>
            </a:r>
            <a:r>
              <a:rPr lang="ru-RU" sz="3200" dirty="0">
                <a:solidFill>
                  <a:srgbClr val="0070C0"/>
                </a:solidFill>
                <a:latin typeface="+mj-lt"/>
              </a:rPr>
              <a:t>на </a:t>
            </a:r>
            <a:r>
              <a:rPr lang="ru-RU" sz="3200" b="1" dirty="0" smtClean="0">
                <a:solidFill>
                  <a:srgbClr val="0070C0"/>
                </a:solidFill>
                <a:latin typeface="+mj-lt"/>
              </a:rPr>
              <a:t>285 </a:t>
            </a:r>
            <a:r>
              <a:rPr lang="ru-RU" sz="3200" dirty="0" smtClean="0">
                <a:solidFill>
                  <a:srgbClr val="0070C0"/>
                </a:solidFill>
                <a:latin typeface="+mj-lt"/>
              </a:rPr>
              <a:t>слушателей</a:t>
            </a:r>
            <a:endParaRPr lang="ru-RU" sz="3200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646" y="2141894"/>
            <a:ext cx="2145847" cy="2882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"/>
              </a:spcBef>
            </a:pPr>
            <a:r>
              <a:rPr lang="ru-RU" b="1" dirty="0">
                <a:solidFill>
                  <a:srgbClr val="C00000"/>
                </a:solidFill>
              </a:rPr>
              <a:t>Показатели ПК в ГАУ ДПО РБ «БРИОП» за 2013-2015 </a:t>
            </a:r>
            <a:r>
              <a:rPr lang="ru-RU" b="1" dirty="0" err="1">
                <a:solidFill>
                  <a:srgbClr val="C00000"/>
                </a:solidFill>
              </a:rPr>
              <a:t>гг</a:t>
            </a:r>
            <a:endParaRPr lang="ru-RU" sz="2800" b="1" i="0" dirty="0">
              <a:solidFill>
                <a:srgbClr val="C00000"/>
              </a:solidFill>
              <a:latin typeface="Plantagenet Cherokee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2652235"/>
              </p:ext>
            </p:extLst>
          </p:nvPr>
        </p:nvGraphicFramePr>
        <p:xfrm>
          <a:off x="1190358" y="1617292"/>
          <a:ext cx="9982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1027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9150" y="76200"/>
            <a:ext cx="11296650" cy="1096962"/>
          </a:xfrm>
        </p:spPr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b="1" dirty="0">
                <a:solidFill>
                  <a:srgbClr val="0070C0"/>
                </a:solidFill>
              </a:rPr>
              <a:t>За три года Институтом реализовано </a:t>
            </a:r>
            <a:r>
              <a:rPr lang="ru-RU" b="1" dirty="0">
                <a:solidFill>
                  <a:srgbClr val="C00000"/>
                </a:solidFill>
              </a:rPr>
              <a:t>347 дополнительных </a:t>
            </a:r>
            <a:r>
              <a:rPr lang="ru-RU" b="1" dirty="0" smtClean="0">
                <a:solidFill>
                  <a:srgbClr val="C00000"/>
                </a:solidFill>
              </a:rPr>
              <a:t>профессиональных </a:t>
            </a:r>
            <a:r>
              <a:rPr lang="ru-RU" b="1" dirty="0">
                <a:solidFill>
                  <a:srgbClr val="C00000"/>
                </a:solidFill>
              </a:rPr>
              <a:t>программ </a:t>
            </a:r>
            <a:r>
              <a:rPr lang="ru-RU" b="1" dirty="0" smtClean="0">
                <a:solidFill>
                  <a:srgbClr val="0070C0"/>
                </a:solidFill>
              </a:rPr>
              <a:t>ПК, </a:t>
            </a:r>
            <a:r>
              <a:rPr lang="ru-RU" b="1" dirty="0">
                <a:solidFill>
                  <a:srgbClr val="0070C0"/>
                </a:solidFill>
              </a:rPr>
              <a:t>в том числе</a:t>
            </a:r>
            <a:endParaRPr lang="ru-RU" sz="2800" b="1" i="0" dirty="0">
              <a:solidFill>
                <a:srgbClr val="0070C0"/>
              </a:solidFill>
              <a:latin typeface="Plantagenet Cherokee"/>
            </a:endParaRPr>
          </a:p>
        </p:txBody>
      </p:sp>
      <p:graphicFrame>
        <p:nvGraphicFramePr>
          <p:cNvPr id="16" name="Объект 15" descr="Sample table with 3 columns, 4 rows" title="Table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15307493"/>
              </p:ext>
            </p:extLst>
          </p:nvPr>
        </p:nvGraphicFramePr>
        <p:xfrm>
          <a:off x="685799" y="2295525"/>
          <a:ext cx="11229976" cy="2400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7294"/>
                <a:gridCol w="1957294"/>
                <a:gridCol w="1957294"/>
                <a:gridCol w="2262720"/>
                <a:gridCol w="3095374"/>
              </a:tblGrid>
              <a:tr h="140078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2013 год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2014 год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2015 год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Программы переподготовки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Программы </a:t>
                      </a:r>
                      <a:r>
                        <a:rPr lang="ru-RU" dirty="0" err="1" smtClean="0"/>
                        <a:t>профподготовки</a:t>
                      </a:r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младших воспитателей </a:t>
                      </a:r>
                    </a:p>
                  </a:txBody>
                  <a:tcPr anchor="ctr"/>
                </a:tc>
              </a:tr>
              <a:tr h="99951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114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113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378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4425" y="0"/>
            <a:ext cx="11296650" cy="1096962"/>
          </a:xfrm>
        </p:spPr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b="1" dirty="0">
                <a:solidFill>
                  <a:srgbClr val="C00000"/>
                </a:solidFill>
              </a:rPr>
              <a:t>Участие в проектной деятельности</a:t>
            </a:r>
            <a:endParaRPr lang="ru-RU" sz="2800" b="1" i="0" dirty="0">
              <a:solidFill>
                <a:srgbClr val="C00000"/>
              </a:solidFill>
              <a:latin typeface="Plantagenet Cherokee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66203217"/>
              </p:ext>
            </p:extLst>
          </p:nvPr>
        </p:nvGraphicFramePr>
        <p:xfrm>
          <a:off x="752031" y="1444242"/>
          <a:ext cx="10519872" cy="4805979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4738995"/>
                <a:gridCol w="849954"/>
                <a:gridCol w="2922662"/>
                <a:gridCol w="702223"/>
                <a:gridCol w="1306038"/>
              </a:tblGrid>
              <a:tr h="1798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</a:rPr>
                        <a:t>Название проекта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2013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2014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2015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Итого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</a:tr>
              <a:tr h="3531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ФЦПРО «Наша Новая школа</a:t>
                      </a:r>
                      <a:r>
                        <a:rPr lang="ru-RU" sz="1600" dirty="0" smtClean="0">
                          <a:effectLst/>
                        </a:rPr>
                        <a:t>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124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300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424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</a:tr>
              <a:tr h="7712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ФЦПРО «Развитие ГОУО» и «Реализация </a:t>
                      </a:r>
                      <a:r>
                        <a:rPr lang="ru-RU" sz="1600" dirty="0" err="1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профстандарта</a:t>
                      </a: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</a:rPr>
                        <a:t>338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</a:rPr>
                        <a:t>322</a:t>
                      </a:r>
                      <a:endParaRPr lang="ru-RU" sz="16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</a:tr>
              <a:tr h="1798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 МПГУ «Доступная среда»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130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160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290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</a:tr>
              <a:tr h="1798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 РУДН «Русский язык как неродной»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76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</a:tr>
              <a:tr h="5395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Госпрограмма </a:t>
                      </a:r>
                      <a:r>
                        <a:rPr lang="ru-RU" sz="1600" dirty="0">
                          <a:effectLst/>
                        </a:rPr>
                        <a:t>«Сохранение и развитие бурятского языка в </a:t>
                      </a:r>
                      <a:r>
                        <a:rPr lang="ru-RU" sz="1600" dirty="0" smtClean="0">
                          <a:effectLst/>
                        </a:rPr>
                        <a:t>РБ на </a:t>
                      </a:r>
                      <a:r>
                        <a:rPr lang="ru-RU" sz="1600" dirty="0">
                          <a:effectLst/>
                        </a:rPr>
                        <a:t>2014-2020 </a:t>
                      </a:r>
                      <a:r>
                        <a:rPr lang="ru-RU" sz="1600" dirty="0" err="1">
                          <a:effectLst/>
                        </a:rPr>
                        <a:t>гг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137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</a:tr>
              <a:tr h="7193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Проблемно - аналитические, организационно  - методические  семинары, ПК с приглашением авторов учебников и федеральных издательств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152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1404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1833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3389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</a:tr>
              <a:tr h="1052760"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Всего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4976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34" marR="5313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35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9150" y="76200"/>
            <a:ext cx="11296650" cy="1096962"/>
          </a:xfrm>
        </p:spPr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b="1" dirty="0" smtClean="0">
                <a:solidFill>
                  <a:srgbClr val="C00000"/>
                </a:solidFill>
              </a:rPr>
              <a:t>Дополнительные образовательные услуги</a:t>
            </a:r>
            <a:endParaRPr lang="ru-RU" sz="2800" b="1" i="0" dirty="0">
              <a:solidFill>
                <a:srgbClr val="C00000"/>
              </a:solidFill>
              <a:latin typeface="Plantagenet Cherokee"/>
            </a:endParaRPr>
          </a:p>
        </p:txBody>
      </p:sp>
      <p:graphicFrame>
        <p:nvGraphicFramePr>
          <p:cNvPr id="16" name="Объект 15" descr="Sample table with 3 columns, 4 rows" title="Table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50731500"/>
              </p:ext>
            </p:extLst>
          </p:nvPr>
        </p:nvGraphicFramePr>
        <p:xfrm>
          <a:off x="472153" y="1594770"/>
          <a:ext cx="11252678" cy="3386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9432"/>
                <a:gridCol w="1113070"/>
                <a:gridCol w="1961251"/>
                <a:gridCol w="2267294"/>
                <a:gridCol w="3101631"/>
              </a:tblGrid>
              <a:tr h="4419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 CYR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336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 CYR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Программы ПК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54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 CYR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обученных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2755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1068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4948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54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 CYR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Корпоративные заявки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374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626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43012">
                <a:tc gridSpan="4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 CYR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обученных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5574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0187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Курсы ПК с применением электронного обучения и ДОТ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 настоящее время в БРИОП действует адаптированная модель </a:t>
            </a:r>
            <a:r>
              <a:rPr lang="ru-RU" dirty="0" smtClean="0"/>
              <a:t>электронного персонифицированного </a:t>
            </a:r>
            <a:r>
              <a:rPr lang="ru-RU" dirty="0"/>
              <a:t>обучения педагогических кадров</a:t>
            </a:r>
          </a:p>
        </p:txBody>
      </p:sp>
    </p:spTree>
    <p:extLst>
      <p:ext uri="{BB962C8B-B14F-4D97-AF65-F5344CB8AC3E}">
        <p14:creationId xmlns:p14="http://schemas.microsoft.com/office/powerpoint/2010/main" val="13288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"/>
              </a:spcBef>
            </a:pPr>
            <a:r>
              <a:rPr lang="ru-RU" b="1" dirty="0">
                <a:solidFill>
                  <a:srgbClr val="C00000"/>
                </a:solidFill>
              </a:rPr>
              <a:t>Институт </a:t>
            </a:r>
            <a:r>
              <a:rPr lang="ru-RU" b="1" dirty="0" smtClean="0">
                <a:solidFill>
                  <a:srgbClr val="C00000"/>
                </a:solidFill>
              </a:rPr>
              <a:t>как </a:t>
            </a:r>
            <a:r>
              <a:rPr lang="ru-RU" b="1" dirty="0">
                <a:solidFill>
                  <a:srgbClr val="C00000"/>
                </a:solidFill>
              </a:rPr>
              <a:t>открытая система</a:t>
            </a:r>
            <a:endParaRPr lang="ru-RU" sz="2800" b="1" i="0" dirty="0">
              <a:solidFill>
                <a:srgbClr val="C00000"/>
              </a:solidFill>
              <a:latin typeface="Plantagenet Cherokee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sz="2400" dirty="0" smtClean="0"/>
              <a:t> </a:t>
            </a:r>
            <a:r>
              <a:rPr lang="ru-RU" sz="2400" dirty="0">
                <a:solidFill>
                  <a:srgbClr val="0070C0"/>
                </a:solidFill>
                <a:latin typeface="+mj-lt"/>
              </a:rPr>
              <a:t>Курсы ПК с применением электронного обучения и ДОТ </a:t>
            </a:r>
            <a:endParaRPr lang="ru-RU" sz="2400" dirty="0" smtClean="0">
              <a:solidFill>
                <a:srgbClr val="0070C0"/>
              </a:solidFill>
              <a:latin typeface="+mj-lt"/>
            </a:endParaRPr>
          </a:p>
          <a:p>
            <a:pPr lvl="0"/>
            <a:r>
              <a:rPr lang="ru-RU" sz="2400" dirty="0" smtClean="0">
                <a:solidFill>
                  <a:srgbClr val="0070C0"/>
                </a:solidFill>
                <a:latin typeface="+mj-lt"/>
              </a:rPr>
              <a:t> Формирование </a:t>
            </a:r>
            <a:r>
              <a:rPr lang="ru-RU" sz="2400" dirty="0">
                <a:solidFill>
                  <a:srgbClr val="0070C0"/>
                </a:solidFill>
                <a:latin typeface="+mj-lt"/>
              </a:rPr>
              <a:t>плана </a:t>
            </a:r>
            <a:r>
              <a:rPr lang="ru-RU" sz="2400" dirty="0" smtClean="0">
                <a:solidFill>
                  <a:srgbClr val="0070C0"/>
                </a:solidFill>
                <a:latin typeface="+mj-lt"/>
              </a:rPr>
              <a:t>– проспекта с учетом школьных и муниципальных заявок</a:t>
            </a:r>
          </a:p>
          <a:p>
            <a:pPr lvl="0"/>
            <a:r>
              <a:rPr lang="ru-RU" sz="2400" dirty="0" smtClean="0">
                <a:solidFill>
                  <a:srgbClr val="0070C0"/>
                </a:solidFill>
                <a:latin typeface="+mj-lt"/>
              </a:rPr>
              <a:t>Накопительная </a:t>
            </a:r>
            <a:r>
              <a:rPr lang="ru-RU" sz="2400" dirty="0">
                <a:solidFill>
                  <a:srgbClr val="0070C0"/>
                </a:solidFill>
                <a:latin typeface="+mj-lt"/>
              </a:rPr>
              <a:t>система </a:t>
            </a:r>
            <a:r>
              <a:rPr lang="ru-RU" sz="2400" dirty="0" smtClean="0">
                <a:solidFill>
                  <a:srgbClr val="0070C0"/>
                </a:solidFill>
                <a:latin typeface="+mj-lt"/>
              </a:rPr>
              <a:t>ПК</a:t>
            </a:r>
          </a:p>
          <a:p>
            <a:pPr lvl="0"/>
            <a:r>
              <a:rPr lang="ru-RU" sz="2400" dirty="0" smtClean="0">
                <a:solidFill>
                  <a:srgbClr val="0070C0"/>
                </a:solidFill>
                <a:latin typeface="+mj-lt"/>
              </a:rPr>
              <a:t>Адресное повышение квалификации</a:t>
            </a:r>
          </a:p>
          <a:p>
            <a:pPr lvl="0"/>
            <a:r>
              <a:rPr lang="ru-RU" sz="2400" dirty="0" smtClean="0">
                <a:solidFill>
                  <a:srgbClr val="0070C0"/>
                </a:solidFill>
                <a:latin typeface="+mj-lt"/>
              </a:rPr>
              <a:t>Содержание ПК</a:t>
            </a:r>
          </a:p>
          <a:p>
            <a:pPr lvl="0"/>
            <a:r>
              <a:rPr lang="ru-RU" sz="2400" dirty="0" err="1" smtClean="0">
                <a:solidFill>
                  <a:srgbClr val="0070C0"/>
                </a:solidFill>
                <a:latin typeface="+mj-lt"/>
              </a:rPr>
              <a:t>Тьюторское</a:t>
            </a:r>
            <a:r>
              <a:rPr lang="ru-RU" sz="2400" dirty="0" smtClean="0">
                <a:solidFill>
                  <a:srgbClr val="0070C0"/>
                </a:solidFill>
                <a:latin typeface="+mj-lt"/>
              </a:rPr>
              <a:t> сопровождение</a:t>
            </a:r>
          </a:p>
          <a:p>
            <a:pPr lvl="0"/>
            <a:r>
              <a:rPr lang="ru-RU" sz="2400" dirty="0" smtClean="0">
                <a:solidFill>
                  <a:srgbClr val="0070C0"/>
                </a:solidFill>
                <a:latin typeface="+mj-lt"/>
              </a:rPr>
              <a:t>Консультационные </a:t>
            </a:r>
            <a:r>
              <a:rPr lang="ru-RU" sz="2400" dirty="0">
                <a:solidFill>
                  <a:srgbClr val="0070C0"/>
                </a:solidFill>
                <a:latin typeface="+mj-lt"/>
              </a:rPr>
              <a:t>услуги </a:t>
            </a:r>
            <a:endParaRPr lang="ru-RU" sz="2400" dirty="0" smtClean="0">
              <a:solidFill>
                <a:srgbClr val="0070C0"/>
              </a:solidFill>
              <a:latin typeface="+mj-lt"/>
            </a:endParaRPr>
          </a:p>
          <a:p>
            <a:pPr lvl="0"/>
            <a:r>
              <a:rPr lang="ru-RU" sz="2400" dirty="0" smtClean="0">
                <a:solidFill>
                  <a:srgbClr val="0070C0"/>
                </a:solidFill>
                <a:latin typeface="+mj-lt"/>
              </a:rPr>
              <a:t>Стажировки</a:t>
            </a:r>
            <a:endParaRPr lang="ru-RU" sz="2400" dirty="0">
              <a:solidFill>
                <a:srgbClr val="0070C0"/>
              </a:solidFill>
              <a:latin typeface="+mj-lt"/>
            </a:endParaRPr>
          </a:p>
          <a:p>
            <a:pPr lvl="0"/>
            <a:endParaRPr lang="ru-RU" sz="2400" dirty="0" smtClean="0"/>
          </a:p>
          <a:p>
            <a:pPr marL="0" lvl="0" indent="0">
              <a:buNone/>
            </a:pPr>
            <a:endParaRPr lang="en-US" sz="2400" dirty="0"/>
          </a:p>
          <a:p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1738" y="2961859"/>
            <a:ext cx="2914650" cy="290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450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40c5481685146e1daa0866ad151669c77beee5d"/>
</p:tagLst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AcademicLiterature_16x9_TP103431361.potx" id="{2F0AAF73-AE41-486D-B6DC-0985ADE3F2EC}" vid="{EF7BD8ED-D7CC-46AA-8B96-4CA16C4A9ED2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Академическая презентация, макет с лентами и полосками (широкоэкранный формат)</Template>
  <TotalTime>0</TotalTime>
  <Words>429</Words>
  <Application>Microsoft Office PowerPoint</Application>
  <PresentationFormat>Произвольный</PresentationFormat>
  <Paragraphs>134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Academic Literature 16x9</vt:lpstr>
      <vt:lpstr>О состоянии и перспективах развития процесса ПК педагогических работников</vt:lpstr>
      <vt:lpstr>Ключевая характеристика современного образования - рост неопределённости, сложности и разнообразия</vt:lpstr>
      <vt:lpstr>Госзадание Института на образовательную услугу</vt:lpstr>
      <vt:lpstr>Показатели ПК в ГАУ ДПО РБ «БРИОП» за 2013-2015 гг</vt:lpstr>
      <vt:lpstr>За три года Институтом реализовано 347 дополнительных профессиональных программ ПК, в том числе</vt:lpstr>
      <vt:lpstr>Участие в проектной деятельности</vt:lpstr>
      <vt:lpstr>Дополнительные образовательные услуги</vt:lpstr>
      <vt:lpstr>Курсы ПК с применением электронного обучения и ДОТ </vt:lpstr>
      <vt:lpstr>Институт как открытая система</vt:lpstr>
      <vt:lpstr>Активные формы обучения</vt:lpstr>
      <vt:lpstr> Динамика удовлетворенности качеством образовательных услуг</vt:lpstr>
      <vt:lpstr>Проблемы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2016-02-15T02:19:43Z</dcterms:created>
  <dcterms:modified xsi:type="dcterms:W3CDTF">2016-02-16T03:32:32Z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