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08" r:id="rId4"/>
    <p:sldMasterId id="2147483720" r:id="rId5"/>
  </p:sldMasterIdLst>
  <p:sldIdLst>
    <p:sldId id="259" r:id="rId6"/>
    <p:sldId id="289" r:id="rId7"/>
    <p:sldId id="288" r:id="rId8"/>
    <p:sldId id="292" r:id="rId9"/>
    <p:sldId id="291" r:id="rId10"/>
    <p:sldId id="277" r:id="rId11"/>
    <p:sldId id="279" r:id="rId12"/>
    <p:sldId id="280" r:id="rId13"/>
    <p:sldId id="287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8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32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48AEF8-AF76-415E-9FB1-020640BBCF88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01F5045-241D-4860-9691-D513DD2EA20E}">
      <dgm:prSet/>
      <dgm:spPr>
        <a:solidFill>
          <a:schemeClr val="accent1"/>
        </a:solidFill>
      </dgm:spPr>
      <dgm:t>
        <a:bodyPr/>
        <a:lstStyle/>
        <a:p>
          <a:pPr algn="l"/>
          <a:r>
            <a:rPr lang="ru-RU" b="1" dirty="0" smtClean="0">
              <a:solidFill>
                <a:prstClr val="black"/>
              </a:solidFill>
            </a:rPr>
            <a:t>Цель: создание условий для совершенствования профессиональных компетенций педагогических и руководящих работников, устранения их профессиональных дефицитов и мотивации к непрерывному развитию</a:t>
          </a:r>
          <a:endParaRPr lang="ru-RU" dirty="0"/>
        </a:p>
      </dgm:t>
    </dgm:pt>
    <dgm:pt modelId="{A1DEC4B1-D8A1-4F2B-BA2C-EB6402D1B67F}" type="parTrans" cxnId="{31847063-B701-415F-9968-3F26033855DC}">
      <dgm:prSet/>
      <dgm:spPr/>
      <dgm:t>
        <a:bodyPr/>
        <a:lstStyle/>
        <a:p>
          <a:endParaRPr lang="ru-RU"/>
        </a:p>
      </dgm:t>
    </dgm:pt>
    <dgm:pt modelId="{FA8E765A-42BD-415B-8984-BFE093EC98EA}" type="sibTrans" cxnId="{31847063-B701-415F-9968-3F26033855DC}">
      <dgm:prSet/>
      <dgm:spPr/>
      <dgm:t>
        <a:bodyPr/>
        <a:lstStyle/>
        <a:p>
          <a:endParaRPr lang="ru-RU"/>
        </a:p>
      </dgm:t>
    </dgm:pt>
    <dgm:pt modelId="{CC282DE6-B69C-40B3-BAF8-170ABBEB1451}">
      <dgm:prSet phldrT="[Текст]"/>
      <dgm:spPr>
        <a:solidFill>
          <a:schemeClr val="bg2"/>
        </a:solidFill>
      </dgm:spPr>
      <dgm:t>
        <a:bodyPr/>
        <a:lstStyle/>
        <a:p>
          <a:pPr algn="ctr"/>
          <a:r>
            <a:rPr lang="ru-RU" dirty="0" smtClean="0">
              <a:solidFill>
                <a:schemeClr val="tx1"/>
              </a:solidFill>
            </a:rPr>
            <a:t>Статусные образовательные организации, Образовательные организации –лидеры, Топовые образовательные организации (проектирование авторских моделей УР)</a:t>
          </a:r>
        </a:p>
        <a:p>
          <a:pPr algn="ctr"/>
          <a:r>
            <a:rPr lang="ru-RU" dirty="0" smtClean="0">
              <a:solidFill>
                <a:schemeClr val="tx1"/>
              </a:solidFill>
            </a:rPr>
            <a:t> </a:t>
          </a:r>
          <a:endParaRPr lang="ru-RU" dirty="0">
            <a:solidFill>
              <a:schemeClr val="tx1"/>
            </a:solidFill>
          </a:endParaRPr>
        </a:p>
      </dgm:t>
    </dgm:pt>
    <dgm:pt modelId="{062A7ACE-5998-4B95-962C-2271BFC0B47F}" type="parTrans" cxnId="{9BA2469D-74B0-4232-A929-D0FE6AABC861}">
      <dgm:prSet/>
      <dgm:spPr/>
      <dgm:t>
        <a:bodyPr/>
        <a:lstStyle/>
        <a:p>
          <a:endParaRPr lang="ru-RU"/>
        </a:p>
      </dgm:t>
    </dgm:pt>
    <dgm:pt modelId="{CF784DBC-B31B-4F7D-839E-E1FFA25E3684}" type="sibTrans" cxnId="{9BA2469D-74B0-4232-A929-D0FE6AABC861}">
      <dgm:prSet/>
      <dgm:spPr/>
      <dgm:t>
        <a:bodyPr/>
        <a:lstStyle/>
        <a:p>
          <a:endParaRPr lang="ru-RU"/>
        </a:p>
      </dgm:t>
    </dgm:pt>
    <dgm:pt modelId="{189BDABB-61BF-4624-ACF1-EC64A658972F}">
      <dgm:prSet phldrT="[Текст]" phldr="1"/>
      <dgm:spPr/>
      <dgm:t>
        <a:bodyPr/>
        <a:lstStyle/>
        <a:p>
          <a:endParaRPr lang="ru-RU"/>
        </a:p>
      </dgm:t>
    </dgm:pt>
    <dgm:pt modelId="{D09CEA31-566A-403F-80B9-C900674D73ED}" type="parTrans" cxnId="{6E8E9C00-C828-4EB3-9681-E422E0A01D9D}">
      <dgm:prSet/>
      <dgm:spPr/>
      <dgm:t>
        <a:bodyPr/>
        <a:lstStyle/>
        <a:p>
          <a:endParaRPr lang="ru-RU"/>
        </a:p>
      </dgm:t>
    </dgm:pt>
    <dgm:pt modelId="{FF91EACE-A0BE-4E1E-845A-C23EEE83BFCC}" type="sibTrans" cxnId="{6E8E9C00-C828-4EB3-9681-E422E0A01D9D}">
      <dgm:prSet/>
      <dgm:spPr/>
      <dgm:t>
        <a:bodyPr/>
        <a:lstStyle/>
        <a:p>
          <a:endParaRPr lang="ru-RU"/>
        </a:p>
      </dgm:t>
    </dgm:pt>
    <dgm:pt modelId="{FA32CDB3-2BBE-45A0-9D20-D3954010524D}">
      <dgm:prSet phldrT="[Текст]" phldr="1"/>
      <dgm:spPr/>
      <dgm:t>
        <a:bodyPr/>
        <a:lstStyle/>
        <a:p>
          <a:endParaRPr lang="ru-RU"/>
        </a:p>
      </dgm:t>
    </dgm:pt>
    <dgm:pt modelId="{B820C103-0DD5-43E2-B593-FE19940A1F05}" type="parTrans" cxnId="{56798437-E14C-4319-BDAD-4203E7B3099A}">
      <dgm:prSet/>
      <dgm:spPr/>
      <dgm:t>
        <a:bodyPr/>
        <a:lstStyle/>
        <a:p>
          <a:endParaRPr lang="ru-RU"/>
        </a:p>
      </dgm:t>
    </dgm:pt>
    <dgm:pt modelId="{5BB4EF3F-54D6-4441-8BF0-CA94CE37E442}" type="sibTrans" cxnId="{56798437-E14C-4319-BDAD-4203E7B3099A}">
      <dgm:prSet/>
      <dgm:spPr/>
      <dgm:t>
        <a:bodyPr/>
        <a:lstStyle/>
        <a:p>
          <a:endParaRPr lang="ru-RU"/>
        </a:p>
      </dgm:t>
    </dgm:pt>
    <dgm:pt modelId="{CDBEED5A-29E7-418B-9CAD-8780097E9D3F}">
      <dgm:prSet phldrT="[Текст]" phldr="1"/>
      <dgm:spPr/>
      <dgm:t>
        <a:bodyPr/>
        <a:lstStyle/>
        <a:p>
          <a:endParaRPr lang="ru-RU">
            <a:solidFill>
              <a:schemeClr val="bg2"/>
            </a:solidFill>
          </a:endParaRPr>
        </a:p>
      </dgm:t>
    </dgm:pt>
    <dgm:pt modelId="{858F110E-8B4C-4545-861C-713C06BACAE7}" type="parTrans" cxnId="{5EF53C03-2DF1-47C4-A4B2-189BDBFCC2C6}">
      <dgm:prSet/>
      <dgm:spPr/>
      <dgm:t>
        <a:bodyPr/>
        <a:lstStyle/>
        <a:p>
          <a:endParaRPr lang="ru-RU"/>
        </a:p>
      </dgm:t>
    </dgm:pt>
    <dgm:pt modelId="{8A531722-270A-40DD-8A29-CEA34DFEFF18}" type="sibTrans" cxnId="{5EF53C03-2DF1-47C4-A4B2-189BDBFCC2C6}">
      <dgm:prSet/>
      <dgm:spPr/>
      <dgm:t>
        <a:bodyPr/>
        <a:lstStyle/>
        <a:p>
          <a:endParaRPr lang="ru-RU"/>
        </a:p>
      </dgm:t>
    </dgm:pt>
    <dgm:pt modelId="{A54862A8-CF1A-483D-9291-6DC95A60EE65}">
      <dgm:prSet/>
      <dgm:spPr/>
      <dgm:t>
        <a:bodyPr/>
        <a:lstStyle/>
        <a:p>
          <a:endParaRPr lang="ru-RU"/>
        </a:p>
      </dgm:t>
    </dgm:pt>
    <dgm:pt modelId="{A25848D4-E90A-4417-B5A1-5D28E1DAE7F9}" type="parTrans" cxnId="{16084009-5E27-4F36-A1FF-8D204286F227}">
      <dgm:prSet/>
      <dgm:spPr/>
      <dgm:t>
        <a:bodyPr/>
        <a:lstStyle/>
        <a:p>
          <a:endParaRPr lang="ru-RU"/>
        </a:p>
      </dgm:t>
    </dgm:pt>
    <dgm:pt modelId="{CE477DE4-402B-475E-8901-ED665A86BA9F}" type="sibTrans" cxnId="{16084009-5E27-4F36-A1FF-8D204286F227}">
      <dgm:prSet/>
      <dgm:spPr/>
      <dgm:t>
        <a:bodyPr/>
        <a:lstStyle/>
        <a:p>
          <a:endParaRPr lang="ru-RU"/>
        </a:p>
      </dgm:t>
    </dgm:pt>
    <dgm:pt modelId="{8E46C045-7486-4184-A643-73CB78993A8F}">
      <dgm:prSet phldrT="[Текст]"/>
      <dgm:spPr/>
      <dgm:t>
        <a:bodyPr/>
        <a:lstStyle/>
        <a:p>
          <a:endParaRPr lang="ru-RU" dirty="0">
            <a:solidFill>
              <a:schemeClr val="bg2"/>
            </a:solidFill>
          </a:endParaRPr>
        </a:p>
      </dgm:t>
    </dgm:pt>
    <dgm:pt modelId="{57809C29-8822-45CB-A7E5-BF086048D6CB}" type="parTrans" cxnId="{FC26786C-4880-4618-ACCB-6ED69DB850DB}">
      <dgm:prSet/>
      <dgm:spPr/>
      <dgm:t>
        <a:bodyPr/>
        <a:lstStyle/>
        <a:p>
          <a:endParaRPr lang="ru-RU"/>
        </a:p>
      </dgm:t>
    </dgm:pt>
    <dgm:pt modelId="{E6A0B8C6-762C-47DD-B7E3-97D9937D2BA3}" type="sibTrans" cxnId="{FC26786C-4880-4618-ACCB-6ED69DB850DB}">
      <dgm:prSet/>
      <dgm:spPr/>
      <dgm:t>
        <a:bodyPr/>
        <a:lstStyle/>
        <a:p>
          <a:endParaRPr lang="ru-RU"/>
        </a:p>
      </dgm:t>
    </dgm:pt>
    <dgm:pt modelId="{86E93805-00AA-4CFE-9A79-9AB74BEA5118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dirty="0" smtClean="0">
              <a:solidFill>
                <a:schemeClr val="tx1"/>
              </a:solidFill>
            </a:rPr>
            <a:t>Школы с низкими образовательными результатами (проектирование адаптированных моделей УР на основе ТКМУР)</a:t>
          </a:r>
          <a:endParaRPr lang="ru-RU" dirty="0">
            <a:solidFill>
              <a:schemeClr val="tx1"/>
            </a:solidFill>
          </a:endParaRPr>
        </a:p>
      </dgm:t>
    </dgm:pt>
    <dgm:pt modelId="{83D6029D-B660-44C4-A681-A354CB8A2E94}" type="parTrans" cxnId="{0E4042B8-9A00-47B0-89DC-BD632E116404}">
      <dgm:prSet/>
      <dgm:spPr/>
      <dgm:t>
        <a:bodyPr/>
        <a:lstStyle/>
        <a:p>
          <a:endParaRPr lang="ru-RU"/>
        </a:p>
      </dgm:t>
    </dgm:pt>
    <dgm:pt modelId="{59B0CCE0-32FA-4178-A169-C553D4AE9D04}" type="sibTrans" cxnId="{0E4042B8-9A00-47B0-89DC-BD632E116404}">
      <dgm:prSet/>
      <dgm:spPr/>
      <dgm:t>
        <a:bodyPr/>
        <a:lstStyle/>
        <a:p>
          <a:endParaRPr lang="ru-RU"/>
        </a:p>
      </dgm:t>
    </dgm:pt>
    <dgm:pt modelId="{E6BFE249-C9AB-47F5-AA8C-B20219D89C7E}">
      <dgm:prSet/>
      <dgm:spPr>
        <a:solidFill>
          <a:schemeClr val="accent2"/>
        </a:solidFill>
      </dgm:spPr>
      <dgm:t>
        <a:bodyPr/>
        <a:lstStyle/>
        <a:p>
          <a:pPr algn="ctr"/>
          <a:r>
            <a:rPr lang="ru-RU" dirty="0" smtClean="0">
              <a:solidFill>
                <a:schemeClr val="tx1"/>
              </a:solidFill>
            </a:rPr>
            <a:t>Школы, функционирующие в сложных социальных условиях (проектирование адаптированных моделей УР на основе ТКМУР)</a:t>
          </a:r>
          <a:endParaRPr lang="ru-RU" dirty="0">
            <a:solidFill>
              <a:schemeClr val="tx1"/>
            </a:solidFill>
          </a:endParaRPr>
        </a:p>
      </dgm:t>
    </dgm:pt>
    <dgm:pt modelId="{8CB2BAAA-D403-40E5-8232-C698C46BADC2}" type="parTrans" cxnId="{0EAA29F1-ECE0-4E73-908B-22C9E276C769}">
      <dgm:prSet/>
      <dgm:spPr/>
      <dgm:t>
        <a:bodyPr/>
        <a:lstStyle/>
        <a:p>
          <a:endParaRPr lang="ru-RU"/>
        </a:p>
      </dgm:t>
    </dgm:pt>
    <dgm:pt modelId="{F72B68A1-2B6E-4908-9808-7DC30F3E3A6A}" type="sibTrans" cxnId="{0EAA29F1-ECE0-4E73-908B-22C9E276C769}">
      <dgm:prSet/>
      <dgm:spPr/>
      <dgm:t>
        <a:bodyPr/>
        <a:lstStyle/>
        <a:p>
          <a:endParaRPr lang="ru-RU"/>
        </a:p>
      </dgm:t>
    </dgm:pt>
    <dgm:pt modelId="{89EE8E8E-5F2C-4F55-8436-193B731B2EF2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ru-RU" dirty="0" smtClean="0">
              <a:solidFill>
                <a:schemeClr val="tx1"/>
              </a:solidFill>
            </a:rPr>
            <a:t>Специализированные школы и другие образовательные организации (проектирование моделей УР на выбор)</a:t>
          </a:r>
          <a:endParaRPr lang="ru-RU" dirty="0">
            <a:solidFill>
              <a:schemeClr val="tx1"/>
            </a:solidFill>
          </a:endParaRPr>
        </a:p>
      </dgm:t>
    </dgm:pt>
    <dgm:pt modelId="{2B7AC0B0-A0BC-43EE-BB3D-BBBF2F71E6C1}" type="parTrans" cxnId="{C6072AA3-9E84-4F5F-AF4A-0C68B982B0B6}">
      <dgm:prSet/>
      <dgm:spPr/>
      <dgm:t>
        <a:bodyPr/>
        <a:lstStyle/>
        <a:p>
          <a:endParaRPr lang="ru-RU"/>
        </a:p>
      </dgm:t>
    </dgm:pt>
    <dgm:pt modelId="{A8110479-976C-4BE0-80FD-5D4A8FD15863}" type="sibTrans" cxnId="{C6072AA3-9E84-4F5F-AF4A-0C68B982B0B6}">
      <dgm:prSet/>
      <dgm:spPr/>
      <dgm:t>
        <a:bodyPr/>
        <a:lstStyle/>
        <a:p>
          <a:endParaRPr lang="ru-RU"/>
        </a:p>
      </dgm:t>
    </dgm:pt>
    <dgm:pt modelId="{F46EB021-5218-431C-A74F-384E0A0D1EBC}" type="pres">
      <dgm:prSet presAssocID="{FB48AEF8-AF76-415E-9FB1-020640BBCF88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B1ABA8-6161-4A4A-9DAC-235472BA2361}" type="pres">
      <dgm:prSet presAssocID="{FB48AEF8-AF76-415E-9FB1-020640BBCF88}" presName="matrix" presStyleCnt="0"/>
      <dgm:spPr/>
    </dgm:pt>
    <dgm:pt modelId="{25E6702A-68C4-4810-91A1-D5619CF41DC0}" type="pres">
      <dgm:prSet presAssocID="{FB48AEF8-AF76-415E-9FB1-020640BBCF88}" presName="tile1" presStyleLbl="node1" presStyleIdx="0" presStyleCnt="4"/>
      <dgm:spPr/>
      <dgm:t>
        <a:bodyPr/>
        <a:lstStyle/>
        <a:p>
          <a:endParaRPr lang="ru-RU"/>
        </a:p>
      </dgm:t>
    </dgm:pt>
    <dgm:pt modelId="{2BF4A78A-BC77-41AE-A8CD-F1B6D80F8B18}" type="pres">
      <dgm:prSet presAssocID="{FB48AEF8-AF76-415E-9FB1-020640BBCF8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D5BCE5-33BE-4943-B385-FF7553433497}" type="pres">
      <dgm:prSet presAssocID="{FB48AEF8-AF76-415E-9FB1-020640BBCF88}" presName="tile2" presStyleLbl="node1" presStyleIdx="1" presStyleCnt="4"/>
      <dgm:spPr/>
      <dgm:t>
        <a:bodyPr/>
        <a:lstStyle/>
        <a:p>
          <a:endParaRPr lang="ru-RU"/>
        </a:p>
      </dgm:t>
    </dgm:pt>
    <dgm:pt modelId="{A4B4B77D-9E3C-41D4-9EEE-3FC44707CEA8}" type="pres">
      <dgm:prSet presAssocID="{FB48AEF8-AF76-415E-9FB1-020640BBCF8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F47AB3-46C7-45CF-890F-0D1E52541185}" type="pres">
      <dgm:prSet presAssocID="{FB48AEF8-AF76-415E-9FB1-020640BBCF88}" presName="tile3" presStyleLbl="node1" presStyleIdx="2" presStyleCnt="4" custLinFactNeighborY="0"/>
      <dgm:spPr/>
      <dgm:t>
        <a:bodyPr/>
        <a:lstStyle/>
        <a:p>
          <a:endParaRPr lang="ru-RU"/>
        </a:p>
      </dgm:t>
    </dgm:pt>
    <dgm:pt modelId="{86AC21DE-0212-4111-9958-31480C1D9837}" type="pres">
      <dgm:prSet presAssocID="{FB48AEF8-AF76-415E-9FB1-020640BBCF8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A4BE91-88FB-4F89-BB89-76439ADB9E23}" type="pres">
      <dgm:prSet presAssocID="{FB48AEF8-AF76-415E-9FB1-020640BBCF88}" presName="tile4" presStyleLbl="node1" presStyleIdx="3" presStyleCnt="4" custLinFactNeighborY="0"/>
      <dgm:spPr/>
      <dgm:t>
        <a:bodyPr/>
        <a:lstStyle/>
        <a:p>
          <a:endParaRPr lang="ru-RU"/>
        </a:p>
      </dgm:t>
    </dgm:pt>
    <dgm:pt modelId="{1B645DA7-2F39-4D46-912C-F4FB02D6659D}" type="pres">
      <dgm:prSet presAssocID="{FB48AEF8-AF76-415E-9FB1-020640BBCF8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B371E7-772E-4DD8-933C-1583F3D9B8BD}" type="pres">
      <dgm:prSet presAssocID="{FB48AEF8-AF76-415E-9FB1-020640BBCF88}" presName="centerTile" presStyleLbl="fgShp" presStyleIdx="0" presStyleCnt="1" custScaleX="243192" custScaleY="13473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C82223CD-BACC-41E3-9BA6-46DA6618186C}" type="presOf" srcId="{89EE8E8E-5F2C-4F55-8436-193B731B2EF2}" destId="{D4A4BE91-88FB-4F89-BB89-76439ADB9E23}" srcOrd="0" destOrd="0" presId="urn:microsoft.com/office/officeart/2005/8/layout/matrix1"/>
    <dgm:cxn modelId="{4A33EDB3-2C66-4453-9E00-829CCC5C1F87}" type="presOf" srcId="{E6BFE249-C9AB-47F5-AA8C-B20219D89C7E}" destId="{04F47AB3-46C7-45CF-890F-0D1E52541185}" srcOrd="0" destOrd="0" presId="urn:microsoft.com/office/officeart/2005/8/layout/matrix1"/>
    <dgm:cxn modelId="{1ADB07D3-C383-48DE-A837-A463102BE845}" type="presOf" srcId="{89EE8E8E-5F2C-4F55-8436-193B731B2EF2}" destId="{1B645DA7-2F39-4D46-912C-F4FB02D6659D}" srcOrd="1" destOrd="0" presId="urn:microsoft.com/office/officeart/2005/8/layout/matrix1"/>
    <dgm:cxn modelId="{AB721CF3-F4C5-4916-8FC1-F00C68ED47F7}" type="presOf" srcId="{FB48AEF8-AF76-415E-9FB1-020640BBCF88}" destId="{F46EB021-5218-431C-A74F-384E0A0D1EBC}" srcOrd="0" destOrd="0" presId="urn:microsoft.com/office/officeart/2005/8/layout/matrix1"/>
    <dgm:cxn modelId="{B21053F6-FB36-470A-A83D-B5C9C877D700}" type="presOf" srcId="{E6BFE249-C9AB-47F5-AA8C-B20219D89C7E}" destId="{86AC21DE-0212-4111-9958-31480C1D9837}" srcOrd="1" destOrd="0" presId="urn:microsoft.com/office/officeart/2005/8/layout/matrix1"/>
    <dgm:cxn modelId="{31847063-B701-415F-9968-3F26033855DC}" srcId="{FB48AEF8-AF76-415E-9FB1-020640BBCF88}" destId="{001F5045-241D-4860-9691-D513DD2EA20E}" srcOrd="0" destOrd="0" parTransId="{A1DEC4B1-D8A1-4F2B-BA2C-EB6402D1B67F}" sibTransId="{FA8E765A-42BD-415B-8984-BFE093EC98EA}"/>
    <dgm:cxn modelId="{89C741B8-0E27-4EC5-924F-E2275B2680CD}" type="presOf" srcId="{86E93805-00AA-4CFE-9A79-9AB74BEA5118}" destId="{D4D5BCE5-33BE-4943-B385-FF7553433497}" srcOrd="0" destOrd="0" presId="urn:microsoft.com/office/officeart/2005/8/layout/matrix1"/>
    <dgm:cxn modelId="{56798437-E14C-4319-BDAD-4203E7B3099A}" srcId="{8E46C045-7486-4184-A643-73CB78993A8F}" destId="{FA32CDB3-2BBE-45A0-9D20-D3954010524D}" srcOrd="1" destOrd="0" parTransId="{B820C103-0DD5-43E2-B593-FE19940A1F05}" sibTransId="{5BB4EF3F-54D6-4441-8BF0-CA94CE37E442}"/>
    <dgm:cxn modelId="{6E8E9C00-C828-4EB3-9681-E422E0A01D9D}" srcId="{8E46C045-7486-4184-A643-73CB78993A8F}" destId="{189BDABB-61BF-4624-ACF1-EC64A658972F}" srcOrd="0" destOrd="0" parTransId="{D09CEA31-566A-403F-80B9-C900674D73ED}" sibTransId="{FF91EACE-A0BE-4E1E-845A-C23EEE83BFCC}"/>
    <dgm:cxn modelId="{AA051923-E8AE-47C3-B966-55D563AC05A1}" type="presOf" srcId="{CC282DE6-B69C-40B3-BAF8-170ABBEB1451}" destId="{2BF4A78A-BC77-41AE-A8CD-F1B6D80F8B18}" srcOrd="1" destOrd="0" presId="urn:microsoft.com/office/officeart/2005/8/layout/matrix1"/>
    <dgm:cxn modelId="{0E4042B8-9A00-47B0-89DC-BD632E116404}" srcId="{001F5045-241D-4860-9691-D513DD2EA20E}" destId="{86E93805-00AA-4CFE-9A79-9AB74BEA5118}" srcOrd="1" destOrd="0" parTransId="{83D6029D-B660-44C4-A681-A354CB8A2E94}" sibTransId="{59B0CCE0-32FA-4178-A169-C553D4AE9D04}"/>
    <dgm:cxn modelId="{FC26786C-4880-4618-ACCB-6ED69DB850DB}" srcId="{FB48AEF8-AF76-415E-9FB1-020640BBCF88}" destId="{8E46C045-7486-4184-A643-73CB78993A8F}" srcOrd="1" destOrd="0" parTransId="{57809C29-8822-45CB-A7E5-BF086048D6CB}" sibTransId="{E6A0B8C6-762C-47DD-B7E3-97D9937D2BA3}"/>
    <dgm:cxn modelId="{5EF53C03-2DF1-47C4-A4B2-189BDBFCC2C6}" srcId="{8E46C045-7486-4184-A643-73CB78993A8F}" destId="{CDBEED5A-29E7-418B-9CAD-8780097E9D3F}" srcOrd="2" destOrd="0" parTransId="{858F110E-8B4C-4545-861C-713C06BACAE7}" sibTransId="{8A531722-270A-40DD-8A29-CEA34DFEFF18}"/>
    <dgm:cxn modelId="{9BA2469D-74B0-4232-A929-D0FE6AABC861}" srcId="{001F5045-241D-4860-9691-D513DD2EA20E}" destId="{CC282DE6-B69C-40B3-BAF8-170ABBEB1451}" srcOrd="0" destOrd="0" parTransId="{062A7ACE-5998-4B95-962C-2271BFC0B47F}" sibTransId="{CF784DBC-B31B-4F7D-839E-E1FFA25E3684}"/>
    <dgm:cxn modelId="{C6072AA3-9E84-4F5F-AF4A-0C68B982B0B6}" srcId="{001F5045-241D-4860-9691-D513DD2EA20E}" destId="{89EE8E8E-5F2C-4F55-8436-193B731B2EF2}" srcOrd="3" destOrd="0" parTransId="{2B7AC0B0-A0BC-43EE-BB3D-BBBF2F71E6C1}" sibTransId="{A8110479-976C-4BE0-80FD-5D4A8FD15863}"/>
    <dgm:cxn modelId="{6A964B28-73CF-475F-B0EF-390117A79B9F}" type="presOf" srcId="{CC282DE6-B69C-40B3-BAF8-170ABBEB1451}" destId="{25E6702A-68C4-4810-91A1-D5619CF41DC0}" srcOrd="0" destOrd="0" presId="urn:microsoft.com/office/officeart/2005/8/layout/matrix1"/>
    <dgm:cxn modelId="{48F40D85-0220-4F37-8AD4-4938DF6FA787}" type="presOf" srcId="{86E93805-00AA-4CFE-9A79-9AB74BEA5118}" destId="{A4B4B77D-9E3C-41D4-9EEE-3FC44707CEA8}" srcOrd="1" destOrd="0" presId="urn:microsoft.com/office/officeart/2005/8/layout/matrix1"/>
    <dgm:cxn modelId="{16084009-5E27-4F36-A1FF-8D204286F227}" srcId="{FB48AEF8-AF76-415E-9FB1-020640BBCF88}" destId="{A54862A8-CF1A-483D-9291-6DC95A60EE65}" srcOrd="2" destOrd="0" parTransId="{A25848D4-E90A-4417-B5A1-5D28E1DAE7F9}" sibTransId="{CE477DE4-402B-475E-8901-ED665A86BA9F}"/>
    <dgm:cxn modelId="{356BBFF4-5BDC-48FA-AD87-5D5E8791536C}" type="presOf" srcId="{001F5045-241D-4860-9691-D513DD2EA20E}" destId="{67B371E7-772E-4DD8-933C-1583F3D9B8BD}" srcOrd="0" destOrd="0" presId="urn:microsoft.com/office/officeart/2005/8/layout/matrix1"/>
    <dgm:cxn modelId="{0EAA29F1-ECE0-4E73-908B-22C9E276C769}" srcId="{001F5045-241D-4860-9691-D513DD2EA20E}" destId="{E6BFE249-C9AB-47F5-AA8C-B20219D89C7E}" srcOrd="2" destOrd="0" parTransId="{8CB2BAAA-D403-40E5-8232-C698C46BADC2}" sibTransId="{F72B68A1-2B6E-4908-9808-7DC30F3E3A6A}"/>
    <dgm:cxn modelId="{13406B21-17D1-4922-93D8-97E3F689A751}" type="presParOf" srcId="{F46EB021-5218-431C-A74F-384E0A0D1EBC}" destId="{64B1ABA8-6161-4A4A-9DAC-235472BA2361}" srcOrd="0" destOrd="0" presId="urn:microsoft.com/office/officeart/2005/8/layout/matrix1"/>
    <dgm:cxn modelId="{7FD77F7F-C5E7-48D4-88E3-56391A5D3C09}" type="presParOf" srcId="{64B1ABA8-6161-4A4A-9DAC-235472BA2361}" destId="{25E6702A-68C4-4810-91A1-D5619CF41DC0}" srcOrd="0" destOrd="0" presId="urn:microsoft.com/office/officeart/2005/8/layout/matrix1"/>
    <dgm:cxn modelId="{E8DAE9FC-F332-4C10-A45D-B054F8FDF174}" type="presParOf" srcId="{64B1ABA8-6161-4A4A-9DAC-235472BA2361}" destId="{2BF4A78A-BC77-41AE-A8CD-F1B6D80F8B18}" srcOrd="1" destOrd="0" presId="urn:microsoft.com/office/officeart/2005/8/layout/matrix1"/>
    <dgm:cxn modelId="{DD8D6894-0E1C-4C58-81E2-FDA3EB86439B}" type="presParOf" srcId="{64B1ABA8-6161-4A4A-9DAC-235472BA2361}" destId="{D4D5BCE5-33BE-4943-B385-FF7553433497}" srcOrd="2" destOrd="0" presId="urn:microsoft.com/office/officeart/2005/8/layout/matrix1"/>
    <dgm:cxn modelId="{9E408097-0C36-4361-90F7-7C76299E3FFF}" type="presParOf" srcId="{64B1ABA8-6161-4A4A-9DAC-235472BA2361}" destId="{A4B4B77D-9E3C-41D4-9EEE-3FC44707CEA8}" srcOrd="3" destOrd="0" presId="urn:microsoft.com/office/officeart/2005/8/layout/matrix1"/>
    <dgm:cxn modelId="{E7BF0A33-8399-425F-A393-6E41B2BFE432}" type="presParOf" srcId="{64B1ABA8-6161-4A4A-9DAC-235472BA2361}" destId="{04F47AB3-46C7-45CF-890F-0D1E52541185}" srcOrd="4" destOrd="0" presId="urn:microsoft.com/office/officeart/2005/8/layout/matrix1"/>
    <dgm:cxn modelId="{88D89BEA-2F0F-4BC7-BAB6-E9FA2D6D9BB7}" type="presParOf" srcId="{64B1ABA8-6161-4A4A-9DAC-235472BA2361}" destId="{86AC21DE-0212-4111-9958-31480C1D9837}" srcOrd="5" destOrd="0" presId="urn:microsoft.com/office/officeart/2005/8/layout/matrix1"/>
    <dgm:cxn modelId="{4A90F1EE-9914-4B62-865B-46FEDD70791C}" type="presParOf" srcId="{64B1ABA8-6161-4A4A-9DAC-235472BA2361}" destId="{D4A4BE91-88FB-4F89-BB89-76439ADB9E23}" srcOrd="6" destOrd="0" presId="urn:microsoft.com/office/officeart/2005/8/layout/matrix1"/>
    <dgm:cxn modelId="{685782D9-845C-4FEE-A9B3-25A0D9E62B8A}" type="presParOf" srcId="{64B1ABA8-6161-4A4A-9DAC-235472BA2361}" destId="{1B645DA7-2F39-4D46-912C-F4FB02D6659D}" srcOrd="7" destOrd="0" presId="urn:microsoft.com/office/officeart/2005/8/layout/matrix1"/>
    <dgm:cxn modelId="{97033C1B-9EE3-462F-AABE-52A79181DD3E}" type="presParOf" srcId="{F46EB021-5218-431C-A74F-384E0A0D1EBC}" destId="{67B371E7-772E-4DD8-933C-1583F3D9B8B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42AAF7-F1AE-46E8-8DBE-6F123AB77075}" type="doc">
      <dgm:prSet loTypeId="urn:microsoft.com/office/officeart/2005/8/layout/gear1" loCatId="process" qsTypeId="urn:microsoft.com/office/officeart/2005/8/quickstyle/simple1" qsCatId="simple" csTypeId="urn:microsoft.com/office/officeart/2005/8/colors/accent4_1" csCatId="accent4" phldr="1"/>
      <dgm:spPr/>
    </dgm:pt>
    <dgm:pt modelId="{2FC934D2-AF23-4FC8-8664-A5399955BF88}">
      <dgm:prSet phldrT="[Текст]" custT="1"/>
      <dgm:spPr/>
      <dgm:t>
        <a:bodyPr/>
        <a:lstStyle/>
        <a:p>
          <a:r>
            <a:rPr lang="ru-RU" sz="1800" b="1" dirty="0" err="1" smtClean="0"/>
            <a:t>РИПы</a:t>
          </a:r>
          <a:r>
            <a:rPr lang="ru-RU" sz="1600" dirty="0" smtClean="0"/>
            <a:t> </a:t>
          </a:r>
          <a:endParaRPr lang="ru-RU" sz="1200" dirty="0"/>
        </a:p>
      </dgm:t>
    </dgm:pt>
    <dgm:pt modelId="{1D3844F2-0C42-4FD7-B546-8E670208646B}" type="parTrans" cxnId="{E9368A80-6D2A-4466-835D-7E646F3C7764}">
      <dgm:prSet/>
      <dgm:spPr/>
      <dgm:t>
        <a:bodyPr/>
        <a:lstStyle/>
        <a:p>
          <a:endParaRPr lang="ru-RU"/>
        </a:p>
      </dgm:t>
    </dgm:pt>
    <dgm:pt modelId="{8B4E61B6-5701-467A-8B15-6F4987203A16}" type="sibTrans" cxnId="{E9368A80-6D2A-4466-835D-7E646F3C7764}">
      <dgm:prSet/>
      <dgm:spPr/>
      <dgm:t>
        <a:bodyPr/>
        <a:lstStyle/>
        <a:p>
          <a:endParaRPr lang="ru-RU"/>
        </a:p>
      </dgm:t>
    </dgm:pt>
    <dgm:pt modelId="{A7873622-0273-4A54-B4B7-2A1F27C5893D}">
      <dgm:prSet phldrT="[Текст]" custT="1"/>
      <dgm:spPr/>
      <dgm:t>
        <a:bodyPr/>
        <a:lstStyle/>
        <a:p>
          <a:r>
            <a:rPr lang="ru-RU" sz="1600" b="1" dirty="0" smtClean="0"/>
            <a:t>РУМО</a:t>
          </a:r>
          <a:endParaRPr lang="ru-RU" sz="1600" b="1" dirty="0"/>
        </a:p>
      </dgm:t>
    </dgm:pt>
    <dgm:pt modelId="{7EC21FAE-8A23-43FF-95AE-740693BCCB81}" type="parTrans" cxnId="{C4AA9D87-9528-4BFB-91D7-F2CB1501DCE3}">
      <dgm:prSet/>
      <dgm:spPr/>
      <dgm:t>
        <a:bodyPr/>
        <a:lstStyle/>
        <a:p>
          <a:endParaRPr lang="ru-RU"/>
        </a:p>
      </dgm:t>
    </dgm:pt>
    <dgm:pt modelId="{1D64D189-ED3D-4897-B14D-40D140B5B7E6}" type="sibTrans" cxnId="{C4AA9D87-9528-4BFB-91D7-F2CB1501DCE3}">
      <dgm:prSet/>
      <dgm:spPr/>
      <dgm:t>
        <a:bodyPr/>
        <a:lstStyle/>
        <a:p>
          <a:endParaRPr lang="ru-RU"/>
        </a:p>
      </dgm:t>
    </dgm:pt>
    <dgm:pt modelId="{0A77B3BF-6C1B-4A41-99AF-A590206E96D3}">
      <dgm:prSet phldrT="[Текст]" custT="1"/>
      <dgm:spPr/>
      <dgm:t>
        <a:bodyPr/>
        <a:lstStyle/>
        <a:p>
          <a:r>
            <a:rPr lang="ru-RU" sz="1200" dirty="0" smtClean="0"/>
            <a:t> Лучшие практики, стажировочные площадки</a:t>
          </a:r>
          <a:endParaRPr lang="ru-RU" sz="1200" dirty="0"/>
        </a:p>
      </dgm:t>
    </dgm:pt>
    <dgm:pt modelId="{6A9EA9EB-EA42-4D59-A256-D22FB27EEE98}" type="parTrans" cxnId="{47F227B9-A256-487B-B92F-607A3A1ABC6D}">
      <dgm:prSet/>
      <dgm:spPr/>
      <dgm:t>
        <a:bodyPr/>
        <a:lstStyle/>
        <a:p>
          <a:endParaRPr lang="ru-RU"/>
        </a:p>
      </dgm:t>
    </dgm:pt>
    <dgm:pt modelId="{351EC491-6DAB-4B9B-B8CB-EC7C6264F555}" type="sibTrans" cxnId="{47F227B9-A256-487B-B92F-607A3A1ABC6D}">
      <dgm:prSet/>
      <dgm:spPr/>
      <dgm:t>
        <a:bodyPr/>
        <a:lstStyle/>
        <a:p>
          <a:endParaRPr lang="ru-RU"/>
        </a:p>
      </dgm:t>
    </dgm:pt>
    <dgm:pt modelId="{B23771AB-D3F2-40E1-9086-B9A7511B7750}" type="pres">
      <dgm:prSet presAssocID="{C442AAF7-F1AE-46E8-8DBE-6F123AB7707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29905F4-99F9-4375-BA45-91D00721065A}" type="pres">
      <dgm:prSet presAssocID="{2FC934D2-AF23-4FC8-8664-A5399955BF88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4FC20-E921-4469-830D-CAE80F7DFDBA}" type="pres">
      <dgm:prSet presAssocID="{2FC934D2-AF23-4FC8-8664-A5399955BF88}" presName="gear1srcNode" presStyleLbl="node1" presStyleIdx="0" presStyleCnt="3"/>
      <dgm:spPr/>
      <dgm:t>
        <a:bodyPr/>
        <a:lstStyle/>
        <a:p>
          <a:endParaRPr lang="ru-RU"/>
        </a:p>
      </dgm:t>
    </dgm:pt>
    <dgm:pt modelId="{59016560-AEDB-4AD9-B42D-3B767EBCC497}" type="pres">
      <dgm:prSet presAssocID="{2FC934D2-AF23-4FC8-8664-A5399955BF88}" presName="gear1dstNode" presStyleLbl="node1" presStyleIdx="0" presStyleCnt="3"/>
      <dgm:spPr/>
      <dgm:t>
        <a:bodyPr/>
        <a:lstStyle/>
        <a:p>
          <a:endParaRPr lang="ru-RU"/>
        </a:p>
      </dgm:t>
    </dgm:pt>
    <dgm:pt modelId="{3D480392-DBC0-4D42-A129-8185B449DDB1}" type="pres">
      <dgm:prSet presAssocID="{A7873622-0273-4A54-B4B7-2A1F27C5893D}" presName="gear2" presStyleLbl="node1" presStyleIdx="1" presStyleCnt="3" custScaleX="116541" custScaleY="111321" custLinFactNeighborX="-4956" custLinFactNeighborY="31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16E74-11B8-416E-BB5B-B97609AC94B9}" type="pres">
      <dgm:prSet presAssocID="{A7873622-0273-4A54-B4B7-2A1F27C5893D}" presName="gear2srcNode" presStyleLbl="node1" presStyleIdx="1" presStyleCnt="3"/>
      <dgm:spPr/>
      <dgm:t>
        <a:bodyPr/>
        <a:lstStyle/>
        <a:p>
          <a:endParaRPr lang="ru-RU"/>
        </a:p>
      </dgm:t>
    </dgm:pt>
    <dgm:pt modelId="{4F7F52CD-D1B1-46B1-BEC6-9E8E795579E8}" type="pres">
      <dgm:prSet presAssocID="{A7873622-0273-4A54-B4B7-2A1F27C5893D}" presName="gear2dstNode" presStyleLbl="node1" presStyleIdx="1" presStyleCnt="3"/>
      <dgm:spPr/>
      <dgm:t>
        <a:bodyPr/>
        <a:lstStyle/>
        <a:p>
          <a:endParaRPr lang="ru-RU"/>
        </a:p>
      </dgm:t>
    </dgm:pt>
    <dgm:pt modelId="{1B914868-7710-4738-97C3-4A877C1176E4}" type="pres">
      <dgm:prSet presAssocID="{0A77B3BF-6C1B-4A41-99AF-A590206E96D3}" presName="gear3" presStyleLbl="node1" presStyleIdx="2" presStyleCnt="3" custScaleX="138993" custScaleY="111301" custLinFactNeighborX="37633" custLinFactNeighborY="-9982"/>
      <dgm:spPr/>
      <dgm:t>
        <a:bodyPr/>
        <a:lstStyle/>
        <a:p>
          <a:endParaRPr lang="ru-RU"/>
        </a:p>
      </dgm:t>
    </dgm:pt>
    <dgm:pt modelId="{AEFCBFE5-EFBF-4990-B23D-2B62D3439B37}" type="pres">
      <dgm:prSet presAssocID="{0A77B3BF-6C1B-4A41-99AF-A590206E96D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5952EE-5514-4952-9118-A5162080DCC9}" type="pres">
      <dgm:prSet presAssocID="{0A77B3BF-6C1B-4A41-99AF-A590206E96D3}" presName="gear3srcNode" presStyleLbl="node1" presStyleIdx="2" presStyleCnt="3"/>
      <dgm:spPr/>
      <dgm:t>
        <a:bodyPr/>
        <a:lstStyle/>
        <a:p>
          <a:endParaRPr lang="ru-RU"/>
        </a:p>
      </dgm:t>
    </dgm:pt>
    <dgm:pt modelId="{87C0B838-B785-4CD9-88AD-38B3F0714121}" type="pres">
      <dgm:prSet presAssocID="{0A77B3BF-6C1B-4A41-99AF-A590206E96D3}" presName="gear3dstNode" presStyleLbl="node1" presStyleIdx="2" presStyleCnt="3"/>
      <dgm:spPr/>
      <dgm:t>
        <a:bodyPr/>
        <a:lstStyle/>
        <a:p>
          <a:endParaRPr lang="ru-RU"/>
        </a:p>
      </dgm:t>
    </dgm:pt>
    <dgm:pt modelId="{A65A07F0-BDE8-42CE-BD30-F47E313A41AA}" type="pres">
      <dgm:prSet presAssocID="{8B4E61B6-5701-467A-8B15-6F4987203A16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8832F14F-44E3-44CF-8F12-C71E97A875BF}" type="pres">
      <dgm:prSet presAssocID="{1D64D189-ED3D-4897-B14D-40D140B5B7E6}" presName="connector2" presStyleLbl="sibTrans2D1" presStyleIdx="1" presStyleCnt="3" custLinFactNeighborX="-4245" custLinFactNeighborY="-2516"/>
      <dgm:spPr/>
      <dgm:t>
        <a:bodyPr/>
        <a:lstStyle/>
        <a:p>
          <a:endParaRPr lang="ru-RU"/>
        </a:p>
      </dgm:t>
    </dgm:pt>
    <dgm:pt modelId="{A9173999-2DFB-47AA-9F15-ECB06FB5F90F}" type="pres">
      <dgm:prSet presAssocID="{351EC491-6DAB-4B9B-B8CB-EC7C6264F555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EB57A2A0-B4A8-493E-895D-6043D0C601F7}" type="presOf" srcId="{A7873622-0273-4A54-B4B7-2A1F27C5893D}" destId="{3D480392-DBC0-4D42-A129-8185B449DDB1}" srcOrd="0" destOrd="0" presId="urn:microsoft.com/office/officeart/2005/8/layout/gear1"/>
    <dgm:cxn modelId="{47F227B9-A256-487B-B92F-607A3A1ABC6D}" srcId="{C442AAF7-F1AE-46E8-8DBE-6F123AB77075}" destId="{0A77B3BF-6C1B-4A41-99AF-A590206E96D3}" srcOrd="2" destOrd="0" parTransId="{6A9EA9EB-EA42-4D59-A256-D22FB27EEE98}" sibTransId="{351EC491-6DAB-4B9B-B8CB-EC7C6264F555}"/>
    <dgm:cxn modelId="{D72D9429-1611-416B-8EE3-B57C9EED5EDC}" type="presOf" srcId="{A7873622-0273-4A54-B4B7-2A1F27C5893D}" destId="{4F7F52CD-D1B1-46B1-BEC6-9E8E795579E8}" srcOrd="2" destOrd="0" presId="urn:microsoft.com/office/officeart/2005/8/layout/gear1"/>
    <dgm:cxn modelId="{9956A363-E547-4BB8-BB1D-CF9EA2DECBAF}" type="presOf" srcId="{2FC934D2-AF23-4FC8-8664-A5399955BF88}" destId="{129905F4-99F9-4375-BA45-91D00721065A}" srcOrd="0" destOrd="0" presId="urn:microsoft.com/office/officeart/2005/8/layout/gear1"/>
    <dgm:cxn modelId="{C61FF142-0073-465C-8866-E54585F1E5B5}" type="presOf" srcId="{C442AAF7-F1AE-46E8-8DBE-6F123AB77075}" destId="{B23771AB-D3F2-40E1-9086-B9A7511B7750}" srcOrd="0" destOrd="0" presId="urn:microsoft.com/office/officeart/2005/8/layout/gear1"/>
    <dgm:cxn modelId="{FBE53600-9F88-4436-8D32-2F57C7FDFA1A}" type="presOf" srcId="{2FC934D2-AF23-4FC8-8664-A5399955BF88}" destId="{59016560-AEDB-4AD9-B42D-3B767EBCC497}" srcOrd="2" destOrd="0" presId="urn:microsoft.com/office/officeart/2005/8/layout/gear1"/>
    <dgm:cxn modelId="{1EF786AF-6CE3-4763-BE27-E879CE29243C}" type="presOf" srcId="{2FC934D2-AF23-4FC8-8664-A5399955BF88}" destId="{D014FC20-E921-4469-830D-CAE80F7DFDBA}" srcOrd="1" destOrd="0" presId="urn:microsoft.com/office/officeart/2005/8/layout/gear1"/>
    <dgm:cxn modelId="{40F3EDF4-DC65-434B-A0A4-D42D8567B0E0}" type="presOf" srcId="{8B4E61B6-5701-467A-8B15-6F4987203A16}" destId="{A65A07F0-BDE8-42CE-BD30-F47E313A41AA}" srcOrd="0" destOrd="0" presId="urn:microsoft.com/office/officeart/2005/8/layout/gear1"/>
    <dgm:cxn modelId="{A814BBB6-FB81-4134-B6D4-B44E826155F1}" type="presOf" srcId="{0A77B3BF-6C1B-4A41-99AF-A590206E96D3}" destId="{1B914868-7710-4738-97C3-4A877C1176E4}" srcOrd="0" destOrd="0" presId="urn:microsoft.com/office/officeart/2005/8/layout/gear1"/>
    <dgm:cxn modelId="{DE4B7A71-44CA-4297-80DE-45284AF3E8C9}" type="presOf" srcId="{351EC491-6DAB-4B9B-B8CB-EC7C6264F555}" destId="{A9173999-2DFB-47AA-9F15-ECB06FB5F90F}" srcOrd="0" destOrd="0" presId="urn:microsoft.com/office/officeart/2005/8/layout/gear1"/>
    <dgm:cxn modelId="{D9A60EA4-38BA-4318-9C7C-28999756681F}" type="presOf" srcId="{0A77B3BF-6C1B-4A41-99AF-A590206E96D3}" destId="{635952EE-5514-4952-9118-A5162080DCC9}" srcOrd="2" destOrd="0" presId="urn:microsoft.com/office/officeart/2005/8/layout/gear1"/>
    <dgm:cxn modelId="{E9368A80-6D2A-4466-835D-7E646F3C7764}" srcId="{C442AAF7-F1AE-46E8-8DBE-6F123AB77075}" destId="{2FC934D2-AF23-4FC8-8664-A5399955BF88}" srcOrd="0" destOrd="0" parTransId="{1D3844F2-0C42-4FD7-B546-8E670208646B}" sibTransId="{8B4E61B6-5701-467A-8B15-6F4987203A16}"/>
    <dgm:cxn modelId="{44DD15FF-997F-49E8-A11F-7DE791E8154E}" type="presOf" srcId="{0A77B3BF-6C1B-4A41-99AF-A590206E96D3}" destId="{AEFCBFE5-EFBF-4990-B23D-2B62D3439B37}" srcOrd="1" destOrd="0" presId="urn:microsoft.com/office/officeart/2005/8/layout/gear1"/>
    <dgm:cxn modelId="{0B201914-D72E-4528-80F2-65A272E9A452}" type="presOf" srcId="{1D64D189-ED3D-4897-B14D-40D140B5B7E6}" destId="{8832F14F-44E3-44CF-8F12-C71E97A875BF}" srcOrd="0" destOrd="0" presId="urn:microsoft.com/office/officeart/2005/8/layout/gear1"/>
    <dgm:cxn modelId="{C4AA9D87-9528-4BFB-91D7-F2CB1501DCE3}" srcId="{C442AAF7-F1AE-46E8-8DBE-6F123AB77075}" destId="{A7873622-0273-4A54-B4B7-2A1F27C5893D}" srcOrd="1" destOrd="0" parTransId="{7EC21FAE-8A23-43FF-95AE-740693BCCB81}" sibTransId="{1D64D189-ED3D-4897-B14D-40D140B5B7E6}"/>
    <dgm:cxn modelId="{F8921A78-4D2B-4A74-AAB2-980DAA9CCADA}" type="presOf" srcId="{0A77B3BF-6C1B-4A41-99AF-A590206E96D3}" destId="{87C0B838-B785-4CD9-88AD-38B3F0714121}" srcOrd="3" destOrd="0" presId="urn:microsoft.com/office/officeart/2005/8/layout/gear1"/>
    <dgm:cxn modelId="{639DDAF5-C09C-47BE-BF45-712DA5921F2B}" type="presOf" srcId="{A7873622-0273-4A54-B4B7-2A1F27C5893D}" destId="{E4916E74-11B8-416E-BB5B-B97609AC94B9}" srcOrd="1" destOrd="0" presId="urn:microsoft.com/office/officeart/2005/8/layout/gear1"/>
    <dgm:cxn modelId="{2A5E501C-FF26-4C33-A23B-15A317739E39}" type="presParOf" srcId="{B23771AB-D3F2-40E1-9086-B9A7511B7750}" destId="{129905F4-99F9-4375-BA45-91D00721065A}" srcOrd="0" destOrd="0" presId="urn:microsoft.com/office/officeart/2005/8/layout/gear1"/>
    <dgm:cxn modelId="{A80DE42F-FAAE-4D78-858C-3EB228DF6E29}" type="presParOf" srcId="{B23771AB-D3F2-40E1-9086-B9A7511B7750}" destId="{D014FC20-E921-4469-830D-CAE80F7DFDBA}" srcOrd="1" destOrd="0" presId="urn:microsoft.com/office/officeart/2005/8/layout/gear1"/>
    <dgm:cxn modelId="{9A0717F9-DA57-432D-A334-11A7465F879A}" type="presParOf" srcId="{B23771AB-D3F2-40E1-9086-B9A7511B7750}" destId="{59016560-AEDB-4AD9-B42D-3B767EBCC497}" srcOrd="2" destOrd="0" presId="urn:microsoft.com/office/officeart/2005/8/layout/gear1"/>
    <dgm:cxn modelId="{EB47EC84-1E38-44A9-9863-2CCDDF9968E4}" type="presParOf" srcId="{B23771AB-D3F2-40E1-9086-B9A7511B7750}" destId="{3D480392-DBC0-4D42-A129-8185B449DDB1}" srcOrd="3" destOrd="0" presId="urn:microsoft.com/office/officeart/2005/8/layout/gear1"/>
    <dgm:cxn modelId="{7CEFBBC8-E3D7-40EF-822E-BDA3F342C9C4}" type="presParOf" srcId="{B23771AB-D3F2-40E1-9086-B9A7511B7750}" destId="{E4916E74-11B8-416E-BB5B-B97609AC94B9}" srcOrd="4" destOrd="0" presId="urn:microsoft.com/office/officeart/2005/8/layout/gear1"/>
    <dgm:cxn modelId="{DF72CE7A-EDFF-44E5-A517-B31339B411BC}" type="presParOf" srcId="{B23771AB-D3F2-40E1-9086-B9A7511B7750}" destId="{4F7F52CD-D1B1-46B1-BEC6-9E8E795579E8}" srcOrd="5" destOrd="0" presId="urn:microsoft.com/office/officeart/2005/8/layout/gear1"/>
    <dgm:cxn modelId="{FF76A969-0DF8-4273-8F64-B2F8928B8BC9}" type="presParOf" srcId="{B23771AB-D3F2-40E1-9086-B9A7511B7750}" destId="{1B914868-7710-4738-97C3-4A877C1176E4}" srcOrd="6" destOrd="0" presId="urn:microsoft.com/office/officeart/2005/8/layout/gear1"/>
    <dgm:cxn modelId="{45E1AC80-E144-4A9A-B480-302A42D12501}" type="presParOf" srcId="{B23771AB-D3F2-40E1-9086-B9A7511B7750}" destId="{AEFCBFE5-EFBF-4990-B23D-2B62D3439B37}" srcOrd="7" destOrd="0" presId="urn:microsoft.com/office/officeart/2005/8/layout/gear1"/>
    <dgm:cxn modelId="{5A1BD431-86E2-4B91-B80A-7F401114875F}" type="presParOf" srcId="{B23771AB-D3F2-40E1-9086-B9A7511B7750}" destId="{635952EE-5514-4952-9118-A5162080DCC9}" srcOrd="8" destOrd="0" presId="urn:microsoft.com/office/officeart/2005/8/layout/gear1"/>
    <dgm:cxn modelId="{183F0822-7327-423A-82F8-5B6CBF27F301}" type="presParOf" srcId="{B23771AB-D3F2-40E1-9086-B9A7511B7750}" destId="{87C0B838-B785-4CD9-88AD-38B3F0714121}" srcOrd="9" destOrd="0" presId="urn:microsoft.com/office/officeart/2005/8/layout/gear1"/>
    <dgm:cxn modelId="{FA650760-AE00-4480-A19F-9D8B5127A2F1}" type="presParOf" srcId="{B23771AB-D3F2-40E1-9086-B9A7511B7750}" destId="{A65A07F0-BDE8-42CE-BD30-F47E313A41AA}" srcOrd="10" destOrd="0" presId="urn:microsoft.com/office/officeart/2005/8/layout/gear1"/>
    <dgm:cxn modelId="{B8EA6A1B-0F58-42A5-BCDA-182515496D3D}" type="presParOf" srcId="{B23771AB-D3F2-40E1-9086-B9A7511B7750}" destId="{8832F14F-44E3-44CF-8F12-C71E97A875BF}" srcOrd="11" destOrd="0" presId="urn:microsoft.com/office/officeart/2005/8/layout/gear1"/>
    <dgm:cxn modelId="{DF8EBE38-7120-4B0A-A648-85B14B70EC40}" type="presParOf" srcId="{B23771AB-D3F2-40E1-9086-B9A7511B7750}" destId="{A9173999-2DFB-47AA-9F15-ECB06FB5F90F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16F472-8CC1-4611-B726-F9F7C93A2862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9C89AA-A683-4EF3-BE5A-94EEFB57F7C3}">
      <dgm:prSet phldrT="[Текст]" custT="1"/>
      <dgm:spPr>
        <a:solidFill>
          <a:schemeClr val="bg2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+mn-lt"/>
            </a:rPr>
            <a:t>Партнерская разработка и реализация программ роста учителя (ПРУ), ориентированных на профессиональный, карьерный, социальный рост </a:t>
          </a:r>
          <a:endParaRPr lang="ru-RU" sz="1400" b="1" dirty="0">
            <a:solidFill>
              <a:schemeClr val="tx1"/>
            </a:solidFill>
            <a:latin typeface="+mn-lt"/>
          </a:endParaRPr>
        </a:p>
      </dgm:t>
    </dgm:pt>
    <dgm:pt modelId="{A93F2EBE-090B-46B0-A17F-ABF36E4253B2}" type="parTrans" cxnId="{1610E02D-46DB-4230-9BB7-72F7E3778C4A}">
      <dgm:prSet/>
      <dgm:spPr/>
      <dgm:t>
        <a:bodyPr/>
        <a:lstStyle/>
        <a:p>
          <a:endParaRPr lang="ru-RU"/>
        </a:p>
      </dgm:t>
    </dgm:pt>
    <dgm:pt modelId="{A364A753-14DF-4810-B995-31F2B425ED8F}" type="sibTrans" cxnId="{1610E02D-46DB-4230-9BB7-72F7E3778C4A}">
      <dgm:prSet/>
      <dgm:spPr/>
      <dgm:t>
        <a:bodyPr/>
        <a:lstStyle/>
        <a:p>
          <a:endParaRPr lang="ru-RU"/>
        </a:p>
      </dgm:t>
    </dgm:pt>
    <dgm:pt modelId="{07A665F2-C4D9-42C6-8A2D-71004981DB3D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Партнерская разработка и реализация разноуровневых ПРУ на основе панельных лекций, дискуссий, проектных мастерских и др.</a:t>
          </a:r>
          <a:endParaRPr lang="ru-RU" sz="1400" b="1" dirty="0">
            <a:solidFill>
              <a:schemeClr val="tx1"/>
            </a:solidFill>
          </a:endParaRPr>
        </a:p>
      </dgm:t>
    </dgm:pt>
    <dgm:pt modelId="{31F3029F-9C13-4BC1-AD33-CCE80E94EF1F}" type="parTrans" cxnId="{0718414C-235E-48CB-9BB4-CCA7E97D7EF8}">
      <dgm:prSet/>
      <dgm:spPr/>
      <dgm:t>
        <a:bodyPr/>
        <a:lstStyle/>
        <a:p>
          <a:endParaRPr lang="ru-RU"/>
        </a:p>
      </dgm:t>
    </dgm:pt>
    <dgm:pt modelId="{C915E2BC-A01E-4AA8-8B0C-3D5CFDE21D8B}" type="sibTrans" cxnId="{0718414C-235E-48CB-9BB4-CCA7E97D7EF8}">
      <dgm:prSet/>
      <dgm:spPr/>
      <dgm:t>
        <a:bodyPr/>
        <a:lstStyle/>
        <a:p>
          <a:endParaRPr lang="ru-RU"/>
        </a:p>
      </dgm:t>
    </dgm:pt>
    <dgm:pt modelId="{5E04916E-BC2A-414B-A116-CD9C386269E1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ru-RU" sz="1400" dirty="0" smtClean="0"/>
        </a:p>
        <a:p>
          <a:r>
            <a:rPr lang="ru-RU" sz="1400" b="1" dirty="0" smtClean="0">
              <a:solidFill>
                <a:schemeClr val="tx1"/>
              </a:solidFill>
            </a:rPr>
            <a:t>Партнерская разработка и реализация разноуровневых ПРУ в  онлайн-среде (на основе онлайн- </a:t>
          </a:r>
          <a:r>
            <a:rPr lang="ru-RU" sz="1400" b="1" dirty="0" err="1" smtClean="0">
              <a:solidFill>
                <a:schemeClr val="tx1"/>
              </a:solidFill>
            </a:rPr>
            <a:t>коучингов</a:t>
          </a:r>
          <a:r>
            <a:rPr lang="ru-RU" sz="1400" b="1" dirty="0" smtClean="0">
              <a:solidFill>
                <a:schemeClr val="tx1"/>
              </a:solidFill>
            </a:rPr>
            <a:t>, виртуальных навигаторов, симуляторов, конструкторов, </a:t>
          </a:r>
          <a:r>
            <a:rPr lang="ru-RU" sz="1400" b="1" dirty="0" err="1" smtClean="0">
              <a:solidFill>
                <a:schemeClr val="tx1"/>
              </a:solidFill>
            </a:rPr>
            <a:t>брэкграундов</a:t>
          </a:r>
          <a:r>
            <a:rPr lang="ru-RU" sz="1400" b="1" dirty="0" smtClean="0">
              <a:solidFill>
                <a:schemeClr val="tx1"/>
              </a:solidFill>
            </a:rPr>
            <a:t>, обучающей виртуальной лаборатории учительского роста  др.)</a:t>
          </a:r>
          <a:endParaRPr lang="ru-RU" sz="1400" b="1" dirty="0">
            <a:solidFill>
              <a:schemeClr val="tx1"/>
            </a:solidFill>
          </a:endParaRPr>
        </a:p>
      </dgm:t>
    </dgm:pt>
    <dgm:pt modelId="{E863CAB1-8549-4046-8FAA-0265B55C2D23}" type="parTrans" cxnId="{97A13C78-1B9C-4A0F-936E-D67893382BF9}">
      <dgm:prSet/>
      <dgm:spPr/>
      <dgm:t>
        <a:bodyPr/>
        <a:lstStyle/>
        <a:p>
          <a:endParaRPr lang="ru-RU"/>
        </a:p>
      </dgm:t>
    </dgm:pt>
    <dgm:pt modelId="{009DED90-BA84-4E3C-A4BD-F51CAD417EA0}" type="sibTrans" cxnId="{97A13C78-1B9C-4A0F-936E-D67893382BF9}">
      <dgm:prSet/>
      <dgm:spPr/>
      <dgm:t>
        <a:bodyPr/>
        <a:lstStyle/>
        <a:p>
          <a:endParaRPr lang="ru-RU"/>
        </a:p>
      </dgm:t>
    </dgm:pt>
    <dgm:pt modelId="{0FB9B868-EF72-452C-83E9-62DBCE79FAF7}">
      <dgm:prSet phldrT="[Текст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Партнерская разработка и реализация ДПП для обучения экспертов, тьюторов, консультантов, менторов, сетевых модераторов и др.</a:t>
          </a:r>
          <a:endParaRPr lang="ru-RU" sz="1400" b="1" dirty="0">
            <a:solidFill>
              <a:schemeClr val="tx1"/>
            </a:solidFill>
          </a:endParaRPr>
        </a:p>
      </dgm:t>
    </dgm:pt>
    <dgm:pt modelId="{A760F972-4F37-4739-B254-9532454490C7}" type="parTrans" cxnId="{6D9A9B2D-6876-4449-860A-9B08830C8442}">
      <dgm:prSet/>
      <dgm:spPr/>
      <dgm:t>
        <a:bodyPr/>
        <a:lstStyle/>
        <a:p>
          <a:endParaRPr lang="ru-RU"/>
        </a:p>
      </dgm:t>
    </dgm:pt>
    <dgm:pt modelId="{F84F7429-15DA-4EC4-9FAE-952028F888C4}" type="sibTrans" cxnId="{6D9A9B2D-6876-4449-860A-9B08830C8442}">
      <dgm:prSet/>
      <dgm:spPr/>
      <dgm:t>
        <a:bodyPr/>
        <a:lstStyle/>
        <a:p>
          <a:endParaRPr lang="ru-RU"/>
        </a:p>
      </dgm:t>
    </dgm:pt>
    <dgm:pt modelId="{E222AB10-E503-4BA1-82C0-E84C6058B8D8}" type="pres">
      <dgm:prSet presAssocID="{1816F472-8CC1-4611-B726-F9F7C93A2862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25CE42-9C62-4D86-8EAF-04D57A23E6A4}" type="pres">
      <dgm:prSet presAssocID="{1816F472-8CC1-4611-B726-F9F7C93A2862}" presName="comp1" presStyleCnt="0"/>
      <dgm:spPr/>
    </dgm:pt>
    <dgm:pt modelId="{959F808F-5C3D-46D3-ACBF-D7C54196D85F}" type="pres">
      <dgm:prSet presAssocID="{1816F472-8CC1-4611-B726-F9F7C93A2862}" presName="circle1" presStyleLbl="node1" presStyleIdx="0" presStyleCnt="4" custScaleX="160701"/>
      <dgm:spPr/>
      <dgm:t>
        <a:bodyPr/>
        <a:lstStyle/>
        <a:p>
          <a:endParaRPr lang="ru-RU"/>
        </a:p>
      </dgm:t>
    </dgm:pt>
    <dgm:pt modelId="{169AF641-CA51-4FB7-AC1A-F3B0DE471C27}" type="pres">
      <dgm:prSet presAssocID="{1816F472-8CC1-4611-B726-F9F7C93A2862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871669-C1AC-47B4-AFF8-6CE8E9C500B1}" type="pres">
      <dgm:prSet presAssocID="{1816F472-8CC1-4611-B726-F9F7C93A2862}" presName="comp2" presStyleCnt="0"/>
      <dgm:spPr/>
    </dgm:pt>
    <dgm:pt modelId="{B08FAAE3-3161-4E26-8EC7-6C1512067B1C}" type="pres">
      <dgm:prSet presAssocID="{1816F472-8CC1-4611-B726-F9F7C93A2862}" presName="circle2" presStyleLbl="node1" presStyleIdx="1" presStyleCnt="4" custScaleX="186290" custScaleY="84531" custLinFactNeighborX="0" custLinFactNeighborY="-5539"/>
      <dgm:spPr/>
      <dgm:t>
        <a:bodyPr/>
        <a:lstStyle/>
        <a:p>
          <a:endParaRPr lang="ru-RU"/>
        </a:p>
      </dgm:t>
    </dgm:pt>
    <dgm:pt modelId="{B5F19435-9E8A-4DA8-81A3-17B5C1CD6634}" type="pres">
      <dgm:prSet presAssocID="{1816F472-8CC1-4611-B726-F9F7C93A2862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D39CB-22EC-4F54-BCBF-296BB3C16EEE}" type="pres">
      <dgm:prSet presAssocID="{1816F472-8CC1-4611-B726-F9F7C93A2862}" presName="comp3" presStyleCnt="0"/>
      <dgm:spPr/>
    </dgm:pt>
    <dgm:pt modelId="{1EB45444-4E08-498B-B20E-888303775689}" type="pres">
      <dgm:prSet presAssocID="{1816F472-8CC1-4611-B726-F9F7C93A2862}" presName="circle3" presStyleLbl="node1" presStyleIdx="2" presStyleCnt="4" custScaleX="195952" custScaleY="96629"/>
      <dgm:spPr/>
      <dgm:t>
        <a:bodyPr/>
        <a:lstStyle/>
        <a:p>
          <a:endParaRPr lang="ru-RU"/>
        </a:p>
      </dgm:t>
    </dgm:pt>
    <dgm:pt modelId="{E354D44A-25A5-4348-A8A0-BD81DCAAB71D}" type="pres">
      <dgm:prSet presAssocID="{1816F472-8CC1-4611-B726-F9F7C93A2862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4F7FEE-255A-44F3-AE6F-A2C6C66BAECA}" type="pres">
      <dgm:prSet presAssocID="{1816F472-8CC1-4611-B726-F9F7C93A2862}" presName="comp4" presStyleCnt="0"/>
      <dgm:spPr/>
    </dgm:pt>
    <dgm:pt modelId="{D7E9539B-D7BE-4D7C-8E13-28CB21E40637}" type="pres">
      <dgm:prSet presAssocID="{1816F472-8CC1-4611-B726-F9F7C93A2862}" presName="circle4" presStyleLbl="node1" presStyleIdx="3" presStyleCnt="4" custScaleX="192013" custScaleY="52920" custLinFactNeighborY="-6093"/>
      <dgm:spPr/>
      <dgm:t>
        <a:bodyPr/>
        <a:lstStyle/>
        <a:p>
          <a:endParaRPr lang="ru-RU"/>
        </a:p>
      </dgm:t>
    </dgm:pt>
    <dgm:pt modelId="{451473C6-98D9-4FFA-BA4C-31CD83A10767}" type="pres">
      <dgm:prSet presAssocID="{1816F472-8CC1-4611-B726-F9F7C93A2862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10E02D-46DB-4230-9BB7-72F7E3778C4A}" srcId="{1816F472-8CC1-4611-B726-F9F7C93A2862}" destId="{689C89AA-A683-4EF3-BE5A-94EEFB57F7C3}" srcOrd="0" destOrd="0" parTransId="{A93F2EBE-090B-46B0-A17F-ABF36E4253B2}" sibTransId="{A364A753-14DF-4810-B995-31F2B425ED8F}"/>
    <dgm:cxn modelId="{2F62BEF2-70F3-409C-977E-1A3001604B70}" type="presOf" srcId="{689C89AA-A683-4EF3-BE5A-94EEFB57F7C3}" destId="{169AF641-CA51-4FB7-AC1A-F3B0DE471C27}" srcOrd="1" destOrd="0" presId="urn:microsoft.com/office/officeart/2005/8/layout/venn2"/>
    <dgm:cxn modelId="{8E0E5236-CF17-41F5-B63E-B7F6108E17A3}" type="presOf" srcId="{5E04916E-BC2A-414B-A116-CD9C386269E1}" destId="{E354D44A-25A5-4348-A8A0-BD81DCAAB71D}" srcOrd="1" destOrd="0" presId="urn:microsoft.com/office/officeart/2005/8/layout/venn2"/>
    <dgm:cxn modelId="{F966A780-CC6D-4EBB-97A9-FE2A083CE6DC}" type="presOf" srcId="{689C89AA-A683-4EF3-BE5A-94EEFB57F7C3}" destId="{959F808F-5C3D-46D3-ACBF-D7C54196D85F}" srcOrd="0" destOrd="0" presId="urn:microsoft.com/office/officeart/2005/8/layout/venn2"/>
    <dgm:cxn modelId="{0718414C-235E-48CB-9BB4-CCA7E97D7EF8}" srcId="{1816F472-8CC1-4611-B726-F9F7C93A2862}" destId="{07A665F2-C4D9-42C6-8A2D-71004981DB3D}" srcOrd="1" destOrd="0" parTransId="{31F3029F-9C13-4BC1-AD33-CCE80E94EF1F}" sibTransId="{C915E2BC-A01E-4AA8-8B0C-3D5CFDE21D8B}"/>
    <dgm:cxn modelId="{02152C5E-497A-4FC9-9FE2-A384623A4695}" type="presOf" srcId="{0FB9B868-EF72-452C-83E9-62DBCE79FAF7}" destId="{D7E9539B-D7BE-4D7C-8E13-28CB21E40637}" srcOrd="0" destOrd="0" presId="urn:microsoft.com/office/officeart/2005/8/layout/venn2"/>
    <dgm:cxn modelId="{686C3E2B-152E-4B8B-9D19-2578E621AA98}" type="presOf" srcId="{0FB9B868-EF72-452C-83E9-62DBCE79FAF7}" destId="{451473C6-98D9-4FFA-BA4C-31CD83A10767}" srcOrd="1" destOrd="0" presId="urn:microsoft.com/office/officeart/2005/8/layout/venn2"/>
    <dgm:cxn modelId="{53CF2E5E-2ED0-41F2-8327-586ACD4F7EB0}" type="presOf" srcId="{07A665F2-C4D9-42C6-8A2D-71004981DB3D}" destId="{B5F19435-9E8A-4DA8-81A3-17B5C1CD6634}" srcOrd="1" destOrd="0" presId="urn:microsoft.com/office/officeart/2005/8/layout/venn2"/>
    <dgm:cxn modelId="{0DB78BA1-ACEF-4ED8-941E-11C8061A715C}" type="presOf" srcId="{5E04916E-BC2A-414B-A116-CD9C386269E1}" destId="{1EB45444-4E08-498B-B20E-888303775689}" srcOrd="0" destOrd="0" presId="urn:microsoft.com/office/officeart/2005/8/layout/venn2"/>
    <dgm:cxn modelId="{6D9A9B2D-6876-4449-860A-9B08830C8442}" srcId="{1816F472-8CC1-4611-B726-F9F7C93A2862}" destId="{0FB9B868-EF72-452C-83E9-62DBCE79FAF7}" srcOrd="3" destOrd="0" parTransId="{A760F972-4F37-4739-B254-9532454490C7}" sibTransId="{F84F7429-15DA-4EC4-9FAE-952028F888C4}"/>
    <dgm:cxn modelId="{97A13C78-1B9C-4A0F-936E-D67893382BF9}" srcId="{1816F472-8CC1-4611-B726-F9F7C93A2862}" destId="{5E04916E-BC2A-414B-A116-CD9C386269E1}" srcOrd="2" destOrd="0" parTransId="{E863CAB1-8549-4046-8FAA-0265B55C2D23}" sibTransId="{009DED90-BA84-4E3C-A4BD-F51CAD417EA0}"/>
    <dgm:cxn modelId="{DA33CD36-274D-466C-8F34-BF791A22D6AF}" type="presOf" srcId="{1816F472-8CC1-4611-B726-F9F7C93A2862}" destId="{E222AB10-E503-4BA1-82C0-E84C6058B8D8}" srcOrd="0" destOrd="0" presId="urn:microsoft.com/office/officeart/2005/8/layout/venn2"/>
    <dgm:cxn modelId="{DA6F0ED1-2C36-4BBC-8BB5-4AEEA7636893}" type="presOf" srcId="{07A665F2-C4D9-42C6-8A2D-71004981DB3D}" destId="{B08FAAE3-3161-4E26-8EC7-6C1512067B1C}" srcOrd="0" destOrd="0" presId="urn:microsoft.com/office/officeart/2005/8/layout/venn2"/>
    <dgm:cxn modelId="{3EFB9930-483D-46CA-80F4-E33F5D907C2B}" type="presParOf" srcId="{E222AB10-E503-4BA1-82C0-E84C6058B8D8}" destId="{9025CE42-9C62-4D86-8EAF-04D57A23E6A4}" srcOrd="0" destOrd="0" presId="urn:microsoft.com/office/officeart/2005/8/layout/venn2"/>
    <dgm:cxn modelId="{1C1C37A7-FCE6-4BE2-ACD7-5CC068429145}" type="presParOf" srcId="{9025CE42-9C62-4D86-8EAF-04D57A23E6A4}" destId="{959F808F-5C3D-46D3-ACBF-D7C54196D85F}" srcOrd="0" destOrd="0" presId="urn:microsoft.com/office/officeart/2005/8/layout/venn2"/>
    <dgm:cxn modelId="{D870CC94-9D02-4D53-AD49-337191E95958}" type="presParOf" srcId="{9025CE42-9C62-4D86-8EAF-04D57A23E6A4}" destId="{169AF641-CA51-4FB7-AC1A-F3B0DE471C27}" srcOrd="1" destOrd="0" presId="urn:microsoft.com/office/officeart/2005/8/layout/venn2"/>
    <dgm:cxn modelId="{74BB2E1F-AC5C-46D6-BF8C-F03C017F6AC5}" type="presParOf" srcId="{E222AB10-E503-4BA1-82C0-E84C6058B8D8}" destId="{06871669-C1AC-47B4-AFF8-6CE8E9C500B1}" srcOrd="1" destOrd="0" presId="urn:microsoft.com/office/officeart/2005/8/layout/venn2"/>
    <dgm:cxn modelId="{75598E5B-08A6-4AEE-B5EE-6ABB414E310D}" type="presParOf" srcId="{06871669-C1AC-47B4-AFF8-6CE8E9C500B1}" destId="{B08FAAE3-3161-4E26-8EC7-6C1512067B1C}" srcOrd="0" destOrd="0" presId="urn:microsoft.com/office/officeart/2005/8/layout/venn2"/>
    <dgm:cxn modelId="{D51AC9D2-8156-450D-A7F9-37A6C242E1AA}" type="presParOf" srcId="{06871669-C1AC-47B4-AFF8-6CE8E9C500B1}" destId="{B5F19435-9E8A-4DA8-81A3-17B5C1CD6634}" srcOrd="1" destOrd="0" presId="urn:microsoft.com/office/officeart/2005/8/layout/venn2"/>
    <dgm:cxn modelId="{FEA3D374-151D-42FB-856E-63781C540C5C}" type="presParOf" srcId="{E222AB10-E503-4BA1-82C0-E84C6058B8D8}" destId="{B01D39CB-22EC-4F54-BCBF-296BB3C16EEE}" srcOrd="2" destOrd="0" presId="urn:microsoft.com/office/officeart/2005/8/layout/venn2"/>
    <dgm:cxn modelId="{AEE8B23C-BD39-4C08-9921-753B774A578B}" type="presParOf" srcId="{B01D39CB-22EC-4F54-BCBF-296BB3C16EEE}" destId="{1EB45444-4E08-498B-B20E-888303775689}" srcOrd="0" destOrd="0" presId="urn:microsoft.com/office/officeart/2005/8/layout/venn2"/>
    <dgm:cxn modelId="{B6EBCD9D-0EB8-42FB-8B19-C8A891A79B97}" type="presParOf" srcId="{B01D39CB-22EC-4F54-BCBF-296BB3C16EEE}" destId="{E354D44A-25A5-4348-A8A0-BD81DCAAB71D}" srcOrd="1" destOrd="0" presId="urn:microsoft.com/office/officeart/2005/8/layout/venn2"/>
    <dgm:cxn modelId="{F50E21B8-3777-4A51-9EBB-D015105D765A}" type="presParOf" srcId="{E222AB10-E503-4BA1-82C0-E84C6058B8D8}" destId="{FF4F7FEE-255A-44F3-AE6F-A2C6C66BAECA}" srcOrd="3" destOrd="0" presId="urn:microsoft.com/office/officeart/2005/8/layout/venn2"/>
    <dgm:cxn modelId="{A5893E59-41B0-4319-9AC2-4EA912491524}" type="presParOf" srcId="{FF4F7FEE-255A-44F3-AE6F-A2C6C66BAECA}" destId="{D7E9539B-D7BE-4D7C-8E13-28CB21E40637}" srcOrd="0" destOrd="0" presId="urn:microsoft.com/office/officeart/2005/8/layout/venn2"/>
    <dgm:cxn modelId="{E621DE07-F139-4C5E-9B90-96C2889B45CD}" type="presParOf" srcId="{FF4F7FEE-255A-44F3-AE6F-A2C6C66BAECA}" destId="{451473C6-98D9-4FFA-BA4C-31CD83A10767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E6702A-68C4-4810-91A1-D5619CF41DC0}">
      <dsp:nvSpPr>
        <dsp:cNvPr id="0" name=""/>
        <dsp:cNvSpPr/>
      </dsp:nvSpPr>
      <dsp:spPr>
        <a:xfrm rot="16200000">
          <a:off x="1643856" y="-1643856"/>
          <a:ext cx="2808287" cy="6096000"/>
        </a:xfrm>
        <a:prstGeom prst="round1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</a:rPr>
            <a:t>Статусные образовательные организации, Образовательные организации –лидеры, Топовые образовательные организации (проектирование авторских моделей УР)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</a:rPr>
            <a:t> </a:t>
          </a:r>
          <a:endParaRPr lang="ru-RU" sz="2200" kern="1200" dirty="0">
            <a:solidFill>
              <a:schemeClr val="tx1"/>
            </a:solidFill>
          </a:endParaRPr>
        </a:p>
      </dsp:txBody>
      <dsp:txXfrm rot="5400000">
        <a:off x="0" y="0"/>
        <a:ext cx="6096000" cy="2106215"/>
      </dsp:txXfrm>
    </dsp:sp>
    <dsp:sp modelId="{D4D5BCE5-33BE-4943-B385-FF7553433497}">
      <dsp:nvSpPr>
        <dsp:cNvPr id="0" name=""/>
        <dsp:cNvSpPr/>
      </dsp:nvSpPr>
      <dsp:spPr>
        <a:xfrm>
          <a:off x="6096000" y="0"/>
          <a:ext cx="6096000" cy="2808287"/>
        </a:xfrm>
        <a:prstGeom prst="round1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</a:rPr>
            <a:t>Школы с низкими образовательными результатами (проектирование адаптированных моделей УР на основе ТКМУР)</a:t>
          </a:r>
          <a:endParaRPr lang="ru-RU" sz="2200" kern="1200" dirty="0">
            <a:solidFill>
              <a:schemeClr val="tx1"/>
            </a:solidFill>
          </a:endParaRPr>
        </a:p>
      </dsp:txBody>
      <dsp:txXfrm>
        <a:off x="6096000" y="0"/>
        <a:ext cx="6096000" cy="2106215"/>
      </dsp:txXfrm>
    </dsp:sp>
    <dsp:sp modelId="{04F47AB3-46C7-45CF-890F-0D1E52541185}">
      <dsp:nvSpPr>
        <dsp:cNvPr id="0" name=""/>
        <dsp:cNvSpPr/>
      </dsp:nvSpPr>
      <dsp:spPr>
        <a:xfrm rot="10800000">
          <a:off x="0" y="2808287"/>
          <a:ext cx="6096000" cy="2808287"/>
        </a:xfrm>
        <a:prstGeom prst="round1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</a:rPr>
            <a:t>Школы, функционирующие в сложных социальных условиях (проектирование адаптированных моделей УР на основе ТКМУР)</a:t>
          </a:r>
          <a:endParaRPr lang="ru-RU" sz="2200" kern="1200" dirty="0">
            <a:solidFill>
              <a:schemeClr val="tx1"/>
            </a:solidFill>
          </a:endParaRPr>
        </a:p>
      </dsp:txBody>
      <dsp:txXfrm rot="10800000">
        <a:off x="0" y="3510359"/>
        <a:ext cx="6096000" cy="2106215"/>
      </dsp:txXfrm>
    </dsp:sp>
    <dsp:sp modelId="{D4A4BE91-88FB-4F89-BB89-76439ADB9E23}">
      <dsp:nvSpPr>
        <dsp:cNvPr id="0" name=""/>
        <dsp:cNvSpPr/>
      </dsp:nvSpPr>
      <dsp:spPr>
        <a:xfrm rot="5400000">
          <a:off x="7739856" y="1164431"/>
          <a:ext cx="2808287" cy="6096000"/>
        </a:xfrm>
        <a:prstGeom prst="round1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</a:rPr>
            <a:t>Специализированные школы и другие образовательные организации (проектирование моделей УР на выбор)</a:t>
          </a:r>
          <a:endParaRPr lang="ru-RU" sz="2200" kern="1200" dirty="0">
            <a:solidFill>
              <a:schemeClr val="tx1"/>
            </a:solidFill>
          </a:endParaRPr>
        </a:p>
      </dsp:txBody>
      <dsp:txXfrm rot="-5400000">
        <a:off x="6096000" y="3510359"/>
        <a:ext cx="6096000" cy="2106215"/>
      </dsp:txXfrm>
    </dsp:sp>
    <dsp:sp modelId="{67B371E7-772E-4DD8-933C-1583F3D9B8BD}">
      <dsp:nvSpPr>
        <dsp:cNvPr id="0" name=""/>
        <dsp:cNvSpPr/>
      </dsp:nvSpPr>
      <dsp:spPr>
        <a:xfrm>
          <a:off x="1648504" y="1862386"/>
          <a:ext cx="8894990" cy="1891802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prstClr val="black"/>
              </a:solidFill>
            </a:rPr>
            <a:t>Цель: создание условий для совершенствования профессиональных компетенций педагогических и руководящих работников, устранения их профессиональных дефицитов и мотивации к непрерывному развитию</a:t>
          </a:r>
          <a:endParaRPr lang="ru-RU" sz="2200" kern="1200" dirty="0"/>
        </a:p>
      </dsp:txBody>
      <dsp:txXfrm>
        <a:off x="1740854" y="1954736"/>
        <a:ext cx="8710290" cy="17071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9905F4-99F9-4375-BA45-91D00721065A}">
      <dsp:nvSpPr>
        <dsp:cNvPr id="0" name=""/>
        <dsp:cNvSpPr/>
      </dsp:nvSpPr>
      <dsp:spPr>
        <a:xfrm>
          <a:off x="1189442" y="1317883"/>
          <a:ext cx="1453763" cy="1453763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/>
            <a:t>РИПы</a:t>
          </a:r>
          <a:r>
            <a:rPr lang="ru-RU" sz="1600" kern="1200" dirty="0" smtClean="0"/>
            <a:t> </a:t>
          </a:r>
          <a:endParaRPr lang="ru-RU" sz="1200" kern="1200" dirty="0"/>
        </a:p>
      </dsp:txBody>
      <dsp:txXfrm>
        <a:off x="1481713" y="1658420"/>
        <a:ext cx="869221" cy="747264"/>
      </dsp:txXfrm>
    </dsp:sp>
    <dsp:sp modelId="{3D480392-DBC0-4D42-A129-8185B449DDB1}">
      <dsp:nvSpPr>
        <dsp:cNvPr id="0" name=""/>
        <dsp:cNvSpPr/>
      </dsp:nvSpPr>
      <dsp:spPr>
        <a:xfrm>
          <a:off x="203775" y="917770"/>
          <a:ext cx="1232167" cy="1176977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РУМО</a:t>
          </a:r>
          <a:endParaRPr lang="ru-RU" sz="1600" b="1" kern="1200" dirty="0"/>
        </a:p>
      </dsp:txBody>
      <dsp:txXfrm>
        <a:off x="508105" y="1215868"/>
        <a:ext cx="623507" cy="580781"/>
      </dsp:txXfrm>
    </dsp:sp>
    <dsp:sp modelId="{1B914868-7710-4738-97C3-4A877C1176E4}">
      <dsp:nvSpPr>
        <dsp:cNvPr id="0" name=""/>
        <dsp:cNvSpPr/>
      </dsp:nvSpPr>
      <dsp:spPr>
        <a:xfrm rot="20700000">
          <a:off x="989047" y="182064"/>
          <a:ext cx="1544858" cy="1047989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 Лучшие практики, стажировочные площадки</a:t>
          </a:r>
          <a:endParaRPr lang="ru-RU" sz="1200" kern="1200" dirty="0"/>
        </a:p>
      </dsp:txBody>
      <dsp:txXfrm rot="-20700000">
        <a:off x="1357351" y="382448"/>
        <a:ext cx="808251" cy="647221"/>
      </dsp:txXfrm>
    </dsp:sp>
    <dsp:sp modelId="{A65A07F0-BDE8-42CE-BD30-F47E313A41AA}">
      <dsp:nvSpPr>
        <dsp:cNvPr id="0" name=""/>
        <dsp:cNvSpPr/>
      </dsp:nvSpPr>
      <dsp:spPr>
        <a:xfrm>
          <a:off x="1061477" y="1107560"/>
          <a:ext cx="1860817" cy="1860817"/>
        </a:xfrm>
        <a:prstGeom prst="circularArrow">
          <a:avLst>
            <a:gd name="adj1" fmla="val 4687"/>
            <a:gd name="adj2" fmla="val 299029"/>
            <a:gd name="adj3" fmla="val 2462221"/>
            <a:gd name="adj4" fmla="val 15982804"/>
            <a:gd name="adj5" fmla="val 5469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32F14F-44E3-44CF-8F12-C71E97A875BF}">
      <dsp:nvSpPr>
        <dsp:cNvPr id="0" name=""/>
        <dsp:cNvSpPr/>
      </dsp:nvSpPr>
      <dsp:spPr>
        <a:xfrm>
          <a:off x="98981" y="712970"/>
          <a:ext cx="1351999" cy="135199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173999-2DFB-47AA-9F15-ECB06FB5F90F}">
      <dsp:nvSpPr>
        <dsp:cNvPr id="0" name=""/>
        <dsp:cNvSpPr/>
      </dsp:nvSpPr>
      <dsp:spPr>
        <a:xfrm>
          <a:off x="696183" y="24600"/>
          <a:ext cx="1457728" cy="145772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9F808F-5C3D-46D3-ACBF-D7C54196D85F}">
      <dsp:nvSpPr>
        <dsp:cNvPr id="0" name=""/>
        <dsp:cNvSpPr/>
      </dsp:nvSpPr>
      <dsp:spPr>
        <a:xfrm>
          <a:off x="1425247" y="0"/>
          <a:ext cx="9341505" cy="5812973"/>
        </a:xfrm>
        <a:prstGeom prst="ellips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+mn-lt"/>
            </a:rPr>
            <a:t>Партнерская разработка и реализация программ роста учителя (ПРУ), ориентированных на профессиональный, карьерный, социальный рост </a:t>
          </a:r>
          <a:endParaRPr lang="ru-RU" sz="1400" b="1" kern="1200" dirty="0">
            <a:solidFill>
              <a:schemeClr val="tx1"/>
            </a:solidFill>
            <a:latin typeface="+mn-lt"/>
          </a:endParaRPr>
        </a:p>
      </dsp:txBody>
      <dsp:txXfrm>
        <a:off x="4790057" y="290648"/>
        <a:ext cx="2611885" cy="871945"/>
      </dsp:txXfrm>
    </dsp:sp>
    <dsp:sp modelId="{B08FAAE3-3161-4E26-8EC7-6C1512067B1C}">
      <dsp:nvSpPr>
        <dsp:cNvPr id="0" name=""/>
        <dsp:cNvSpPr/>
      </dsp:nvSpPr>
      <dsp:spPr>
        <a:xfrm>
          <a:off x="1764405" y="1264693"/>
          <a:ext cx="8663189" cy="3931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Партнерская разработка и реализация разноуровневых ПРУ на основе панельных лекций, дискуссий, проектных мастерских и др.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582107" y="1500554"/>
        <a:ext cx="3027784" cy="707582"/>
      </dsp:txXfrm>
    </dsp:sp>
    <dsp:sp modelId="{1EB45444-4E08-498B-B20E-888303775689}">
      <dsp:nvSpPr>
        <dsp:cNvPr id="0" name=""/>
        <dsp:cNvSpPr/>
      </dsp:nvSpPr>
      <dsp:spPr>
        <a:xfrm>
          <a:off x="2678808" y="2383975"/>
          <a:ext cx="6834382" cy="337021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Партнерская разработка и реализация разноуровневых ПРУ в  онлайн-среде (на основе онлайн- </a:t>
          </a:r>
          <a:r>
            <a:rPr lang="ru-RU" sz="1400" b="1" kern="1200" dirty="0" err="1" smtClean="0">
              <a:solidFill>
                <a:schemeClr val="tx1"/>
              </a:solidFill>
            </a:rPr>
            <a:t>коучингов</a:t>
          </a:r>
          <a:r>
            <a:rPr lang="ru-RU" sz="1400" b="1" kern="1200" dirty="0" smtClean="0">
              <a:solidFill>
                <a:schemeClr val="tx1"/>
              </a:solidFill>
            </a:rPr>
            <a:t>, виртуальных навигаторов, симуляторов, конструкторов, </a:t>
          </a:r>
          <a:r>
            <a:rPr lang="ru-RU" sz="1400" b="1" kern="1200" dirty="0" err="1" smtClean="0">
              <a:solidFill>
                <a:schemeClr val="tx1"/>
              </a:solidFill>
            </a:rPr>
            <a:t>брэкграундов</a:t>
          </a:r>
          <a:r>
            <a:rPr lang="ru-RU" sz="1400" b="1" kern="1200" dirty="0" smtClean="0">
              <a:solidFill>
                <a:schemeClr val="tx1"/>
              </a:solidFill>
            </a:rPr>
            <a:t>, обучающей виртуальной лаборатории учительского роста  др.)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503588" y="2636741"/>
        <a:ext cx="3184822" cy="758297"/>
      </dsp:txXfrm>
    </dsp:sp>
    <dsp:sp modelId="{D7E9539B-D7BE-4D7C-8E13-28CB21E40637}">
      <dsp:nvSpPr>
        <dsp:cNvPr id="0" name=""/>
        <dsp:cNvSpPr/>
      </dsp:nvSpPr>
      <dsp:spPr>
        <a:xfrm>
          <a:off x="3863667" y="3893459"/>
          <a:ext cx="4464665" cy="1230490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Партнерская разработка и реализация ДПП для обучения экспертов, тьюторов, консультантов, менторов, сетевых модераторов и др.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517502" y="4201082"/>
        <a:ext cx="3156995" cy="6152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801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161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5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E8DB4-9BC2-427F-8D91-CBCC5EF5B47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1C798-A013-416E-BEB0-F1E89A786CD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549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72A23-ACB6-4B64-836C-23127D5F16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01053-5EFC-46F1-9FE7-55A1A72B2E3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646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93C1F-BC8A-45D1-9DD3-D43A9399E7A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C99CF-CAF5-4A76-91CC-A11ACBDC4FC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825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3CD8A-20E5-4BEC-B262-F99766470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58C0C-7D12-4D3F-BA99-0EC1F6F74AD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185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03D5A-B959-420C-8016-637103B1A7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18AA1-52B7-415A-A764-068718C5BC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832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FBD12-B4FC-46AF-883F-E3A96E9FABD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9169E-5D79-44EF-99F7-2C2FB9007AC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233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92D0C-F476-4F5A-88B0-8D33E7EEFB0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04618-6980-4D00-A38C-4CA38B6BD6B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8554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32BB0-AB6B-4AAE-AACE-2B9DC4F2ABB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EAEA1-BD7B-4574-95CE-E26D9C1224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681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193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719E5-E9D8-4655-920B-CD486CE9FE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DDC5A-ED54-4AE2-87CD-70A899C2764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8065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9A0E4-5784-458C-8B79-D19EFE22635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A4675-2390-4BF8-BAD8-0801822CC6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4963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DE62A-DC1D-483E-BC0B-AD17CAEB93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9ECE5-ACAF-4E8C-8FB2-2B71601D7E3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1020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349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6239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0468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0899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9340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5693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145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6614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9068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341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042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0673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C490-DD10-4BB4-8326-025CFA54F1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BCA4-4DBA-4FC6-862B-C8C740BC3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2417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C490-DD10-4BB4-8326-025CFA54F1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BCA4-4DBA-4FC6-862B-C8C740BC3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7998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C490-DD10-4BB4-8326-025CFA54F1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BCA4-4DBA-4FC6-862B-C8C740BC3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3991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C490-DD10-4BB4-8326-025CFA54F1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BCA4-4DBA-4FC6-862B-C8C740BC3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3211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C490-DD10-4BB4-8326-025CFA54F1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BCA4-4DBA-4FC6-862B-C8C740BC3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0282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C490-DD10-4BB4-8326-025CFA54F1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BCA4-4DBA-4FC6-862B-C8C740BC3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818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173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C490-DD10-4BB4-8326-025CFA54F1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BCA4-4DBA-4FC6-862B-C8C740BC3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8411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C490-DD10-4BB4-8326-025CFA54F1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BCA4-4DBA-4FC6-862B-C8C740BC3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8561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C490-DD10-4BB4-8326-025CFA54F1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BCA4-4DBA-4FC6-862B-C8C740BC3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1206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C490-DD10-4BB4-8326-025CFA54F1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BCA4-4DBA-4FC6-862B-C8C740BC3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5255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C490-DD10-4BB4-8326-025CFA54F1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BCA4-4DBA-4FC6-862B-C8C740BC3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3596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C066-649D-4A79-A8DB-4BFF208E7A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0054-99CF-4449-A375-39FD781EC76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2518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C066-649D-4A79-A8DB-4BFF208E7A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0054-99CF-4449-A375-39FD781EC76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5951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C066-649D-4A79-A8DB-4BFF208E7A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0054-99CF-4449-A375-39FD781EC76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7486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C066-649D-4A79-A8DB-4BFF208E7A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0054-99CF-4449-A375-39FD781EC76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9782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C066-649D-4A79-A8DB-4BFF208E7A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0054-99CF-4449-A375-39FD781EC76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3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5585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C066-649D-4A79-A8DB-4BFF208E7A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0054-99CF-4449-A375-39FD781EC76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2711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C066-649D-4A79-A8DB-4BFF208E7A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0054-99CF-4449-A375-39FD781EC76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3865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C066-649D-4A79-A8DB-4BFF208E7A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0054-99CF-4449-A375-39FD781EC76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0412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C066-649D-4A79-A8DB-4BFF208E7A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0054-99CF-4449-A375-39FD781EC76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91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C066-649D-4A79-A8DB-4BFF208E7A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0054-99CF-4449-A375-39FD781EC76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7696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C066-649D-4A79-A8DB-4BFF208E7A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0054-99CF-4449-A375-39FD781EC76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87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177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729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020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755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56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4C7A8E-B73F-4951-B9EB-DD11762E727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28BA33-D5A0-4D02-AD32-F9193AD2A8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363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E5788-09C3-4D65-907E-DD32E36174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687A5-CC4A-43C2-AD4D-04B285E2D6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406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8C490-DD10-4BB4-8326-025CFA54F1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BBCA4-4DBA-4FC6-862B-C8C740BC3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772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BC066-649D-4A79-A8DB-4BFF208E7A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40054-99CF-4449-A375-39FD781EC76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615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9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"/>
            <a:ext cx="10668000" cy="1457324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>
                <a:latin typeface="+mn-lt"/>
              </a:rPr>
              <a:t>Организация образовательной деятельности в условиях реализации региональной модели учительского роста (РМУР)</a:t>
            </a:r>
            <a:endParaRPr lang="ru-RU" sz="4000" b="1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200400"/>
            <a:ext cx="12192000" cy="3216729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b="1" dirty="0" smtClean="0"/>
              <a:t>Л.Е. Халудорова, к.п.н., доцент КРТФО ГАУ ДПО РБ «БРИОП»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525" cy="95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525" cy="95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525" cy="95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306" y="2222009"/>
            <a:ext cx="5639388" cy="34739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0266" y="2222009"/>
            <a:ext cx="4201734" cy="34739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103823"/>
            <a:ext cx="1524000" cy="13535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2222009"/>
            <a:ext cx="3984170" cy="34739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3823"/>
            <a:ext cx="1524000" cy="135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988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1353800" cy="74697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Calibri" panose="020F0502020204030204"/>
              </a:rPr>
              <a:t>Предполагаемые </a:t>
            </a:r>
            <a:r>
              <a:rPr lang="ru-RU" sz="3200" b="1" dirty="0" smtClean="0">
                <a:solidFill>
                  <a:prstClr val="black"/>
                </a:solidFill>
                <a:latin typeface="Calibri" panose="020F0502020204030204"/>
              </a:rPr>
              <a:t>изменения </a:t>
            </a:r>
            <a:r>
              <a:rPr lang="ru-RU" sz="3200" b="1" dirty="0">
                <a:solidFill>
                  <a:prstClr val="black"/>
                </a:solidFill>
                <a:latin typeface="Calibri" panose="020F0502020204030204"/>
              </a:rPr>
              <a:t>в организации образовательной </a:t>
            </a:r>
            <a:r>
              <a:rPr lang="ru-RU" sz="3200" b="1" dirty="0" smtClean="0">
                <a:solidFill>
                  <a:prstClr val="black"/>
                </a:solidFill>
                <a:latin typeface="Calibri" panose="020F0502020204030204"/>
              </a:rPr>
              <a:t>деятельности БРИОП (переходный период к РМУР)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1391321"/>
              </p:ext>
            </p:extLst>
          </p:nvPr>
        </p:nvGraphicFramePr>
        <p:xfrm>
          <a:off x="154547" y="877901"/>
          <a:ext cx="12192000" cy="6324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0"/>
              </a:tblGrid>
              <a:tr h="856081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Пере</a:t>
                      </a:r>
                      <a:r>
                        <a:rPr kumimoji="0" lang="ru-RU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осмысление оснований, принципов организации образовательной деятельности</a:t>
                      </a:r>
                    </a:p>
                  </a:txBody>
                  <a:tcPr/>
                </a:tc>
              </a:tr>
              <a:tr h="558285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Пере</a:t>
                      </a:r>
                      <a:r>
                        <a:rPr kumimoji="0" lang="ru-RU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ориентация на адресную образовательную деятельность </a:t>
                      </a:r>
                    </a:p>
                  </a:txBody>
                  <a:tcPr/>
                </a:tc>
              </a:tr>
              <a:tr h="519280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Пере</a:t>
                      </a:r>
                      <a:r>
                        <a:rPr lang="ru-RU" sz="3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смотр</a:t>
                      </a:r>
                      <a:r>
                        <a:rPr lang="ru-RU" sz="32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 </a:t>
                      </a:r>
                      <a:r>
                        <a:rPr lang="ru-RU" sz="3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подходов</a:t>
                      </a:r>
                      <a:r>
                        <a:rPr lang="ru-RU" sz="32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 </a:t>
                      </a:r>
                      <a:r>
                        <a:rPr lang="ru-RU" sz="3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к организации образовательной деятельности </a:t>
                      </a:r>
                      <a:r>
                        <a:rPr kumimoji="0" lang="ru-RU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 курсовой и межкурсовой период</a:t>
                      </a:r>
                    </a:p>
                  </a:txBody>
                  <a:tcPr/>
                </a:tc>
              </a:tr>
              <a:tr h="542181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Пере</a:t>
                      </a:r>
                      <a:r>
                        <a:rPr kumimoji="0" lang="ru-RU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проектирование содержания образовательной деятельности</a:t>
                      </a:r>
                    </a:p>
                  </a:txBody>
                  <a:tcPr/>
                </a:tc>
              </a:tr>
              <a:tr h="856081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Пере</a:t>
                      </a:r>
                      <a:r>
                        <a:rPr kumimoji="0" lang="ru-RU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ход к продуктивным способам, методам, технологиям для организации образовательной деятельности</a:t>
                      </a:r>
                    </a:p>
                  </a:txBody>
                  <a:tcPr/>
                </a:tc>
              </a:tr>
              <a:tr h="856081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Пере</a:t>
                      </a:r>
                      <a:r>
                        <a:rPr kumimoji="0" lang="ru-RU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вод образовательной деятельности на «каскадный» формат </a:t>
                      </a:r>
                    </a:p>
                  </a:txBody>
                  <a:tcPr/>
                </a:tc>
              </a:tr>
              <a:tr h="1460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ru-RU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841321" cy="8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763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014" y="1"/>
            <a:ext cx="10758986" cy="1105468"/>
          </a:xfrm>
        </p:spPr>
        <p:txBody>
          <a:bodyPr/>
          <a:lstStyle/>
          <a:p>
            <a:r>
              <a:rPr lang="ru-RU" sz="3600" b="1" dirty="0">
                <a:solidFill>
                  <a:srgbClr val="00B050"/>
                </a:solidFill>
                <a:latin typeface="Calibri" panose="020F0502020204030204"/>
              </a:rPr>
              <a:t>Пере</a:t>
            </a:r>
            <a:r>
              <a:rPr lang="ru-RU" sz="3600" b="1" dirty="0">
                <a:solidFill>
                  <a:prstClr val="black"/>
                </a:solidFill>
                <a:latin typeface="Calibri" panose="020F0502020204030204"/>
              </a:rPr>
              <a:t>осмысление </a:t>
            </a:r>
            <a:r>
              <a:rPr lang="ru-RU" sz="3600" b="1" dirty="0" smtClean="0">
                <a:solidFill>
                  <a:prstClr val="black"/>
                </a:solidFill>
                <a:latin typeface="Calibri" panose="020F0502020204030204"/>
              </a:rPr>
              <a:t>оснований, </a:t>
            </a:r>
            <a:r>
              <a:rPr lang="ru-RU" sz="3600" b="1" dirty="0">
                <a:solidFill>
                  <a:prstClr val="black"/>
                </a:solidFill>
                <a:latin typeface="Calibri" panose="020F0502020204030204"/>
              </a:rPr>
              <a:t>принципов к организации образовательной деятельности</a:t>
            </a:r>
            <a:endParaRPr lang="ru-RU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7811147"/>
              </p:ext>
            </p:extLst>
          </p:nvPr>
        </p:nvGraphicFramePr>
        <p:xfrm>
          <a:off x="0" y="1228299"/>
          <a:ext cx="12192000" cy="5879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5909"/>
                <a:gridCol w="7466091"/>
              </a:tblGrid>
              <a:tr h="539768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Концептуальная рамка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Бизнес-процесс</a:t>
                      </a: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это совокупность взаимосвязанных   мероприятий или задач, направленных на создание определенного продукта или услуги для потребителей.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Принципы: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   «зоны ближайшего развития»;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   сочетания деятельностных форм   обучения;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мобильности обучения;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конвергентности обучения;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тьюторского сопровождения.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94" y="55868"/>
            <a:ext cx="1103472" cy="9937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33266"/>
            <a:ext cx="4694830" cy="489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46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4645" y="0"/>
            <a:ext cx="10937355" cy="1240972"/>
          </a:xfrm>
        </p:spPr>
        <p:txBody>
          <a:bodyPr>
            <a:normAutofit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ru-RU" sz="4000" b="1" dirty="0" smtClean="0">
                <a:solidFill>
                  <a:srgbClr val="00B050"/>
                </a:solidFill>
                <a:latin typeface="Calibri" panose="020F0502020204030204"/>
                <a:ea typeface="+mn-ea"/>
                <a:cs typeface="+mn-cs"/>
              </a:rPr>
              <a:t>	</a:t>
            </a:r>
            <a:r>
              <a:rPr lang="ru-RU" sz="3600" b="1" dirty="0" smtClean="0">
                <a:solidFill>
                  <a:srgbClr val="00B050"/>
                </a:solidFill>
                <a:latin typeface="Calibri" panose="020F0502020204030204"/>
                <a:ea typeface="+mn-ea"/>
                <a:cs typeface="+mn-cs"/>
              </a:rPr>
              <a:t>Пере</a:t>
            </a:r>
            <a:r>
              <a:rPr lang="ru-RU" sz="3600" b="1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ориентация на адресную образовательную</a:t>
            </a:r>
            <a:r>
              <a:rPr lang="ru-RU" sz="36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ru-RU" sz="3600" b="1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деятельность</a:t>
            </a:r>
            <a:endParaRPr lang="ru-RU" sz="3600" b="1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6337220"/>
              </p:ext>
            </p:extLst>
          </p:nvPr>
        </p:nvGraphicFramePr>
        <p:xfrm>
          <a:off x="0" y="1241425"/>
          <a:ext cx="12192000" cy="5616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54645" cy="1061357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6050281" y="3429000"/>
            <a:ext cx="45719" cy="482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353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500187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rgbClr val="00B050"/>
                </a:solidFill>
              </a:rPr>
              <a:t>Пере</a:t>
            </a:r>
            <a:r>
              <a:rPr lang="ru-RU" sz="2800" b="1" dirty="0" smtClean="0"/>
              <a:t>смотр подходов к организации образовательной деятельности  на </a:t>
            </a:r>
            <a:r>
              <a:rPr lang="ru-RU" sz="2800" b="1" dirty="0"/>
              <a:t>основе результатов оценочных процедур и профессионально-личностной рефлексии </a:t>
            </a:r>
            <a:r>
              <a:rPr lang="ru-RU" sz="2800" b="1" dirty="0" smtClean="0"/>
              <a:t>педагога во время курсов ПК и ПП</a:t>
            </a:r>
            <a:endParaRPr lang="ru-RU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85611" y="1571623"/>
            <a:ext cx="10534919" cy="48895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prstClr val="black"/>
                </a:solidFill>
              </a:rPr>
              <a:t>Цель – совершенствование профессиональных компетенций педагогических и руководящих работников, устранение их профессиональных дефицитов и мотивация к непрерывному развитию</a:t>
            </a:r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1952625" y="6143625"/>
            <a:ext cx="8358188" cy="642938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</a:rPr>
              <a:t>Преодоление профессиональных дефицитов педагога, самообразование, преемственность, непрерывность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10314" y="2214563"/>
            <a:ext cx="3571875" cy="85725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</a:rPr>
              <a:t>Входная  диагностика </a:t>
            </a:r>
            <a:r>
              <a:rPr lang="ru-RU" sz="1200" dirty="0">
                <a:solidFill>
                  <a:prstClr val="black"/>
                </a:solidFill>
              </a:rPr>
              <a:t>уровня развития профессиональных компетенций педагога </a:t>
            </a:r>
            <a:r>
              <a:rPr lang="ru-RU" sz="1200" i="1" dirty="0">
                <a:solidFill>
                  <a:prstClr val="black"/>
                </a:solidFill>
              </a:rPr>
              <a:t>(анкетирование, тестирование, самоанализ, формулирование запроса на консультацию и др.)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38376" y="5286376"/>
            <a:ext cx="7643813" cy="714375"/>
          </a:xfrm>
          <a:prstGeom prst="roundRect">
            <a:avLst/>
          </a:prstGeom>
          <a:solidFill>
            <a:schemeClr val="accent3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black"/>
                </a:solidFill>
              </a:rPr>
              <a:t>Выходная  диагностика </a:t>
            </a:r>
            <a:r>
              <a:rPr lang="ru-RU" sz="1400" dirty="0">
                <a:solidFill>
                  <a:prstClr val="black"/>
                </a:solidFill>
              </a:rPr>
              <a:t>уровня развития профессиональных компетенций педагога </a:t>
            </a:r>
            <a:r>
              <a:rPr lang="ru-RU" sz="1400" i="1" dirty="0">
                <a:solidFill>
                  <a:prstClr val="black"/>
                </a:solidFill>
              </a:rPr>
              <a:t>(анкетирование, тестирование, самоанализ, удовлетворенность курсами ПК и др.)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66939" y="2214563"/>
            <a:ext cx="3786187" cy="8572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1200" b="1" dirty="0">
                <a:solidFill>
                  <a:prstClr val="black"/>
                </a:solidFill>
              </a:rPr>
              <a:t>Разработка</a:t>
            </a:r>
            <a:r>
              <a:rPr lang="ru-RU" altLang="ru-RU" sz="1200" dirty="0">
                <a:solidFill>
                  <a:prstClr val="black"/>
                </a:solidFill>
              </a:rPr>
              <a:t> </a:t>
            </a:r>
            <a:r>
              <a:rPr lang="ru-RU" altLang="ru-RU" sz="1200" b="1" dirty="0">
                <a:solidFill>
                  <a:prstClr val="black"/>
                </a:solidFill>
              </a:rPr>
              <a:t>пакета инструментов </a:t>
            </a:r>
            <a:r>
              <a:rPr lang="ru-RU" altLang="ru-RU" sz="1200" dirty="0">
                <a:solidFill>
                  <a:prstClr val="black"/>
                </a:solidFill>
              </a:rPr>
              <a:t>для отслеживания уровня сформированности компетенций обучающихся  на  курсах ПК </a:t>
            </a:r>
            <a:r>
              <a:rPr lang="ru-RU" altLang="ru-RU" sz="1200" b="1" dirty="0">
                <a:solidFill>
                  <a:prstClr val="black"/>
                </a:solidFill>
              </a:rPr>
              <a:t>по требованиям профессионального стандарта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167313" y="3500438"/>
            <a:ext cx="1643062" cy="142875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50" b="1" dirty="0">
                <a:solidFill>
                  <a:prstClr val="black"/>
                </a:solidFill>
              </a:rPr>
              <a:t>Методический анализ лучших практик на уровне федеральном, региональном, муниципальном, ОО</a:t>
            </a:r>
          </a:p>
          <a:p>
            <a:pPr algn="ctr">
              <a:defRPr/>
            </a:pPr>
            <a:endParaRPr lang="ru-RU" sz="1050" dirty="0">
              <a:solidFill>
                <a:prstClr val="black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881189" y="3500438"/>
            <a:ext cx="1500187" cy="142875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50" b="1" dirty="0">
                <a:solidFill>
                  <a:prstClr val="black"/>
                </a:solidFill>
              </a:rPr>
              <a:t>Решение учебных кейсов</a:t>
            </a:r>
            <a:r>
              <a:rPr lang="ru-RU" sz="1050" dirty="0">
                <a:solidFill>
                  <a:prstClr val="black"/>
                </a:solidFill>
              </a:rPr>
              <a:t>, простроенных на реальных документах школ и статистических данных результатов оценочных процедур</a:t>
            </a: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6881813" y="3500439"/>
            <a:ext cx="1714500" cy="150018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50" b="1" dirty="0">
                <a:solidFill>
                  <a:prstClr val="black"/>
                </a:solidFill>
              </a:rPr>
              <a:t>Проектирование  заданий </a:t>
            </a:r>
            <a:r>
              <a:rPr lang="ru-RU" sz="1050" dirty="0">
                <a:solidFill>
                  <a:prstClr val="black"/>
                </a:solidFill>
              </a:rPr>
              <a:t>(фрагментов уроков), направленных   достижение образовательных результатов в соответствии с ФГОС</a:t>
            </a: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3452813" y="3500438"/>
            <a:ext cx="1643062" cy="142875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50" b="1" dirty="0">
                <a:solidFill>
                  <a:prstClr val="black"/>
                </a:solidFill>
              </a:rPr>
              <a:t>Методический анализ основных ошибок </a:t>
            </a:r>
            <a:r>
              <a:rPr lang="ru-RU" sz="1050" dirty="0">
                <a:solidFill>
                  <a:prstClr val="black"/>
                </a:solidFill>
              </a:rPr>
              <a:t>и типов заданий, выполнение которых вызвало наибольшую трудность у учащихся в процессе  оценочных процедур</a:t>
            </a:r>
          </a:p>
        </p:txBody>
      </p:sp>
      <p:sp>
        <p:nvSpPr>
          <p:cNvPr id="21" name="Стрелка вправо 20"/>
          <p:cNvSpPr/>
          <p:nvPr/>
        </p:nvSpPr>
        <p:spPr>
          <a:xfrm>
            <a:off x="1881188" y="2500314"/>
            <a:ext cx="28575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5998974" y="2632075"/>
            <a:ext cx="28575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Стрелка вниз 22"/>
          <p:cNvSpPr/>
          <p:nvPr/>
        </p:nvSpPr>
        <p:spPr>
          <a:xfrm>
            <a:off x="3309938" y="3214689"/>
            <a:ext cx="214312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5095876" y="3214689"/>
            <a:ext cx="214313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6596063" y="3214689"/>
            <a:ext cx="214312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Стрелка вниз 26"/>
          <p:cNvSpPr/>
          <p:nvPr/>
        </p:nvSpPr>
        <p:spPr>
          <a:xfrm>
            <a:off x="8310564" y="3214689"/>
            <a:ext cx="142875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667750" y="3500439"/>
            <a:ext cx="1500188" cy="150018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50" b="1" dirty="0">
                <a:solidFill>
                  <a:prstClr val="black"/>
                </a:solidFill>
              </a:rPr>
              <a:t>Разработка и экспертиза </a:t>
            </a:r>
            <a:r>
              <a:rPr lang="ru-RU" sz="1050" dirty="0">
                <a:solidFill>
                  <a:prstClr val="black"/>
                </a:solidFill>
              </a:rPr>
              <a:t>педагогических проектов и программ для апробации на РИП</a:t>
            </a:r>
          </a:p>
        </p:txBody>
      </p:sp>
      <p:sp>
        <p:nvSpPr>
          <p:cNvPr id="29" name="Стрелка вниз 28"/>
          <p:cNvSpPr/>
          <p:nvPr/>
        </p:nvSpPr>
        <p:spPr>
          <a:xfrm>
            <a:off x="9739314" y="3214689"/>
            <a:ext cx="142875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Двойная стрелка влево/вправо 29"/>
          <p:cNvSpPr/>
          <p:nvPr/>
        </p:nvSpPr>
        <p:spPr>
          <a:xfrm>
            <a:off x="3452814" y="3214689"/>
            <a:ext cx="6357937" cy="4603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Стрелка вверх 30"/>
          <p:cNvSpPr/>
          <p:nvPr/>
        </p:nvSpPr>
        <p:spPr>
          <a:xfrm rot="10800000">
            <a:off x="6596063" y="3000375"/>
            <a:ext cx="214312" cy="28575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Выгнутая влево стрелка 31"/>
          <p:cNvSpPr/>
          <p:nvPr/>
        </p:nvSpPr>
        <p:spPr>
          <a:xfrm>
            <a:off x="1738314" y="2857500"/>
            <a:ext cx="428625" cy="28575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3" name="Выгнутая вправо стрелка 32"/>
          <p:cNvSpPr/>
          <p:nvPr/>
        </p:nvSpPr>
        <p:spPr>
          <a:xfrm>
            <a:off x="9882188" y="3286125"/>
            <a:ext cx="500062" cy="22860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1" y="1000125"/>
            <a:ext cx="695459" cy="72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4762"/>
            <a:ext cx="12191999" cy="1208088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B050"/>
                </a:solidFill>
              </a:rPr>
              <a:t>Пере</a:t>
            </a:r>
            <a:r>
              <a:rPr lang="ru-RU" sz="2800" b="1" dirty="0" smtClean="0">
                <a:solidFill>
                  <a:prstClr val="black"/>
                </a:solidFill>
              </a:rPr>
              <a:t>смотр  подходов к организации образовательной </a:t>
            </a:r>
            <a:r>
              <a:rPr lang="ru-RU" sz="2800" b="1" dirty="0">
                <a:solidFill>
                  <a:prstClr val="black"/>
                </a:solidFill>
              </a:rPr>
              <a:t>деятельности </a:t>
            </a:r>
            <a:r>
              <a:rPr lang="ru-RU" sz="2800" b="1" dirty="0" smtClean="0"/>
              <a:t>на </a:t>
            </a:r>
            <a:r>
              <a:rPr lang="ru-RU" sz="2800" b="1" dirty="0"/>
              <a:t>основе результатов оценочных процедур и профессионально-личностной рефлексии в межкурсовой период</a:t>
            </a:r>
            <a:endParaRPr lang="ru-RU" sz="2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91673" y="1265238"/>
            <a:ext cx="10251583" cy="66357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prstClr val="black"/>
                </a:solidFill>
              </a:rPr>
              <a:t>Цель – развитие профессиональной компетентности педагогических и руководящих работников на основе выявленных и освоенных способов деятельности, взаимообогащение в сетевых профессиональных сообществах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24063" y="4786313"/>
            <a:ext cx="8286750" cy="50006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</a:rPr>
              <a:t>Диагностика </a:t>
            </a:r>
            <a:r>
              <a:rPr lang="ru-RU" dirty="0">
                <a:solidFill>
                  <a:prstClr val="black"/>
                </a:solidFill>
              </a:rPr>
              <a:t>уровня развития профессиональных компетенций педагога </a:t>
            </a:r>
            <a:r>
              <a:rPr lang="ru-RU" i="1" dirty="0">
                <a:solidFill>
                  <a:prstClr val="black"/>
                </a:solidFill>
              </a:rPr>
              <a:t>(конкурсы, проекты, стажировки и т д.)</a:t>
            </a:r>
          </a:p>
        </p:txBody>
      </p:sp>
      <p:grpSp>
        <p:nvGrpSpPr>
          <p:cNvPr id="10245" name="Группа 89"/>
          <p:cNvGrpSpPr>
            <a:grpSpLocks/>
          </p:cNvGrpSpPr>
          <p:nvPr/>
        </p:nvGrpSpPr>
        <p:grpSpPr bwMode="auto">
          <a:xfrm>
            <a:off x="1666875" y="2214563"/>
            <a:ext cx="4857750" cy="2214562"/>
            <a:chOff x="6357950" y="2214554"/>
            <a:chExt cx="2643206" cy="3857652"/>
          </a:xfrm>
        </p:grpSpPr>
        <p:sp>
          <p:nvSpPr>
            <p:cNvPr id="17" name="Овал 16"/>
            <p:cNvSpPr/>
            <p:nvPr/>
          </p:nvSpPr>
          <p:spPr>
            <a:xfrm>
              <a:off x="7000612" y="2214554"/>
              <a:ext cx="1286188" cy="92915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200" b="1" dirty="0">
                  <a:solidFill>
                    <a:prstClr val="black"/>
                  </a:solidFill>
                </a:rPr>
                <a:t>Закрепление «наставника»</a:t>
              </a:r>
            </a:p>
          </p:txBody>
        </p:sp>
        <p:sp>
          <p:nvSpPr>
            <p:cNvPr id="18" name="Овал 17"/>
            <p:cNvSpPr/>
            <p:nvPr/>
          </p:nvSpPr>
          <p:spPr>
            <a:xfrm>
              <a:off x="7929189" y="3215608"/>
              <a:ext cx="1000272" cy="92915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200" b="1" dirty="0">
                  <a:solidFill>
                    <a:prstClr val="black"/>
                  </a:solidFill>
                </a:rPr>
                <a:t>Обмен опытом</a:t>
              </a:r>
            </a:p>
          </p:txBody>
        </p:sp>
        <p:sp>
          <p:nvSpPr>
            <p:cNvPr id="19" name="Овал 18"/>
            <p:cNvSpPr/>
            <p:nvPr/>
          </p:nvSpPr>
          <p:spPr>
            <a:xfrm>
              <a:off x="6357950" y="3143709"/>
              <a:ext cx="1071967" cy="92915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200" b="1" dirty="0">
                  <a:solidFill>
                    <a:prstClr val="black"/>
                  </a:solidFill>
                </a:rPr>
                <a:t>Самообразование</a:t>
              </a:r>
            </a:p>
          </p:txBody>
        </p:sp>
        <p:sp>
          <p:nvSpPr>
            <p:cNvPr id="20" name="Овал 19"/>
            <p:cNvSpPr/>
            <p:nvPr/>
          </p:nvSpPr>
          <p:spPr>
            <a:xfrm>
              <a:off x="7500748" y="5143051"/>
              <a:ext cx="1500408" cy="92915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200" b="1" dirty="0">
                  <a:solidFill>
                    <a:prstClr val="black"/>
                  </a:solidFill>
                </a:rPr>
                <a:t>Профессиональная  экспертиза результатов  ПК, ПП и самооценка</a:t>
              </a: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 rot="10800000" flipV="1">
              <a:off x="6715560" y="2786979"/>
              <a:ext cx="214221" cy="248881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rot="16200000" flipH="1">
              <a:off x="7000670" y="4070938"/>
              <a:ext cx="1714512" cy="285915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/>
            <p:cNvCxnSpPr/>
            <p:nvPr/>
          </p:nvCxnSpPr>
          <p:spPr>
            <a:xfrm rot="16200000" flipV="1">
              <a:off x="8305317" y="2876108"/>
              <a:ext cx="248881" cy="142526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/>
            <p:nvPr/>
          </p:nvCxnSpPr>
          <p:spPr>
            <a:xfrm rot="16200000" flipH="1">
              <a:off x="6536764" y="4251864"/>
              <a:ext cx="356728" cy="142526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 rot="5400000">
              <a:off x="8215466" y="4643043"/>
              <a:ext cx="716225" cy="1728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/>
            <p:cNvCxnSpPr>
              <a:stCxn id="18" idx="2"/>
            </p:cNvCxnSpPr>
            <p:nvPr/>
          </p:nvCxnSpPr>
          <p:spPr>
            <a:xfrm rot="10800000">
              <a:off x="7500748" y="3680186"/>
              <a:ext cx="428441" cy="0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81" name="Овал 80"/>
            <p:cNvSpPr/>
            <p:nvPr/>
          </p:nvSpPr>
          <p:spPr>
            <a:xfrm>
              <a:off x="6643866" y="4429593"/>
              <a:ext cx="1071103" cy="92915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200" b="1" dirty="0">
                  <a:solidFill>
                    <a:prstClr val="black"/>
                  </a:solidFill>
                </a:rPr>
                <a:t>Стажировки</a:t>
              </a:r>
            </a:p>
          </p:txBody>
        </p:sp>
        <p:cxnSp>
          <p:nvCxnSpPr>
            <p:cNvPr id="84" name="Прямая со стрелкой 83"/>
            <p:cNvCxnSpPr/>
            <p:nvPr/>
          </p:nvCxnSpPr>
          <p:spPr>
            <a:xfrm rot="16200000" flipH="1">
              <a:off x="7144544" y="5430104"/>
              <a:ext cx="284831" cy="285916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8" name="Прямая со стрелкой 87"/>
            <p:cNvCxnSpPr/>
            <p:nvPr/>
          </p:nvCxnSpPr>
          <p:spPr>
            <a:xfrm rot="5400000">
              <a:off x="7644045" y="4144856"/>
              <a:ext cx="428627" cy="428441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0246" name="Группа 71"/>
          <p:cNvGrpSpPr>
            <a:grpSpLocks/>
          </p:cNvGrpSpPr>
          <p:nvPr/>
        </p:nvGrpSpPr>
        <p:grpSpPr bwMode="auto">
          <a:xfrm>
            <a:off x="1881188" y="5357814"/>
            <a:ext cx="8572500" cy="714375"/>
            <a:chOff x="357158" y="5500701"/>
            <a:chExt cx="8572560" cy="714380"/>
          </a:xfrm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357158" y="5500701"/>
              <a:ext cx="8572560" cy="71438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400" b="1" dirty="0">
                  <a:solidFill>
                    <a:prstClr val="black"/>
                  </a:solidFill>
                </a:rPr>
                <a:t>Региональная система выявления профессиональных дефицитов </a:t>
              </a:r>
            </a:p>
            <a:p>
              <a:pPr algn="ctr">
                <a:defRPr/>
              </a:pPr>
              <a:r>
                <a:rPr lang="ru-RU" sz="1400" b="1" dirty="0">
                  <a:solidFill>
                    <a:prstClr val="black"/>
                  </a:solidFill>
                </a:rPr>
                <a:t>и образовательных потребностей педагогических кадров </a:t>
              </a:r>
            </a:p>
            <a:p>
              <a:pPr algn="ctr">
                <a:defRPr/>
              </a:pPr>
              <a:r>
                <a:rPr lang="ru-RU" sz="1400" dirty="0">
                  <a:solidFill>
                    <a:prstClr val="black"/>
                  </a:solidFill>
                </a:rPr>
                <a:t>(независимые оценочные процедуры, профессионально-личностная рефлексия)</a:t>
              </a:r>
            </a:p>
          </p:txBody>
        </p:sp>
        <p:grpSp>
          <p:nvGrpSpPr>
            <p:cNvPr id="10255" name="Группа 70"/>
            <p:cNvGrpSpPr>
              <a:grpSpLocks/>
            </p:cNvGrpSpPr>
            <p:nvPr/>
          </p:nvGrpSpPr>
          <p:grpSpPr bwMode="auto">
            <a:xfrm>
              <a:off x="1285852" y="5715016"/>
              <a:ext cx="7215238" cy="357190"/>
              <a:chOff x="1285852" y="5715016"/>
              <a:chExt cx="7215238" cy="357190"/>
            </a:xfrm>
          </p:grpSpPr>
          <p:sp>
            <p:nvSpPr>
              <p:cNvPr id="52" name="Стрелка вверх 51"/>
              <p:cNvSpPr/>
              <p:nvPr/>
            </p:nvSpPr>
            <p:spPr>
              <a:xfrm>
                <a:off x="1285851" y="5715015"/>
                <a:ext cx="214314" cy="357190"/>
              </a:xfrm>
              <a:prstGeom prst="upArrow">
                <a:avLst/>
              </a:prstGeom>
              <a:ln w="19050">
                <a:prstDash val="sysDash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Стрелка вверх 52"/>
              <p:cNvSpPr/>
              <p:nvPr/>
            </p:nvSpPr>
            <p:spPr>
              <a:xfrm>
                <a:off x="8286775" y="5715015"/>
                <a:ext cx="214314" cy="357190"/>
              </a:xfrm>
              <a:prstGeom prst="upArrow">
                <a:avLst/>
              </a:prstGeom>
              <a:ln w="19050">
                <a:prstDash val="sysDash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7" name="Двойная стрелка влево/вправо 26"/>
          <p:cNvSpPr/>
          <p:nvPr/>
        </p:nvSpPr>
        <p:spPr>
          <a:xfrm>
            <a:off x="1952625" y="6143625"/>
            <a:ext cx="8358188" cy="642938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prstClr val="black"/>
                </a:solidFill>
              </a:rPr>
              <a:t>Преодоление профессиональных дефицитов педагога, самообразование, преемственность, непрерывность </a:t>
            </a:r>
          </a:p>
        </p:txBody>
      </p:sp>
      <p:sp>
        <p:nvSpPr>
          <p:cNvPr id="28" name="Правая фигурная скобка 27"/>
          <p:cNvSpPr/>
          <p:nvPr/>
        </p:nvSpPr>
        <p:spPr>
          <a:xfrm>
            <a:off x="6381751" y="2071689"/>
            <a:ext cx="500063" cy="264318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6873551" y="3210356"/>
            <a:ext cx="785813" cy="357188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</a:endParaRPr>
          </a:p>
        </p:txBody>
      </p:sp>
      <p:graphicFrame>
        <p:nvGraphicFramePr>
          <p:cNvPr id="30" name="Схема 29"/>
          <p:cNvGraphicFramePr/>
          <p:nvPr>
            <p:extLst>
              <p:ext uri="{D42A27DB-BD31-4B8C-83A1-F6EECF244321}">
                <p14:modId xmlns:p14="http://schemas.microsoft.com/office/powerpoint/2010/main" val="3062256541"/>
              </p:ext>
            </p:extLst>
          </p:nvPr>
        </p:nvGraphicFramePr>
        <p:xfrm>
          <a:off x="7810512" y="1785927"/>
          <a:ext cx="2643206" cy="2828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251" name="Группа 30"/>
          <p:cNvGrpSpPr>
            <a:grpSpLocks/>
          </p:cNvGrpSpPr>
          <p:nvPr/>
        </p:nvGrpSpPr>
        <p:grpSpPr bwMode="auto">
          <a:xfrm>
            <a:off x="6560351" y="1957025"/>
            <a:ext cx="1571625" cy="1247775"/>
            <a:chOff x="203775" y="930974"/>
            <a:chExt cx="1232167" cy="1176977"/>
          </a:xfrm>
        </p:grpSpPr>
        <p:sp>
          <p:nvSpPr>
            <p:cNvPr id="32" name=" 3"/>
            <p:cNvSpPr/>
            <p:nvPr/>
          </p:nvSpPr>
          <p:spPr>
            <a:xfrm>
              <a:off x="203775" y="930974"/>
              <a:ext cx="1232167" cy="1176977"/>
            </a:xfrm>
            <a:prstGeom prst="gear6">
              <a:avLst/>
            </a:prstGeom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 4"/>
            <p:cNvSpPr/>
            <p:nvPr/>
          </p:nvSpPr>
          <p:spPr>
            <a:xfrm>
              <a:off x="508706" y="1228961"/>
              <a:ext cx="622307" cy="5810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0320" tIns="20320" rIns="20320" bIns="20320" spcCol="1270" anchor="ctr"/>
            <a:lstStyle/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10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Школа молодого учителя</a:t>
              </a:r>
            </a:p>
          </p:txBody>
        </p:sp>
      </p:grpSp>
      <p:grpSp>
        <p:nvGrpSpPr>
          <p:cNvPr id="31" name="Группа 30"/>
          <p:cNvGrpSpPr>
            <a:grpSpLocks/>
          </p:cNvGrpSpPr>
          <p:nvPr/>
        </p:nvGrpSpPr>
        <p:grpSpPr bwMode="auto">
          <a:xfrm>
            <a:off x="6941023" y="3433763"/>
            <a:ext cx="1571625" cy="1247775"/>
            <a:chOff x="203775" y="930974"/>
            <a:chExt cx="1232167" cy="1176977"/>
          </a:xfrm>
        </p:grpSpPr>
        <p:sp>
          <p:nvSpPr>
            <p:cNvPr id="35" name=" 3"/>
            <p:cNvSpPr/>
            <p:nvPr/>
          </p:nvSpPr>
          <p:spPr>
            <a:xfrm>
              <a:off x="203775" y="930974"/>
              <a:ext cx="1232167" cy="1176977"/>
            </a:xfrm>
            <a:prstGeom prst="gear6">
              <a:avLst/>
            </a:prstGeom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 4"/>
            <p:cNvSpPr/>
            <p:nvPr/>
          </p:nvSpPr>
          <p:spPr>
            <a:xfrm>
              <a:off x="493781" y="1161264"/>
              <a:ext cx="726844" cy="5810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0320" tIns="20320" rIns="20320" bIns="20320" spcCol="1270" anchor="ctr"/>
            <a:lstStyle/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10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Предметные ассоциации</a:t>
              </a: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837127"/>
            <a:ext cx="798490" cy="71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17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3645" y="0"/>
            <a:ext cx="10878355" cy="1045025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ru-RU" sz="2800" b="1" dirty="0" smtClean="0">
                <a:solidFill>
                  <a:srgbClr val="00B050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ru-RU" sz="2800" b="1" dirty="0" smtClean="0">
                <a:solidFill>
                  <a:srgbClr val="00B050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ru-RU" sz="3100" b="1" dirty="0" smtClean="0">
                <a:solidFill>
                  <a:srgbClr val="00B050"/>
                </a:solidFill>
                <a:latin typeface="Calibri" panose="020F0502020204030204"/>
                <a:ea typeface="+mn-ea"/>
                <a:cs typeface="+mn-cs"/>
              </a:rPr>
              <a:t>Пере</a:t>
            </a:r>
            <a:r>
              <a:rPr lang="ru-RU" sz="3100" b="1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проектирование содержания образовательной деятельности в условиях реализации региональной модели УР </a:t>
            </a:r>
            <a:br>
              <a:rPr lang="ru-RU" sz="3100" b="1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ru-RU" sz="3100" b="1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ru-RU" sz="31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ru-RU" sz="31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ru-RU" sz="31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46221"/>
            <a:ext cx="12192000" cy="5711780"/>
          </a:xfrm>
        </p:spPr>
        <p:txBody>
          <a:bodyPr>
            <a:normAutofit/>
          </a:bodyPr>
          <a:lstStyle/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10343" cy="10450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10343" cy="1045028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608409002"/>
              </p:ext>
            </p:extLst>
          </p:nvPr>
        </p:nvGraphicFramePr>
        <p:xfrm>
          <a:off x="0" y="1045026"/>
          <a:ext cx="12192000" cy="5812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56857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8941"/>
            <a:ext cx="11353800" cy="656822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000"/>
              </a:spcBef>
              <a:defRPr/>
            </a:pPr>
            <a:r>
              <a:rPr lang="ru-RU" sz="2800" b="1" dirty="0" smtClean="0">
                <a:solidFill>
                  <a:srgbClr val="00B050"/>
                </a:solidFill>
                <a:latin typeface="Calibri" panose="020F0502020204030204"/>
                <a:ea typeface="+mn-ea"/>
                <a:cs typeface="+mn-cs"/>
              </a:rPr>
              <a:t>	</a:t>
            </a:r>
            <a:r>
              <a:rPr lang="ru-RU" sz="3600" b="1" dirty="0" smtClean="0">
                <a:solidFill>
                  <a:srgbClr val="00B050"/>
                </a:solidFill>
                <a:latin typeface="Calibri" panose="020F0502020204030204"/>
                <a:ea typeface="+mn-ea"/>
                <a:cs typeface="+mn-cs"/>
              </a:rPr>
              <a:t>Пере</a:t>
            </a:r>
            <a:r>
              <a:rPr lang="ru-RU" sz="3600" b="1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ход </a:t>
            </a:r>
            <a:r>
              <a:rPr lang="ru-RU" sz="36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к продуктивным способам, методам, технологиям для организации </a:t>
            </a:r>
            <a:r>
              <a:rPr lang="ru-RU" sz="3600" b="1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образовательной деятельности</a:t>
            </a:r>
            <a:r>
              <a:rPr lang="en-US" sz="3600" b="1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ru-RU" sz="3600" b="1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и ее оценки </a:t>
            </a:r>
            <a:r>
              <a:rPr lang="ru-RU" sz="31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ru-RU" sz="31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ru-RU" sz="31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152" y="1044220"/>
            <a:ext cx="12101848" cy="5813780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Конструкторы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для педагогов школ с НОР и школ, функционирующих в ССУ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ru-RU" dirty="0" smtClean="0"/>
              <a:t> - учительского роста через разные способы</a:t>
            </a:r>
          </a:p>
          <a:p>
            <a:pPr marL="0" indent="0">
              <a:buNone/>
            </a:pPr>
            <a:r>
              <a:rPr lang="ru-RU" dirty="0" smtClean="0"/>
              <a:t> -  индивидуальной образовательной траектории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Конкурсы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для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педагогов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статусных ОО, ОО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лидеров, Топовых ОО</a:t>
            </a:r>
          </a:p>
          <a:p>
            <a:pPr>
              <a:buFontTx/>
              <a:buChar char="-"/>
            </a:pPr>
            <a:r>
              <a:rPr lang="ru-RU" dirty="0" smtClean="0"/>
              <a:t>на лучшую модель учительского роста</a:t>
            </a:r>
          </a:p>
          <a:p>
            <a:pPr>
              <a:buFontTx/>
              <a:buChar char="-"/>
            </a:pPr>
            <a:r>
              <a:rPr lang="ru-RU" dirty="0"/>
              <a:t>н</a:t>
            </a:r>
            <a:r>
              <a:rPr lang="ru-RU" dirty="0" smtClean="0"/>
              <a:t>а лучшую программу учительского роста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Сервисы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для всех видов и типов школ:</a:t>
            </a:r>
          </a:p>
          <a:p>
            <a:pPr>
              <a:buFontTx/>
              <a:buChar char="-"/>
            </a:pPr>
            <a:r>
              <a:rPr lang="ru-RU" dirty="0" smtClean="0"/>
              <a:t>облачные сервисы для эффективной организации совместной деятельности</a:t>
            </a:r>
          </a:p>
          <a:p>
            <a:pPr>
              <a:buFontTx/>
              <a:buChar char="-"/>
            </a:pPr>
            <a:r>
              <a:rPr lang="ru-RU" dirty="0"/>
              <a:t>к</a:t>
            </a:r>
            <a:r>
              <a:rPr lang="ru-RU" dirty="0" smtClean="0"/>
              <a:t>онвергентные лаборатории для обсуждения открытых вопросов</a:t>
            </a:r>
          </a:p>
          <a:p>
            <a:r>
              <a:rPr lang="ru-RU" dirty="0" smtClean="0"/>
              <a:t>Современные </a:t>
            </a:r>
            <a:r>
              <a:rPr lang="ru-RU" b="1" dirty="0" smtClean="0"/>
              <a:t>образовательные и ИКТ-технологии</a:t>
            </a:r>
          </a:p>
          <a:p>
            <a:r>
              <a:rPr lang="ru-RU" dirty="0" smtClean="0"/>
              <a:t>Площадки для </a:t>
            </a:r>
            <a:r>
              <a:rPr lang="ru-RU" b="1" dirty="0" smtClean="0"/>
              <a:t>психологических тренингов </a:t>
            </a:r>
            <a:endParaRPr lang="ru-RU" dirty="0" smtClean="0"/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Продуктный подход к оцениванию образовательной деятельности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485"/>
            <a:ext cx="1103472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439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5914" y="0"/>
            <a:ext cx="11226086" cy="97879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+mn-lt"/>
              </a:rPr>
              <a:t>Пере</a:t>
            </a:r>
            <a:r>
              <a:rPr lang="ru-RU" sz="3600" b="1" dirty="0" smtClean="0">
                <a:latin typeface="+mn-lt"/>
              </a:rPr>
              <a:t>вод образовательной деятельности на «каскадный» </a:t>
            </a:r>
            <a:r>
              <a:rPr lang="ru-RU" sz="3600" b="1" dirty="0">
                <a:solidFill>
                  <a:prstClr val="black"/>
                </a:solidFill>
                <a:latin typeface="Calibri" panose="020F0502020204030204"/>
              </a:rPr>
              <a:t>формат </a:t>
            </a:r>
            <a:endParaRPr lang="ru-RU" sz="3600" b="1" dirty="0">
              <a:latin typeface="+mn-lt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4028904"/>
              </p:ext>
            </p:extLst>
          </p:nvPr>
        </p:nvGraphicFramePr>
        <p:xfrm>
          <a:off x="0" y="979488"/>
          <a:ext cx="12192000" cy="5878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8823"/>
                <a:gridCol w="6963177"/>
              </a:tblGrid>
              <a:tr h="587851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Каскадное обучение организации образовательного процесса</a:t>
                      </a:r>
                      <a:r>
                        <a:rPr lang="ru-RU" sz="28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, предполагающее отработку компетенций, описанных в профстандарте «Педагог» и предполагаемых компетенций для разных учительских должностей:</a:t>
                      </a:r>
                      <a:endParaRPr lang="ru-RU" sz="28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 ступень: обучение муниципальных команд</a:t>
                      </a:r>
                      <a:r>
                        <a:rPr lang="ru-RU" sz="28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(подготовка муниципальных </a:t>
                      </a:r>
                      <a:r>
                        <a:rPr lang="ru-RU" sz="28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тьюторов</a:t>
                      </a:r>
                      <a:r>
                        <a:rPr lang="ru-RU" sz="28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); </a:t>
                      </a:r>
                    </a:p>
                    <a:p>
                      <a:pPr algn="l"/>
                      <a:r>
                        <a:rPr lang="ru-RU" sz="28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 ступень: обучение школьных команд (школьных </a:t>
                      </a:r>
                      <a:r>
                        <a:rPr lang="ru-RU" sz="28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тьюторов</a:t>
                      </a:r>
                      <a:r>
                        <a:rPr lang="ru-RU" sz="28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);</a:t>
                      </a:r>
                    </a:p>
                    <a:p>
                      <a:pPr algn="l"/>
                      <a:r>
                        <a:rPr lang="ru-RU" sz="28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 ступень: обучение педагогических коллективов. 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8794"/>
            <a:ext cx="5203065" cy="587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75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5657" y="0"/>
            <a:ext cx="11016343" cy="1502230"/>
          </a:xfrm>
        </p:spPr>
        <p:txBody>
          <a:bodyPr>
            <a:noAutofit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ru-RU" sz="3200" b="1" dirty="0" smtClean="0">
                <a:solidFill>
                  <a:srgbClr val="00B050"/>
                </a:solidFill>
                <a:latin typeface="Calibri" panose="020F0502020204030204"/>
                <a:ea typeface="+mn-ea"/>
                <a:cs typeface="+mn-cs"/>
              </a:rPr>
              <a:t>	Пере</a:t>
            </a:r>
            <a:r>
              <a:rPr lang="ru-RU" sz="3200" b="1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вод образовательной деятельности БРИОП на каскадный формат персонифицированного обучения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02230"/>
            <a:ext cx="12192000" cy="5355770"/>
          </a:xfrm>
          <a:solidFill>
            <a:schemeClr val="bg2"/>
          </a:solidFill>
        </p:spPr>
        <p:txBody>
          <a:bodyPr>
            <a:normAutofit fontScale="85000" lnSpcReduction="20000"/>
          </a:bodyPr>
          <a:lstStyle/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Персонифицированный подход к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образовательной деятельности 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Ознакомление с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информационной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системой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учительского роста,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объединяющей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 данных об учителях, аккумулирующий разную информацию (банк о прохождении курсов, банк об участии в различных мероприятиях, событиях, банк о прохождении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аттестации, банк итогов мониторингов разных уровней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др.)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заявок на обучение (индивидуальная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групповая, коллективная)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модульных программ ПК.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персонифицированного обучения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режиме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каскада: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формальный каскад (формат: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горизонтальный,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вертикальный)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б) содержательный каскад (тематика: от частного к общему, от общего к частному и т.д.)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в) инструментальный каскад (способы: традиционные,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инновационные)</a:t>
            </a:r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индивидуальный каскад (траектория развития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каждого учителя)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34" y="0"/>
            <a:ext cx="1099523" cy="99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478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5032375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5621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30" y="1483205"/>
            <a:ext cx="3347357" cy="30638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0993" y="3653027"/>
            <a:ext cx="4705350" cy="30847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125" y="178819"/>
            <a:ext cx="1366770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879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7320" y="1"/>
            <a:ext cx="9936480" cy="708659"/>
          </a:xfrm>
        </p:spPr>
        <p:txBody>
          <a:bodyPr/>
          <a:lstStyle/>
          <a:p>
            <a:r>
              <a:rPr lang="ru-RU" b="1" dirty="0" smtClean="0">
                <a:latin typeface="+mn-lt"/>
              </a:rPr>
              <a:t>Новая образовательная реальность</a:t>
            </a:r>
            <a:endParaRPr lang="ru-RU" b="1" dirty="0">
              <a:latin typeface="+mn-lt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0" y="1165224"/>
          <a:ext cx="4610386" cy="5692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4402106"/>
              </a:tblGrid>
              <a:tr h="56927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57300" cy="1164437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0" y="1164437"/>
          <a:ext cx="12192000" cy="701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78140"/>
                <a:gridCol w="4213860"/>
              </a:tblGrid>
              <a:tr h="603646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VUCA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Volatility – 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нестабильность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Uncertainty – 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неопределенность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Complexity – 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сложность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Ambiguity – 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неоднозначность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SMART</a:t>
                      </a:r>
                      <a:endParaRPr kumimoji="0" lang="en-US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Конкретный – </a:t>
                      </a: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specific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Измеримый</a:t>
                      </a: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– measurable</a:t>
                      </a: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Достижимый – </a:t>
                      </a: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attainable</a:t>
                      </a: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Значимый – </a:t>
                      </a: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relevant</a:t>
                      </a: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Соотносимый со сроком – </a:t>
                      </a: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time-bounded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Agile –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проворный, подвижный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Серия коротких циклов для минимизации рисков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(планирование, анализ требований, проектирование, программирование, тестирование, документирование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4900" y="1164437"/>
            <a:ext cx="4207099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9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1700" y="1"/>
            <a:ext cx="10020300" cy="96011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+mn-lt"/>
              </a:rPr>
              <a:t>Предпосылки для изменения подходов к образовательной деятельности </a:t>
            </a:r>
            <a:endParaRPr lang="ru-RU" b="1" dirty="0">
              <a:latin typeface="+mn-lt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0" y="1325562"/>
          <a:ext cx="12192000" cy="601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4860"/>
                <a:gridCol w="7597140"/>
              </a:tblGrid>
              <a:tr h="5532437">
                <a:tc>
                  <a:txBody>
                    <a:bodyPr/>
                    <a:lstStyle/>
                    <a:p>
                      <a:pPr algn="ctr"/>
                      <a:r>
                        <a:rPr lang="ru-RU" sz="2800" b="0" i="0" dirty="0" smtClean="0">
                          <a:solidFill>
                            <a:schemeClr val="tx1"/>
                          </a:solidFill>
                        </a:rPr>
                        <a:t>Форсайт образования</a:t>
                      </a:r>
                    </a:p>
                    <a:p>
                      <a:pPr algn="ctr"/>
                      <a:endParaRPr lang="ru-RU" sz="2400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90C226"/>
                        </a:buClr>
                        <a:buSzPct val="80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 основных направления, которые рассматривались в рамках Глобального форсайта образования: </a:t>
                      </a: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90C226"/>
                        </a:buClr>
                        <a:buSzPct val="80000"/>
                        <a:buFont typeface="Wingdings 3" pitchFamily="18" charset="2"/>
                        <a:buChar char=""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образовательные модели и технологии, поддерживающие обучение всю жизнь; </a:t>
                      </a: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90C226"/>
                        </a:buClr>
                        <a:buSzPct val="80000"/>
                        <a:buFont typeface="Wingdings 3" pitchFamily="18" charset="2"/>
                        <a:buChar char=""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«навыки будущего», которые необходимы экономике в связи с изменением технологий и способов управления, и поддерживающие получение этих навыков образовательные системы; </a:t>
                      </a: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90C226"/>
                        </a:buClr>
                        <a:buSzPct val="80000"/>
                        <a:buFont typeface="Wingdings 3" pitchFamily="18" charset="2"/>
                        <a:buChar char=""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государственные политики и общественные инициативы, необходимые для внедрения новой образовательной парадигмы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475360" cy="116443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34290" y="1805940"/>
            <a:ext cx="2011680" cy="225805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prstClr val="black"/>
                </a:solidFill>
              </a:rPr>
              <a:t>Определение системы целей, достижение которых позволит ответить на будущие вызовы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1720" y="1805940"/>
            <a:ext cx="2125980" cy="225805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prstClr val="black"/>
                </a:solidFill>
              </a:rPr>
              <a:t>Определение  этапов достижения  целей, приоритетных задач, требующих решения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429441"/>
            <a:ext cx="2011680" cy="23774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prstClr val="black"/>
                </a:solidFill>
              </a:rPr>
              <a:t>Будущие вызовы, перспективы развития общества, экономики, образования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31720" y="4388960"/>
            <a:ext cx="2125980" cy="23774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prstClr val="black"/>
                </a:solidFill>
              </a:rPr>
              <a:t>Формирование системы мер, позволяющих эффективно решать поставленные задачи 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11" name="Выгнутая вправо стрелка 10"/>
          <p:cNvSpPr/>
          <p:nvPr/>
        </p:nvSpPr>
        <p:spPr>
          <a:xfrm>
            <a:off x="3451860" y="4091780"/>
            <a:ext cx="765810" cy="452597"/>
          </a:xfrm>
          <a:prstGeom prst="curvedLeftArrow">
            <a:avLst>
              <a:gd name="adj1" fmla="val 12361"/>
              <a:gd name="adj2" fmla="val 50000"/>
              <a:gd name="adj3" fmla="val 281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>
            <a:off x="2011680" y="2468880"/>
            <a:ext cx="320040" cy="605790"/>
          </a:xfrm>
          <a:prstGeom prst="curvedDownArrow">
            <a:avLst>
              <a:gd name="adj1" fmla="val 22021"/>
              <a:gd name="adj2" fmla="val 50000"/>
              <a:gd name="adj3" fmla="val 411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Стрелка вверх 14"/>
          <p:cNvSpPr/>
          <p:nvPr/>
        </p:nvSpPr>
        <p:spPr>
          <a:xfrm>
            <a:off x="1017271" y="4091780"/>
            <a:ext cx="296374" cy="33766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28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1"/>
            <a:ext cx="10546080" cy="708659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+mn-lt"/>
              </a:rPr>
              <a:t>Образовательные модели и технологии</a:t>
            </a:r>
            <a:endParaRPr lang="ru-RU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97280"/>
            <a:ext cx="12192000" cy="5760720"/>
          </a:xfrm>
          <a:solidFill>
            <a:schemeClr val="bg2"/>
          </a:solidFill>
        </p:spPr>
        <p:txBody>
          <a:bodyPr/>
          <a:lstStyle/>
          <a:p>
            <a:r>
              <a:rPr lang="ru-RU" dirty="0" smtClean="0"/>
              <a:t>Интенсивная цифровизация производства</a:t>
            </a:r>
          </a:p>
          <a:p>
            <a:r>
              <a:rPr lang="ru-RU" dirty="0" smtClean="0"/>
              <a:t>3</a:t>
            </a:r>
            <a:r>
              <a:rPr lang="en-US" dirty="0" smtClean="0"/>
              <a:t>D</a:t>
            </a:r>
            <a:r>
              <a:rPr lang="ru-RU" dirty="0" smtClean="0"/>
              <a:t>-печать и </a:t>
            </a:r>
            <a:r>
              <a:rPr lang="en-US" dirty="0" smtClean="0"/>
              <a:t>smart-</a:t>
            </a:r>
            <a:r>
              <a:rPr lang="ru-RU" dirty="0" smtClean="0"/>
              <a:t>технологии</a:t>
            </a:r>
          </a:p>
          <a:p>
            <a:r>
              <a:rPr lang="ru-RU" dirty="0" smtClean="0"/>
              <a:t>Дети планшетов, интернет как стандарт жизни</a:t>
            </a:r>
          </a:p>
          <a:p>
            <a:r>
              <a:rPr lang="ru-RU" dirty="0" smtClean="0"/>
              <a:t>Сетевые сообщества</a:t>
            </a:r>
          </a:p>
          <a:p>
            <a:r>
              <a:rPr lang="ru-RU" dirty="0" smtClean="0"/>
              <a:t>Всевозрастное, командное, саморазвивающееся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образование</a:t>
            </a:r>
          </a:p>
          <a:p>
            <a:r>
              <a:rPr lang="ru-RU" dirty="0" smtClean="0"/>
              <a:t>Образование с фокусом на типы мышления</a:t>
            </a:r>
          </a:p>
          <a:p>
            <a:r>
              <a:rPr lang="ru-RU" dirty="0" smtClean="0"/>
              <a:t>Глобальные научные проекты</a:t>
            </a:r>
          </a:p>
          <a:p>
            <a:r>
              <a:rPr lang="ru-RU" dirty="0" smtClean="0"/>
              <a:t>Талантливые сотрудники – главная ценность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компаний</a:t>
            </a:r>
          </a:p>
          <a:p>
            <a:r>
              <a:rPr lang="ru-RU" dirty="0" smtClean="0"/>
              <a:t>Рост значимости глобальных ценностей и </a:t>
            </a:r>
            <a:r>
              <a:rPr lang="ru-RU" dirty="0" err="1" smtClean="0"/>
              <a:t>др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475360" cy="8915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5260" y="914400"/>
            <a:ext cx="439673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03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4540" y="11501"/>
            <a:ext cx="10157460" cy="948619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+mn-lt"/>
              </a:rPr>
              <a:t>Навыки будущего</a:t>
            </a:r>
            <a:endParaRPr lang="ru-RU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75938"/>
            <a:ext cx="12192000" cy="5682061"/>
          </a:xfrm>
          <a:ln>
            <a:solidFill>
              <a:schemeClr val="accent3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Отчет о будущих рабочих местах, Всемирный Экономический Форум (10 лучших навыков</a:t>
            </a: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01"/>
            <a:ext cx="1475360" cy="1164437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603521"/>
              </p:ext>
            </p:extLst>
          </p:nvPr>
        </p:nvGraphicFramePr>
        <p:xfrm>
          <a:off x="0" y="2340375"/>
          <a:ext cx="12192000" cy="46902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0"/>
                <a:gridCol w="6096000"/>
              </a:tblGrid>
              <a:tr h="49426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2015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2020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57835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комплексное решение проблем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критическое мышление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креативность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управление персоналом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координация с другими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эмоциональный интеллект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суждение и принятие решений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ориентация на обслуживание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переговоры (согласование)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когнитивная гибкость</a:t>
                      </a:r>
                    </a:p>
                    <a:p>
                      <a:endParaRPr lang="ru-RU" b="1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комплексное решение проблем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координация с другими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управление персоналом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критическое мышление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переговоры (согласование)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контроль качества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ориентация на обслуживание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суждение и принятие решений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активное слушание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noProof="0" dirty="0" smtClean="0"/>
                        <a:t>креативность</a:t>
                      </a:r>
                      <a:endParaRPr lang="ru-RU" b="1" noProof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155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07197" cy="7254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645920" cy="15716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1"/>
            <a:ext cx="10546080" cy="2057399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+mn-lt"/>
              </a:rPr>
              <a:t>Государственная политика  для внедрения новой образовательной парадигмы</a:t>
            </a:r>
            <a:endParaRPr lang="ru-RU" b="1" dirty="0">
              <a:latin typeface="+mn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2720" y="2771348"/>
            <a:ext cx="1299948" cy="120100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343024" y="2514600"/>
            <a:ext cx="4371976" cy="17145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</a:rPr>
              <a:t>Целевые направления деятельности МОиН до 2020 г.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86625" y="2514601"/>
            <a:ext cx="4686300" cy="16573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</a:rPr>
              <a:t>Профессиональные стандарты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43024" y="4714878"/>
            <a:ext cx="4371976" cy="18573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</a:rPr>
              <a:t>ФЗ о независимой оценке квалификаций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86625" y="4714878"/>
            <a:ext cx="4686300" cy="18573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Национальная система учительского роста (НСУР)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5304" y="2547868"/>
            <a:ext cx="1065805" cy="157461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720" y="4762858"/>
            <a:ext cx="1183943" cy="160787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5303" y="4898264"/>
            <a:ext cx="1065805" cy="157930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4592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93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1353800" cy="68579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+mn-lt"/>
              </a:rPr>
              <a:t>Дорожная карта (из модели НСУР)</a:t>
            </a:r>
            <a:endParaRPr lang="ru-RU" b="1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0" y="685798"/>
          <a:ext cx="12192000" cy="6914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5613"/>
                <a:gridCol w="9186387"/>
              </a:tblGrid>
              <a:tr h="881743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Ключевые </a:t>
                      </a:r>
                    </a:p>
                    <a:p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мероприятия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установление новых должностей педагогических работников </a:t>
                      </a:r>
                    </a:p>
                    <a:p>
                      <a:r>
                        <a:rPr lang="ru-RU" sz="2400" baseline="0" dirty="0" smtClean="0"/>
                        <a:t>                                                                                                                      </a:t>
                      </a:r>
                      <a:r>
                        <a:rPr lang="ru-RU" sz="2400" b="0" baseline="0" dirty="0" smtClean="0">
                          <a:solidFill>
                            <a:srgbClr val="FF0000"/>
                          </a:solidFill>
                        </a:rPr>
                        <a:t>2017 г.</a:t>
                      </a:r>
                      <a:r>
                        <a:rPr lang="ru-RU" sz="2400" dirty="0" smtClean="0"/>
                        <a:t>                               </a:t>
                      </a:r>
                      <a:endParaRPr lang="ru-RU" sz="2400" dirty="0"/>
                    </a:p>
                  </a:txBody>
                  <a:tcPr/>
                </a:tc>
              </a:tr>
              <a:tr h="88174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внесение изменений в профстандарт «Педагог» в части дифференциации уровней </a:t>
                      </a:r>
                    </a:p>
                    <a:p>
                      <a:r>
                        <a:rPr lang="ru-RU" sz="2400" dirty="0" smtClean="0"/>
                        <a:t>профкомпетенций и описания трудовых функций                       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2018 г.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8174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внесение изменений в законодательство РФ в целях обеспечения социальных гарантий педагогическим работникам                     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2019 г.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8174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внесение изменений в ФГОС ВО и СПО по направлению «Образование и педагогические науки»                                         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2017 г.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8174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разработка нового Порядка проведения аттестации,</a:t>
                      </a:r>
                      <a:r>
                        <a:rPr lang="ru-RU" sz="2400" baseline="0" dirty="0" smtClean="0"/>
                        <a:t> составление и апробация контрольных измерительных материалов   </a:t>
                      </a:r>
                      <a:r>
                        <a:rPr lang="ru-RU" sz="2400" b="1" baseline="0" dirty="0" smtClean="0">
                          <a:solidFill>
                            <a:srgbClr val="FF0000"/>
                          </a:solidFill>
                        </a:rPr>
                        <a:t>2017г. /2020 г.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12935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разработка программ ПК (по итогам апробации новой системы аттестации)                                                                                                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2020 г.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81743"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Срок реализации</a:t>
                      </a:r>
                      <a:endParaRPr lang="ru-RU" sz="2800" b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                                                                                                                                        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                                                        2020 г.</a:t>
                      </a:r>
                    </a:p>
                    <a:p>
                      <a:r>
                        <a:rPr lang="ru-RU" dirty="0" smtClean="0"/>
                        <a:t>    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604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056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389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+mn-lt"/>
              </a:rPr>
              <a:t>От схемы реализации НСУР к схеме реализации РМУР</a:t>
            </a:r>
            <a:endParaRPr lang="ru-RU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38960"/>
            <a:ext cx="12192000" cy="591903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68071" y="1002162"/>
            <a:ext cx="2983230" cy="8686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Анализ результатов обучения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80119" y="1291948"/>
            <a:ext cx="3028949" cy="9144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Анализ </a:t>
            </a:r>
            <a:r>
              <a:rPr lang="ru-RU" b="1" dirty="0" smtClean="0">
                <a:solidFill>
                  <a:prstClr val="black"/>
                </a:solidFill>
              </a:rPr>
              <a:t>деятельности учителя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441180" y="2675335"/>
            <a:ext cx="2724150" cy="101155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Определение содержания УР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1751" y="1283730"/>
            <a:ext cx="2843212" cy="95798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Выбор способов роста учителя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-45720" y="2681761"/>
            <a:ext cx="2811780" cy="994411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Обеспечение программ роста учителя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94336" y="4160520"/>
            <a:ext cx="2891790" cy="90011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Составление программы роста учителя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114472" y="4221599"/>
            <a:ext cx="3017520" cy="935831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Реализация комплекса планов мероприятий (ПК и др.)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623061" y="5633564"/>
            <a:ext cx="3029039" cy="9144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Оценка учителя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325067" y="5616595"/>
            <a:ext cx="3314700" cy="9144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Аттестация</a:t>
            </a:r>
            <a:endParaRPr lang="ru-RU" b="1" dirty="0">
              <a:solidFill>
                <a:prstClr val="black"/>
              </a:solidFill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7579876" y="1323024"/>
            <a:ext cx="954524" cy="4943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9833610" y="2206348"/>
            <a:ext cx="0" cy="4689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9833610" y="3743327"/>
            <a:ext cx="0" cy="4800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9114472" y="5225117"/>
            <a:ext cx="719138" cy="3914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15" idx="1"/>
          </p:cNvCxnSpPr>
          <p:nvPr/>
        </p:nvCxnSpPr>
        <p:spPr>
          <a:xfrm flipH="1">
            <a:off x="4677608" y="6073795"/>
            <a:ext cx="2647459" cy="29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H="1" flipV="1">
            <a:off x="2958621" y="5096351"/>
            <a:ext cx="574916" cy="5202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V="1">
            <a:off x="2468880" y="3723141"/>
            <a:ext cx="1" cy="4289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 flipV="1">
            <a:off x="2468880" y="2197414"/>
            <a:ext cx="0" cy="4843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>
            <a:endCxn id="7" idx="1"/>
          </p:cNvCxnSpPr>
          <p:nvPr/>
        </p:nvCxnSpPr>
        <p:spPr>
          <a:xfrm flipV="1">
            <a:off x="3550682" y="1436502"/>
            <a:ext cx="1017389" cy="3418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2770253" y="3269427"/>
            <a:ext cx="6389517" cy="14071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13" idx="1"/>
          </p:cNvCxnSpPr>
          <p:nvPr/>
        </p:nvCxnSpPr>
        <p:spPr>
          <a:xfrm>
            <a:off x="3286126" y="4588699"/>
            <a:ext cx="5828346" cy="10081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4652100" y="4699337"/>
            <a:ext cx="4492376" cy="130873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7467279" y="4733091"/>
            <a:ext cx="1647193" cy="8956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H="1">
            <a:off x="4652100" y="1870842"/>
            <a:ext cx="3882300" cy="4039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871644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1285</Words>
  <Application>Microsoft Office PowerPoint</Application>
  <PresentationFormat>Широкоэкранный</PresentationFormat>
  <Paragraphs>195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 3</vt:lpstr>
      <vt:lpstr>1_Тема Office</vt:lpstr>
      <vt:lpstr>3_Тема Office</vt:lpstr>
      <vt:lpstr>2_Тема Office</vt:lpstr>
      <vt:lpstr>5_Тема Office</vt:lpstr>
      <vt:lpstr>Тема Office</vt:lpstr>
      <vt:lpstr>Организация образовательной деятельности в условиях реализации региональной модели учительского роста (РМУР)</vt:lpstr>
      <vt:lpstr>Новая образовательная реальность</vt:lpstr>
      <vt:lpstr>Предпосылки для изменения подходов к образовательной деятельности </vt:lpstr>
      <vt:lpstr>Образовательные модели и технологии</vt:lpstr>
      <vt:lpstr>Навыки будущего</vt:lpstr>
      <vt:lpstr>Государственная политика  для внедрения новой образовательной парадигмы</vt:lpstr>
      <vt:lpstr>Дорожная карта (из модели НСУР)</vt:lpstr>
      <vt:lpstr>Презентация PowerPoint</vt:lpstr>
      <vt:lpstr>От схемы реализации НСУР к схеме реализации РМУР</vt:lpstr>
      <vt:lpstr>Предполагаемые изменения в организации образовательной деятельности БРИОП (переходный период к РМУР)</vt:lpstr>
      <vt:lpstr>Переосмысление оснований, принципов к организации образовательной деятельности</vt:lpstr>
      <vt:lpstr> Переориентация на адресную образовательную деятельность</vt:lpstr>
      <vt:lpstr>Пересмотр подходов к организации образовательной деятельности  на основе результатов оценочных процедур и профессионально-личностной рефлексии педагога во время курсов ПК и ПП</vt:lpstr>
      <vt:lpstr>Пересмотр  подходов к организации образовательной деятельности на основе результатов оценочных процедур и профессионально-личностной рефлексии в межкурсовой период</vt:lpstr>
      <vt:lpstr> Перепроектирование содержания образовательной деятельности в условиях реализации региональной модели УР    </vt:lpstr>
      <vt:lpstr> Переход к продуктивным способам, методам, технологиям для организации образовательной деятельности и ее оценки  </vt:lpstr>
      <vt:lpstr>Перевод образовательной деятельности на «каскадный» формат </vt:lpstr>
      <vt:lpstr> Перевод образовательной деятельности БРИОП на каскадный формат персонифицированного обучения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образовательной деятельности</dc:title>
  <dc:creator>Microsoft</dc:creator>
  <cp:lastModifiedBy>Microsoft</cp:lastModifiedBy>
  <cp:revision>38</cp:revision>
  <dcterms:created xsi:type="dcterms:W3CDTF">2017-08-10T09:01:53Z</dcterms:created>
  <dcterms:modified xsi:type="dcterms:W3CDTF">2017-08-24T03:42:33Z</dcterms:modified>
</cp:coreProperties>
</file>