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320" r:id="rId3"/>
    <p:sldId id="331" r:id="rId4"/>
    <p:sldId id="347" r:id="rId5"/>
    <p:sldId id="332" r:id="rId6"/>
    <p:sldId id="336" r:id="rId7"/>
    <p:sldId id="259" r:id="rId8"/>
    <p:sldId id="321" r:id="rId9"/>
    <p:sldId id="338" r:id="rId10"/>
    <p:sldId id="263" r:id="rId11"/>
    <p:sldId id="339" r:id="rId12"/>
    <p:sldId id="340" r:id="rId13"/>
    <p:sldId id="342" r:id="rId14"/>
    <p:sldId id="344" r:id="rId15"/>
    <p:sldId id="327" r:id="rId16"/>
    <p:sldId id="345" r:id="rId17"/>
    <p:sldId id="346" r:id="rId18"/>
    <p:sldId id="297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990" y="-6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7.0896276854282791E-2"/>
          <c:y val="0.16654510874260481"/>
          <c:w val="0.77836687080781308"/>
          <c:h val="0.72148954819118061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Оценка</c:v>
                </c:pt>
              </c:strCache>
            </c:strRef>
          </c:tx>
          <c:cat>
            <c:strRef>
              <c:f>Лист1!$A$2:$A$8</c:f>
              <c:strCache>
                <c:ptCount val="7"/>
                <c:pt idx="0">
                  <c:v>ПИО</c:v>
                </c:pt>
                <c:pt idx="1">
                  <c:v>УЗД</c:v>
                </c:pt>
                <c:pt idx="2">
                  <c:v>РИМ</c:v>
                </c:pt>
                <c:pt idx="3">
                  <c:v>ДА</c:v>
                </c:pt>
                <c:pt idx="4">
                  <c:v>В</c:v>
                </c:pt>
                <c:pt idx="5">
                  <c:v>СПР</c:v>
                </c:pt>
                <c:pt idx="6">
                  <c:v>РИВ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2.4</c:v>
                </c:pt>
                <c:pt idx="1">
                  <c:v>2.2000000000000002</c:v>
                </c:pt>
                <c:pt idx="2">
                  <c:v>2.2000000000000002</c:v>
                </c:pt>
                <c:pt idx="3">
                  <c:v>2</c:v>
                </c:pt>
                <c:pt idx="4">
                  <c:v>3.8</c:v>
                </c:pt>
                <c:pt idx="5">
                  <c:v>2.6</c:v>
                </c:pt>
                <c:pt idx="6">
                  <c:v>2.8</c:v>
                </c:pt>
              </c:numCache>
            </c:numRef>
          </c:val>
        </c:ser>
        <c:gapWidth val="17"/>
        <c:overlap val="-16"/>
        <c:axId val="67276800"/>
        <c:axId val="67278336"/>
      </c:barChart>
      <c:catAx>
        <c:axId val="67276800"/>
        <c:scaling>
          <c:orientation val="minMax"/>
        </c:scaling>
        <c:axPos val="b"/>
        <c:tickLblPos val="nextTo"/>
        <c:txPr>
          <a:bodyPr/>
          <a:lstStyle/>
          <a:p>
            <a:pPr>
              <a:defRPr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67278336"/>
        <c:crosses val="autoZero"/>
        <c:auto val="1"/>
        <c:lblAlgn val="ctr"/>
        <c:lblOffset val="100"/>
      </c:catAx>
      <c:valAx>
        <c:axId val="67278336"/>
        <c:scaling>
          <c:orientation val="minMax"/>
          <c:max val="7"/>
          <c:min val="0"/>
        </c:scaling>
        <c:axPos val="l"/>
        <c:majorGridlines/>
        <c:numFmt formatCode="General" sourceLinked="1"/>
        <c:tickLblPos val="nextTo"/>
        <c:crossAx val="67276800"/>
        <c:crosses val="autoZero"/>
        <c:crossBetween val="between"/>
        <c:majorUnit val="1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8B3CEF-7F83-4B95-8DBD-B8CF23D0A779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5A2984-94FC-4CBE-B8E9-1889149FDD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69292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AE9BC-858E-4BEF-8991-DBAABCDF9CDA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E56B0-50B2-44CC-BF3D-01C19FC26A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AE9BC-858E-4BEF-8991-DBAABCDF9CDA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E56B0-50B2-44CC-BF3D-01C19FC26A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AE9BC-858E-4BEF-8991-DBAABCDF9CDA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E56B0-50B2-44CC-BF3D-01C19FC26A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AE9BC-858E-4BEF-8991-DBAABCDF9CDA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E56B0-50B2-44CC-BF3D-01C19FC26A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AE9BC-858E-4BEF-8991-DBAABCDF9CDA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E56B0-50B2-44CC-BF3D-01C19FC26A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AE9BC-858E-4BEF-8991-DBAABCDF9CDA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E56B0-50B2-44CC-BF3D-01C19FC26A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AE9BC-858E-4BEF-8991-DBAABCDF9CDA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E56B0-50B2-44CC-BF3D-01C19FC26A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AE9BC-858E-4BEF-8991-DBAABCDF9CDA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E56B0-50B2-44CC-BF3D-01C19FC26A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AE9BC-858E-4BEF-8991-DBAABCDF9CDA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E56B0-50B2-44CC-BF3D-01C19FC26A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AE9BC-858E-4BEF-8991-DBAABCDF9CDA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E56B0-50B2-44CC-BF3D-01C19FC26A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AE9BC-858E-4BEF-8991-DBAABCDF9CDA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E56B0-50B2-44CC-BF3D-01C19FC26A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3AE9BC-858E-4BEF-8991-DBAABCDF9CDA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E56B0-50B2-44CC-BF3D-01C19FC26A4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t4.ftcdn.net/jpg/00/29/20/95/500_F_29209506_wYMvIjIkH7doEJ8ejSoLGzV3To1xuoH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8639"/>
            <a:ext cx="7992888" cy="5339249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139952" y="621166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Невежина А.О., координатор по шкале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ECERS-R в РБ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4581128"/>
            <a:ext cx="8496944" cy="1628800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3200" b="1" dirty="0" smtClean="0"/>
              <a:t>О </a:t>
            </a:r>
            <a:r>
              <a:rPr lang="ru-RU" sz="3200" b="1" dirty="0" err="1" smtClean="0"/>
              <a:t>люнгитюдном</a:t>
            </a:r>
            <a:r>
              <a:rPr lang="ru-RU" sz="3200" b="1" dirty="0" smtClean="0"/>
              <a:t> исследовании качества образования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4067944" y="5301208"/>
            <a:ext cx="720080" cy="43204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220072" y="5301208"/>
            <a:ext cx="720080" cy="43204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ДИАГРАММА ПРОФИЛЯ КАЧЕСТВА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b="1" dirty="0">
              <a:solidFill>
                <a:srgbClr val="FF0000"/>
              </a:solidFill>
              <a:latin typeface="Arial Black" pitchFamily="34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180528" y="836712"/>
          <a:ext cx="10044608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87016" y="5842337"/>
            <a:ext cx="88569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Средний балл по детским садам выстроился неровно, от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1.9 до 3.31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ходе апробации по большинству показателей в детских садах не были получены высокие баллы.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2123728" y="908720"/>
            <a:ext cx="6840760" cy="20313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ПРОБЛЕМНЫЕ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ЗОНЫ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Неформальное взаимодействие с детьми (педагоги мало взаимодействуют с детьми).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2.Образовательные задачи решаются преимущественно во время занятий (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режимные моменты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часто не рассматриваются как часть образовательного процесса).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Недостаточная материально-техническая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база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другие.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980728"/>
            <a:ext cx="18722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Средний балл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г. Улан-Удэ - </a:t>
            </a:r>
            <a:r>
              <a:rPr lang="ru-RU" b="1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2,7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4294967295"/>
          </p:nvPr>
        </p:nvSpPr>
        <p:spPr>
          <a:xfrm>
            <a:off x="602900" y="4889045"/>
            <a:ext cx="8145563" cy="171272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общение на уровне глаз детей</a:t>
            </a:r>
          </a:p>
          <a:p>
            <a:r>
              <a:rPr lang="ru-RU" sz="2400" dirty="0" smtClean="0"/>
              <a:t>педагог заботиться о детях</a:t>
            </a:r>
          </a:p>
          <a:p>
            <a:r>
              <a:rPr lang="ru-RU" sz="2400" dirty="0" smtClean="0"/>
              <a:t>достаточный надзор для защиты здоровья и безопасности детей</a:t>
            </a:r>
          </a:p>
          <a:p>
            <a:endParaRPr lang="ru-RU" sz="2400" dirty="0"/>
          </a:p>
        </p:txBody>
      </p:sp>
      <p:sp>
        <p:nvSpPr>
          <p:cNvPr id="7" name="Название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8680"/>
          </a:xfrm>
        </p:spPr>
        <p:txBody>
          <a:bodyPr>
            <a:normAutofit fontScale="90000"/>
          </a:bodyPr>
          <a:lstStyle/>
          <a:p>
            <a:pPr algn="r">
              <a:defRPr/>
            </a:pPr>
            <a:r>
              <a:rPr lang="ru-RU" sz="2400" b="1" dirty="0" smtClean="0"/>
              <a:t>  </a:t>
            </a:r>
            <a:r>
              <a:rPr lang="ru-RU" sz="2400" b="1" dirty="0" smtClean="0">
                <a:solidFill>
                  <a:srgbClr val="002060"/>
                </a:solidFill>
              </a:rPr>
              <a:t>ЗОНЫ БЛАГОПОЛУЧИЯ – </a:t>
            </a:r>
            <a:r>
              <a:rPr lang="ru-RU" sz="2400" b="1" dirty="0" smtClean="0">
                <a:solidFill>
                  <a:srgbClr val="C00000"/>
                </a:solidFill>
                <a:latin typeface="Arial Black" pitchFamily="34" charset="0"/>
              </a:rPr>
              <a:t>ВЗАИМОДЕЙСТВИЕ</a:t>
            </a:r>
            <a:r>
              <a:rPr lang="ru-RU" sz="2400" b="1" dirty="0" smtClean="0">
                <a:solidFill>
                  <a:srgbClr val="002060"/>
                </a:solidFill>
              </a:rPr>
              <a:t>  (средний балл – 3,8) </a:t>
            </a:r>
            <a:endParaRPr lang="ru-RU" sz="2400" b="1" dirty="0">
              <a:solidFill>
                <a:srgbClr val="002060"/>
              </a:solidFill>
            </a:endParaRPr>
          </a:p>
        </p:txBody>
      </p:sp>
      <p:graphicFrame>
        <p:nvGraphicFramePr>
          <p:cNvPr id="6" name="Содержимое 6"/>
          <p:cNvGraphicFramePr>
            <a:graphicFrameLocks noGrp="1"/>
          </p:cNvGraphicFramePr>
          <p:nvPr>
            <p:ph idx="1"/>
          </p:nvPr>
        </p:nvGraphicFramePr>
        <p:xfrm>
          <a:off x="395536" y="836712"/>
          <a:ext cx="3240360" cy="3809804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520280"/>
                <a:gridCol w="720080"/>
              </a:tblGrid>
              <a:tr h="347164"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/>
                        <a:t>Подшкала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Балл 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77276">
                <a:tc>
                  <a:txBody>
                    <a:bodyPr/>
                    <a:lstStyle/>
                    <a:p>
                      <a:pPr marL="87313" indent="-1588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u="none" dirty="0" smtClean="0"/>
                        <a:t>Присмотр по развитию крупной моторики</a:t>
                      </a:r>
                      <a:endParaRPr lang="ru-RU" sz="1800" u="none" dirty="0" smtClean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05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/>
                        <a:t>3,6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79873">
                <a:tc>
                  <a:txBody>
                    <a:bodyPr/>
                    <a:lstStyle/>
                    <a:p>
                      <a:pPr marL="87313" indent="-1588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u="none" dirty="0" smtClean="0"/>
                        <a:t>Общий присмотр за детьми</a:t>
                      </a:r>
                      <a:endParaRPr lang="ru-RU" sz="1800" u="none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05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4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80444">
                <a:tc>
                  <a:txBody>
                    <a:bodyPr/>
                    <a:lstStyle/>
                    <a:p>
                      <a:pPr marL="457200" indent="-3714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u="none" dirty="0" smtClean="0"/>
                        <a:t>Дисциплина</a:t>
                      </a:r>
                      <a:endParaRPr lang="ru-RU" sz="1800" u="none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05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/>
                        <a:t>3,2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79873">
                <a:tc>
                  <a:txBody>
                    <a:bodyPr/>
                    <a:lstStyle/>
                    <a:p>
                      <a:pPr marL="87313" indent="-1588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u="none" dirty="0" smtClean="0"/>
                        <a:t>Взаимодействие персонала и детей</a:t>
                      </a:r>
                      <a:endParaRPr lang="ru-RU" sz="1800" u="none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05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/>
                        <a:t>4,1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710983">
                <a:tc>
                  <a:txBody>
                    <a:bodyPr/>
                    <a:lstStyle/>
                    <a:p>
                      <a:pPr marL="87313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u="none" dirty="0" smtClean="0"/>
                        <a:t>Взаимодействие детей друг с другом</a:t>
                      </a:r>
                      <a:endParaRPr lang="ru-RU" sz="1800" u="none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05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/>
                        <a:t>4,1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24785">
                <a:tc>
                  <a:txBody>
                    <a:bodyPr/>
                    <a:lstStyle/>
                    <a:p>
                      <a:pPr marL="457200" indent="-3714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/>
                        <a:t>Средний балл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/>
                        <a:t>3,8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8194" name="Picture 2" descr="http://astersoft.net/images/c/f/zanjatija-po-psihologii-obschenija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764704"/>
            <a:ext cx="4992552" cy="37444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4294967295"/>
          </p:nvPr>
        </p:nvSpPr>
        <p:spPr>
          <a:xfrm>
            <a:off x="3995936" y="4653136"/>
            <a:ext cx="5148064" cy="2204864"/>
          </a:xfrm>
        </p:spPr>
        <p:txBody>
          <a:bodyPr>
            <a:no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низкий выбор и  доступность игр и материалов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материалы не отличаются большим разнообразием и различным уровнем сложности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уголки природы рассматриваются только как показательные экспонаты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Не всегда оборудованы и оснащены центры песка и воды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Название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400" b="1" dirty="0" smtClean="0"/>
              <a:t>  </a:t>
            </a:r>
            <a:r>
              <a:rPr lang="ru-RU" sz="2400" b="1" dirty="0" smtClean="0">
                <a:solidFill>
                  <a:srgbClr val="002060"/>
                </a:solidFill>
              </a:rPr>
              <a:t>ЗОНЫ НЕБЛАГОПОЛУЧИЯ – </a:t>
            </a:r>
            <a:r>
              <a:rPr lang="ru-RU" sz="2400" b="1" dirty="0" smtClean="0">
                <a:solidFill>
                  <a:srgbClr val="C00000"/>
                </a:solidFill>
                <a:latin typeface="Arial Black" pitchFamily="34" charset="0"/>
              </a:rPr>
              <a:t>ДЕТСКАЯ АКТИВНОСТЬ</a:t>
            </a:r>
            <a:r>
              <a:rPr lang="ru-RU" sz="2400" b="1" dirty="0" smtClean="0">
                <a:solidFill>
                  <a:srgbClr val="002060"/>
                </a:solidFill>
              </a:rPr>
              <a:t>  (средний балл – 2,2) </a:t>
            </a:r>
            <a:endParaRPr lang="ru-RU" sz="2400" b="1" dirty="0">
              <a:solidFill>
                <a:srgbClr val="002060"/>
              </a:solidFill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51520" y="908720"/>
          <a:ext cx="3528392" cy="546100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848522"/>
                <a:gridCol w="67987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Подшкала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Балл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447675" indent="-3619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/>
                        <a:t>Мелкая </a:t>
                      </a:r>
                      <a:r>
                        <a:rPr lang="ru-RU" sz="2000" dirty="0"/>
                        <a:t>моторика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05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/>
                        <a:t>2,2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/>
                        <a:t>  Искусство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05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2,5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457200" indent="-3714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/>
                        <a:t>Музыка/движение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05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3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457200" indent="-3714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/>
                        <a:t>Кубики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05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/>
                        <a:t>2,2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457200" indent="-3714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/>
                        <a:t>Песок/вода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05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/>
                        <a:t>2,3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457200" indent="-3714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/>
                        <a:t>Ролевые </a:t>
                      </a:r>
                      <a:r>
                        <a:rPr lang="ru-RU" sz="2000" dirty="0"/>
                        <a:t>игры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05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/>
                        <a:t>2,3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457200" indent="-3714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/>
                        <a:t>Природа/наука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05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/>
                        <a:t>1,2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457200" indent="-3714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/>
                        <a:t>Математика/счет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05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/>
                        <a:t>1,6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87313" indent="-1588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/>
                        <a:t>Использование </a:t>
                      </a:r>
                      <a:r>
                        <a:rPr lang="ru-RU" sz="2000" dirty="0"/>
                        <a:t>телевизора, видео или компьютера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05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/>
                        <a:t>2,6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87313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/>
                        <a:t>Содействие </a:t>
                      </a:r>
                      <a:r>
                        <a:rPr lang="ru-RU" sz="2000" dirty="0"/>
                        <a:t>принятию многообразия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05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2,5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457200" indent="-3714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Средний </a:t>
                      </a:r>
                      <a:r>
                        <a:rPr lang="ru-RU" sz="1800" b="1" dirty="0" smtClean="0"/>
                        <a:t>балл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/>
                        <a:t>2,2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7170" name="Picture 2" descr="http://3.bp.blogspot.com/-DFMFkR9Mzwc/TmkGnOfjoYI/AAAAAAAABZg/m_QExsma5TE/s1600/DSC049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980728"/>
            <a:ext cx="4549014" cy="34117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3923928" cy="764704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Годовой цикл легче осваивать, если есть схема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914" name="Picture 2" descr="C:\Documents and Settings\User\Рабочий стол\Работы детей\годовой цикл легче осваивать, если есть схем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836712"/>
            <a:ext cx="3500206" cy="2625155"/>
          </a:xfrm>
          <a:prstGeom prst="rect">
            <a:avLst/>
          </a:prstGeom>
          <a:noFill/>
        </p:spPr>
      </p:pic>
      <p:pic>
        <p:nvPicPr>
          <p:cNvPr id="38915" name="Picture 3" descr="C:\Documents and Settings\User\Рабочий стол\Работы детей\Книжки. Конечно, трудно воспитателю найти время записать истории детей. Но зато когда оно находится...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620688"/>
            <a:ext cx="3720075" cy="279005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283968" y="0"/>
            <a:ext cx="4572000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Записывать мысли детей, сложно…..Но сочинение историй – верный путь к развитию чтения! </a:t>
            </a:r>
            <a:endParaRPr lang="ru-RU" dirty="0"/>
          </a:p>
        </p:txBody>
      </p:sp>
      <p:pic>
        <p:nvPicPr>
          <p:cNvPr id="38916" name="Picture 4" descr="C:\Documents and Settings\User\Рабочий стол\Работы детей\рисунки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933056"/>
            <a:ext cx="3635896" cy="2726922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79512" y="3501008"/>
            <a:ext cx="4104456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Футболка , которая выражает меня.….</a:t>
            </a:r>
            <a:endParaRPr lang="ru-RU" dirty="0"/>
          </a:p>
        </p:txBody>
      </p:sp>
      <p:pic>
        <p:nvPicPr>
          <p:cNvPr id="38918" name="Picture 6" descr="C:\Documents and Settings\User\Рабочий стол\экерс фото\Музыкальное самовыражение детей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3933056"/>
            <a:ext cx="3764360" cy="282327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4644008" y="3429000"/>
            <a:ext cx="4104456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Условия для развернутой игры, место и время….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6786" y="-3195736"/>
            <a:ext cx="18721572" cy="14977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139952" y="1628800"/>
            <a:ext cx="4824536" cy="49244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52425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Среда должна говорить, что в группе хозяева – дети.</a:t>
            </a:r>
          </a:p>
          <a:p>
            <a:pPr marL="352425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352425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Ребенок должен быть окружен своими произведениями -доказательствами своей</a:t>
            </a:r>
          </a:p>
          <a:p>
            <a:pPr marL="352425"/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состоятельности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52425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352425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Ребенок должен быть окружен своими фотографиями</a:t>
            </a:r>
          </a:p>
          <a:p>
            <a:pPr marL="352425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деятельности как доказательствами своей</a:t>
            </a:r>
          </a:p>
          <a:p>
            <a:pPr marL="352425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состоятельности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252536" y="6396335"/>
            <a:ext cx="9396536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ПРОСТРАНСТВО И ОБОРУДОВАНИЕ (средний балл 2,4)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3200" dirty="0" smtClean="0"/>
              <a:t>«</a:t>
            </a:r>
            <a:r>
              <a:rPr lang="ru-RU" sz="3200" b="1" dirty="0" smtClean="0">
                <a:solidFill>
                  <a:srgbClr val="C00000"/>
                </a:solidFill>
              </a:rPr>
              <a:t>Речь и мышление</a:t>
            </a:r>
            <a:r>
              <a:rPr lang="ru-RU" sz="3200" dirty="0" smtClean="0"/>
              <a:t>»</a:t>
            </a:r>
            <a:r>
              <a:rPr lang="ru-RU" sz="3200" b="1" dirty="0" smtClean="0"/>
              <a:t> </a:t>
            </a:r>
            <a:r>
              <a:rPr lang="ru-RU" sz="3200" dirty="0" smtClean="0"/>
              <a:t>(оценка – 2,37).</a:t>
            </a:r>
            <a:r>
              <a:rPr lang="ru-RU" sz="3200" b="1" dirty="0" smtClean="0"/>
              <a:t> 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700808"/>
            <a:ext cx="3960440" cy="496855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 smtClean="0"/>
              <a:t>     Когда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комментирует</a:t>
            </a:r>
            <a:r>
              <a:rPr lang="ru-RU" b="1" dirty="0" smtClean="0"/>
              <a:t> детские действия или отвечает на детские вопросы</a:t>
            </a:r>
          </a:p>
          <a:p>
            <a:endParaRPr lang="ru-RU" b="1" dirty="0" smtClean="0"/>
          </a:p>
          <a:p>
            <a:pPr>
              <a:buNone/>
            </a:pPr>
            <a:r>
              <a:rPr lang="ru-RU" b="1" dirty="0" smtClean="0"/>
              <a:t>     Когда  задает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открытые вопросы </a:t>
            </a:r>
            <a:r>
              <a:rPr lang="ru-RU" b="1" dirty="0" smtClean="0"/>
              <a:t>и интересуется ответом</a:t>
            </a:r>
          </a:p>
          <a:p>
            <a:endParaRPr lang="ru-RU" b="1" dirty="0" smtClean="0"/>
          </a:p>
          <a:p>
            <a:pPr>
              <a:buNone/>
            </a:pPr>
            <a:r>
              <a:rPr lang="ru-RU" b="1" dirty="0" smtClean="0"/>
              <a:t>     Когда помогает обнаружить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причинно-следственные связи </a:t>
            </a:r>
            <a:r>
              <a:rPr lang="ru-RU" b="1" dirty="0" smtClean="0"/>
              <a:t>в том, на что обращен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интерес</a:t>
            </a:r>
            <a:r>
              <a:rPr lang="ru-RU" b="1" dirty="0" smtClean="0"/>
              <a:t> ребенка</a:t>
            </a:r>
            <a:endParaRPr lang="ru-RU" dirty="0" smtClean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4427984" y="1700808"/>
            <a:ext cx="4536504" cy="50405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/>
          <a:p>
            <a:r>
              <a:rPr lang="ru-RU" sz="2500" b="1" dirty="0" smtClean="0"/>
              <a:t>Когда он </a:t>
            </a:r>
            <a:r>
              <a:rPr lang="ru-RU" sz="2500" b="1" dirty="0" smtClean="0">
                <a:solidFill>
                  <a:srgbClr val="C00000"/>
                </a:solidFill>
              </a:rPr>
              <a:t>исследует</a:t>
            </a:r>
            <a:r>
              <a:rPr lang="ru-RU" sz="2500" b="1" dirty="0" smtClean="0"/>
              <a:t> окружающий мир</a:t>
            </a:r>
          </a:p>
          <a:p>
            <a:endParaRPr lang="ru-RU" sz="2500" b="1" dirty="0" smtClean="0"/>
          </a:p>
          <a:p>
            <a:r>
              <a:rPr lang="ru-RU" sz="2500" b="1" dirty="0" smtClean="0"/>
              <a:t>Когда  он занят делом, которое </a:t>
            </a:r>
            <a:r>
              <a:rPr lang="ru-RU" sz="2500" b="1" dirty="0" smtClean="0">
                <a:solidFill>
                  <a:srgbClr val="C00000"/>
                </a:solidFill>
              </a:rPr>
              <a:t>он выбрал</a:t>
            </a:r>
          </a:p>
          <a:p>
            <a:endParaRPr lang="ru-RU" sz="2500" b="1" dirty="0" smtClean="0"/>
          </a:p>
          <a:p>
            <a:r>
              <a:rPr lang="ru-RU" sz="2500" b="1" dirty="0" smtClean="0"/>
              <a:t>Когда </a:t>
            </a:r>
            <a:r>
              <a:rPr lang="ru-RU" sz="2500" b="1" dirty="0" smtClean="0">
                <a:solidFill>
                  <a:srgbClr val="C00000"/>
                </a:solidFill>
              </a:rPr>
              <a:t>он действует</a:t>
            </a:r>
            <a:r>
              <a:rPr lang="ru-RU" sz="2500" b="1" dirty="0" smtClean="0"/>
              <a:t>, а не только слушает взрослого</a:t>
            </a:r>
          </a:p>
          <a:p>
            <a:endParaRPr lang="ru-RU" sz="2500" b="1" dirty="0" smtClean="0"/>
          </a:p>
          <a:p>
            <a:r>
              <a:rPr lang="ru-RU" sz="2500" b="1" dirty="0" smtClean="0"/>
              <a:t>Через </a:t>
            </a:r>
            <a:r>
              <a:rPr lang="ru-RU" sz="2500" b="1" dirty="0" smtClean="0">
                <a:solidFill>
                  <a:srgbClr val="C00000"/>
                </a:solidFill>
              </a:rPr>
              <a:t>чувственный опыт </a:t>
            </a:r>
            <a:r>
              <a:rPr lang="ru-RU" sz="2500" b="1" dirty="0" smtClean="0"/>
              <a:t>(трогая, пробуя, делая), а не разглядывая плакаты</a:t>
            </a:r>
            <a:endParaRPr lang="ru-RU" sz="25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4710929" y="1052736"/>
            <a:ext cx="478836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Когда ребенок </a:t>
            </a: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  <a:latin typeface="Segoe Script" pitchFamily="34" charset="0"/>
                <a:cs typeface="Times New Roman" pitchFamily="18" charset="0"/>
              </a:rPr>
              <a:t>лучше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учится?????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6" name="Тройная стрелка влево/вправо/вверх 15"/>
          <p:cNvSpPr/>
          <p:nvPr/>
        </p:nvSpPr>
        <p:spPr>
          <a:xfrm rot="10800000">
            <a:off x="2915816" y="692696"/>
            <a:ext cx="3528392" cy="504056"/>
          </a:xfrm>
          <a:prstGeom prst="leftRightUp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1052736"/>
            <a:ext cx="4534595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b="1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Когда  взрослый  </a:t>
            </a:r>
            <a:r>
              <a:rPr lang="ru-RU" sz="2100" b="1" i="1" dirty="0" smtClean="0">
                <a:solidFill>
                  <a:srgbClr val="1F497D">
                    <a:lumMod val="75000"/>
                  </a:srgbClr>
                </a:solidFill>
                <a:latin typeface="Segoe Script" pitchFamily="34" charset="0"/>
                <a:ea typeface="+mj-ea"/>
                <a:cs typeface="Shruti" pitchFamily="2"/>
              </a:rPr>
              <a:t>УЧИТ</a:t>
            </a:r>
            <a:r>
              <a:rPr lang="ru-RU" sz="2100" b="1" i="1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  </a:t>
            </a:r>
            <a:r>
              <a:rPr lang="ru-RU" sz="2100" b="1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?????</a:t>
            </a:r>
            <a:endParaRPr lang="ru-RU" sz="2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www.montessorilipki.com.ua/wp-content/uploads/2016/06/viber-image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149080"/>
            <a:ext cx="3414144" cy="20469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251520" y="908720"/>
            <a:ext cx="5472608" cy="5760640"/>
          </a:xfrm>
          <a:prstGeom prst="wedgeRoundRectCallout">
            <a:avLst>
              <a:gd name="adj1" fmla="val 57459"/>
              <a:gd name="adj2" fmla="val 8940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4704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800" b="1" dirty="0" smtClean="0"/>
              <a:t>Время новой дидактики дошкольного образования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24744"/>
            <a:ext cx="5400600" cy="5328592"/>
          </a:xfrm>
        </p:spPr>
        <p:txBody>
          <a:bodyPr>
            <a:normAutofit fontScale="92500" lnSpcReduction="1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Предметный формат  организации содержания проигрывает событийным и тематическим форматам……..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Фронтальная работа с большой группой допускает действие по образцу, а не по собственному замыслу……….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Фронтальная работа с большой группой допускает работу с памятью, а не мышлением………..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Только в малой группе можно заниматься экспериментированием, конструированием………..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Акцент на фронтальной непосредственной образовательной деятельности делает все остальное время временем ухода и присмотра…</a:t>
            </a:r>
          </a:p>
          <a:p>
            <a:endParaRPr lang="ru-RU" dirty="0"/>
          </a:p>
        </p:txBody>
      </p:sp>
      <p:pic>
        <p:nvPicPr>
          <p:cNvPr id="4" name="Содержимое 4"/>
          <p:cNvPicPr>
            <a:picLocks noChangeAspect="1"/>
          </p:cNvPicPr>
          <p:nvPr/>
        </p:nvPicPr>
        <p:blipFill>
          <a:blip r:embed="rId3" cstate="print"/>
          <a:srcRect l="24226" r="24226"/>
          <a:stretch>
            <a:fillRect/>
          </a:stretch>
        </p:blipFill>
        <p:spPr>
          <a:xfrm>
            <a:off x="5940152" y="836712"/>
            <a:ext cx="2952328" cy="29523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каких малых изменений </a:t>
            </a:r>
            <a:b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начать двигаться к улучшению качества?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123728" y="1772816"/>
            <a:ext cx="4752528" cy="836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ДОРОЖНАЯ КАРТА</a:t>
            </a:r>
            <a:endParaRPr kumimoji="0" lang="ru-RU" sz="4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179512" y="2852936"/>
            <a:ext cx="1728192" cy="864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Стратегия 1</a:t>
            </a:r>
            <a:endParaRPr lang="ru-RU" dirty="0"/>
          </a:p>
        </p:txBody>
      </p:sp>
      <p:sp>
        <p:nvSpPr>
          <p:cNvPr id="9" name="Стрелка вправо 8"/>
          <p:cNvSpPr/>
          <p:nvPr/>
        </p:nvSpPr>
        <p:spPr>
          <a:xfrm>
            <a:off x="179512" y="4149080"/>
            <a:ext cx="1728192" cy="864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Стратегия 2</a:t>
            </a:r>
            <a:endParaRPr lang="ru-RU" dirty="0"/>
          </a:p>
        </p:txBody>
      </p:sp>
      <p:sp>
        <p:nvSpPr>
          <p:cNvPr id="10" name="Стрелка вправо 9"/>
          <p:cNvSpPr/>
          <p:nvPr/>
        </p:nvSpPr>
        <p:spPr>
          <a:xfrm>
            <a:off x="251520" y="5589240"/>
            <a:ext cx="1584176" cy="864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Стратегия 3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979712" y="2780928"/>
            <a:ext cx="6984776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Стратегия локальных изменений: изменения западающих участков по всем шкалам, параллельное улучшение, обновление оборудования, на каждую шкалу свой план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79712" y="4005064"/>
            <a:ext cx="6984776" cy="163121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Стратегия модульных изменений: проектно-исследовательская деятельность (основная технология ДОУ) – реконструируется пространство, технологии взаимодействия, игровое оборудование, подготовка кадров под основную идеологию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79712" y="5733256"/>
            <a:ext cx="6984776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Стратегия системных изменений : полная реконструкция пространства, изменение подходов, технологий, режима работы, образовательной программы, кадровой политики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1140263">
            <a:off x="5117348" y="1343901"/>
            <a:ext cx="368915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8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Что в приоритете???</a:t>
            </a:r>
            <a:endParaRPr lang="ru-RU" sz="28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 rot="20542156">
            <a:off x="-31951" y="1410711"/>
            <a:ext cx="433734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Что важно для ребенка ????</a:t>
            </a:r>
            <a:endParaRPr lang="ru-RU" sz="2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dirty="0" smtClean="0"/>
              <a:t>Актуальные направления изменений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56992"/>
            <a:ext cx="4860033" cy="3284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48064" y="3501008"/>
            <a:ext cx="3816424" cy="309634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 lvl="0"/>
            <a:r>
              <a:rPr lang="ru-RU" sz="2900" dirty="0" smtClean="0"/>
              <a:t>Смена образовательной парадигмы: от формата фронтальных занятий с большой группой  к формату  деятельности.</a:t>
            </a:r>
          </a:p>
          <a:p>
            <a:endParaRPr lang="ru-RU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251520" y="1196752"/>
            <a:ext cx="8712968" cy="23488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Повышение индивидуализации обучения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Смена акцентов в организации детской деятельности с инициативы взрослых на инициативу детей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Переход от вербального обучения к познанию в действии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8072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0" y="2132856"/>
            <a:ext cx="435597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i="1" dirty="0" smtClean="0"/>
              <a:t>По заключению экспертов OECD (организации, проводящей международные исследования, в том числе PISA)</a:t>
            </a:r>
            <a:r>
              <a:rPr lang="ru-RU" sz="1600" b="1" i="1" dirty="0" smtClean="0">
                <a:solidFill>
                  <a:srgbClr val="C00000"/>
                </a:solidFill>
              </a:rPr>
              <a:t>:</a:t>
            </a:r>
          </a:p>
          <a:p>
            <a:pPr algn="just"/>
            <a:r>
              <a:rPr lang="ru-RU" b="1" dirty="0" smtClean="0"/>
              <a:t>«Именно те детские сады, где среда предоставляет возможность  для  свободной  игры,  движения,  выбора  ребенка,  проявления  его  инициативы и  осмысленного  освоения  основ  грамоты в игре и деятельности, создают лучшие условия для будущих академических успехов детей»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5229200"/>
            <a:ext cx="8856984" cy="15696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/>
              <a:t>ФГОС ДО РФ – стандарт, проектирующий развитие системы, задающий </a:t>
            </a:r>
            <a:r>
              <a:rPr lang="ru-RU" sz="3200" b="1" dirty="0" smtClean="0"/>
              <a:t>вариативность </a:t>
            </a:r>
            <a:r>
              <a:rPr lang="ru-RU" sz="3200" b="1" dirty="0" smtClean="0"/>
              <a:t>программного содержания, форм, методов</a:t>
            </a:r>
            <a:endParaRPr lang="ru-RU" sz="3200" b="1" dirty="0">
              <a:solidFill>
                <a:schemeClr val="accent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20688"/>
            <a:ext cx="9144000" cy="147732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/>
              <a:t>         В быстро меняющимся мире мы вряд ли можем точно спрогнозировать развитие культуры, науки, инженерии. Но мы можем предоставить условия, которые предоставят совокупность возможностей, позитивного опыта и стимулов для развития способностей, которые ему необходимы уже сейчас и в еще большей степени будут необходимы в последующие годы жизни. </a:t>
            </a: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33149" y="0"/>
            <a:ext cx="804957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all" spc="0" dirty="0" smtClean="0">
                <a:ln w="0"/>
                <a:solidFill>
                  <a:schemeClr val="accent6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Будущее образования: глобальная повестка</a:t>
            </a:r>
            <a:endParaRPr lang="ru-RU" sz="2800" b="1" cap="all" spc="0" dirty="0">
              <a:ln w="0"/>
              <a:solidFill>
                <a:schemeClr val="accent6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028" name="Picture 4" descr="http://mama-znaet.ru/wp-content/uploads/2016/04/hV6ACKlfQy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204864"/>
            <a:ext cx="4284851" cy="28463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445264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0"/>
            <a:ext cx="820891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Принципиальная возможность </a:t>
            </a:r>
          </a:p>
          <a:p>
            <a:pPr algn="ctr"/>
            <a: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выбора инструмента</a:t>
            </a:r>
            <a:endParaRPr lang="ru-RU" sz="3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644008" y="1124744"/>
            <a:ext cx="4248472" cy="309634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</a:rPr>
              <a:t>ОШИБКИ ПРАКТИКИ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1" i="0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</a:rPr>
              <a:t>Образовательные результаты детей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</a:rPr>
              <a:t>Планы воспитателей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</a:rPr>
              <a:t>Рабочие программы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</a:rPr>
              <a:t>Программы развития ДОО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</a:rPr>
              <a:t>НОД – (</a:t>
            </a:r>
            <a:r>
              <a:rPr kumimoji="0" lang="ru-RU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</a:rPr>
              <a:t>СанПины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</a:rPr>
              <a:t>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</a:rPr>
              <a:t>Соотношение частей программы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4365010"/>
            <a:ext cx="8784976" cy="249299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b="1" u="sng" dirty="0" smtClean="0">
                <a:latin typeface="Book Antiqua" pitchFamily="18" charset="0"/>
              </a:rPr>
              <a:t>ЧТО МОЖНО ИЗМЕРЯТЬ?</a:t>
            </a:r>
          </a:p>
          <a:p>
            <a:pPr marL="363538" indent="-363538">
              <a:buFont typeface="Arial" pitchFamily="34" charset="0"/>
              <a:buChar char="•"/>
            </a:pP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sz="2300" dirty="0" smtClean="0">
                <a:latin typeface="Book Antiqua" pitchFamily="18" charset="0"/>
              </a:rPr>
              <a:t>Психолого-педагогические условия (взаимодействие взрослых с детьми)</a:t>
            </a:r>
          </a:p>
          <a:p>
            <a:pPr marL="363538" indent="-363538">
              <a:buFont typeface="Arial" pitchFamily="34" charset="0"/>
              <a:buChar char="•"/>
            </a:pPr>
            <a:r>
              <a:rPr lang="ru-RU" sz="2300" dirty="0" smtClean="0">
                <a:latin typeface="Book Antiqua" pitchFamily="18" charset="0"/>
              </a:rPr>
              <a:t>Кадровое обеспечение;</a:t>
            </a:r>
          </a:p>
          <a:p>
            <a:pPr marL="363538" indent="-363538">
              <a:buFont typeface="Arial" pitchFamily="34" charset="0"/>
              <a:buChar char="•"/>
            </a:pPr>
            <a:r>
              <a:rPr lang="ru-RU" sz="2300" dirty="0" smtClean="0">
                <a:latin typeface="Book Antiqua" pitchFamily="18" charset="0"/>
              </a:rPr>
              <a:t>Предметно-пространственная среда;</a:t>
            </a:r>
          </a:p>
          <a:p>
            <a:pPr marL="363538" indent="-363538">
              <a:buFont typeface="Arial" pitchFamily="34" charset="0"/>
              <a:buChar char="•"/>
            </a:pPr>
            <a:r>
              <a:rPr lang="ru-RU" sz="2300" dirty="0" smtClean="0">
                <a:latin typeface="Book Antiqua" pitchFamily="18" charset="0"/>
              </a:rPr>
              <a:t> Управление ДОО;</a:t>
            </a:r>
          </a:p>
          <a:p>
            <a:pPr marL="363538" indent="-363538">
              <a:buFont typeface="Arial" pitchFamily="34" charset="0"/>
              <a:buChar char="•"/>
            </a:pPr>
            <a:r>
              <a:rPr lang="ru-RU" sz="2300" dirty="0" smtClean="0">
                <a:latin typeface="Book Antiqua" pitchFamily="18" charset="0"/>
              </a:rPr>
              <a:t>Вовлечение семьи</a:t>
            </a:r>
            <a:endParaRPr lang="ru-RU" sz="2300" dirty="0">
              <a:latin typeface="Book Antiqua" pitchFamily="18" charset="0"/>
            </a:endParaRPr>
          </a:p>
        </p:txBody>
      </p:sp>
      <p:pic>
        <p:nvPicPr>
          <p:cNvPr id="40962" name="Picture 2" descr="http://img4.okidoker.com/c/4/9/3/393389/5943415/12620542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196752"/>
            <a:ext cx="3877461" cy="2768750"/>
          </a:xfrm>
          <a:prstGeom prst="rect">
            <a:avLst/>
          </a:prstGeom>
          <a:noFill/>
        </p:spPr>
      </p:pic>
      <p:sp>
        <p:nvSpPr>
          <p:cNvPr id="9" name="Стрелка вниз 8"/>
          <p:cNvSpPr/>
          <p:nvPr/>
        </p:nvSpPr>
        <p:spPr>
          <a:xfrm>
            <a:off x="251520" y="476672"/>
            <a:ext cx="899592" cy="3888432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44624" y="-531440"/>
            <a:ext cx="11256268" cy="7645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007096" y="6488668"/>
            <a:ext cx="813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solidFill>
                  <a:srgbClr val="0070C0"/>
                </a:solidFill>
              </a:rPr>
              <a:t>авт. </a:t>
            </a:r>
            <a:r>
              <a:rPr lang="ru-RU" dirty="0" err="1" smtClean="0">
                <a:solidFill>
                  <a:srgbClr val="0070C0"/>
                </a:solidFill>
              </a:rPr>
              <a:t>Ле-ван</a:t>
            </a:r>
            <a:r>
              <a:rPr lang="ru-RU" dirty="0" smtClean="0">
                <a:solidFill>
                  <a:srgbClr val="0070C0"/>
                </a:solidFill>
              </a:rPr>
              <a:t>  Т.Н., </a:t>
            </a:r>
            <a:r>
              <a:rPr lang="ru-RU" dirty="0" err="1" smtClean="0">
                <a:solidFill>
                  <a:srgbClr val="0070C0"/>
                </a:solidFill>
              </a:rPr>
              <a:t>кпн</a:t>
            </a:r>
            <a:r>
              <a:rPr lang="ru-RU" dirty="0" smtClean="0">
                <a:solidFill>
                  <a:srgbClr val="0070C0"/>
                </a:solidFill>
              </a:rPr>
              <a:t>, доцент, МГПУ (исследование системе ДО РФ</a:t>
            </a:r>
            <a:r>
              <a:rPr lang="ru-RU" dirty="0" smtClean="0"/>
              <a:t>)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420888"/>
            <a:ext cx="4104456" cy="4104456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Эмоциональное благополучие детей </a:t>
            </a:r>
          </a:p>
          <a:p>
            <a:r>
              <a:rPr lang="ru-RU" b="1" dirty="0" smtClean="0"/>
              <a:t>Индивидуализация образования </a:t>
            </a:r>
          </a:p>
          <a:p>
            <a:r>
              <a:rPr lang="ru-RU" b="1" dirty="0" smtClean="0"/>
              <a:t>Инициатива и самостоятельность детей </a:t>
            </a:r>
          </a:p>
          <a:p>
            <a:r>
              <a:rPr lang="ru-RU" b="1" dirty="0" smtClean="0"/>
              <a:t>Развития мышления и воображения </a:t>
            </a:r>
          </a:p>
          <a:p>
            <a:r>
              <a:rPr lang="ru-RU" b="1" dirty="0" smtClean="0"/>
              <a:t>Игра </a:t>
            </a:r>
          </a:p>
          <a:p>
            <a:r>
              <a:rPr lang="ru-RU" b="1" dirty="0" smtClean="0"/>
              <a:t>Двигательная активность 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260648"/>
            <a:ext cx="655272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all" spc="0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ШкалЫ</a:t>
            </a:r>
            <a:r>
              <a:rPr lang="ru-RU" sz="2400" b="1" cap="all" spc="0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ECERS</a:t>
            </a:r>
            <a:r>
              <a:rPr lang="ru-RU" sz="2400" b="1" cap="all" spc="0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 </a:t>
            </a:r>
          </a:p>
          <a:p>
            <a:pPr algn="ctr"/>
            <a:r>
              <a:rPr lang="ru-RU" sz="2400" b="1" cap="all" spc="0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-  инструмент конкретизации положений ФГОС ДО </a:t>
            </a:r>
            <a:endParaRPr lang="ru-RU" sz="2400" b="1" cap="all" spc="0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499992" y="2060848"/>
            <a:ext cx="4464496" cy="479715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Материалы и оборудование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«доступны»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 течение значительной части дня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Среда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«насыщена»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Среда наполнена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результатами деятельности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детей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Индивидуальные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произведения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преобладают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над работами по образцу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Присмотр за двигательной активностью учит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справляться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 двигательными задачами, а не избегать их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1916832"/>
            <a:ext cx="4032448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Ключевые конструкты ФГОС ДО</a:t>
            </a:r>
            <a:endParaRPr lang="ru-RU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572000" y="1916832"/>
            <a:ext cx="4176464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Ключевые конструкты шкал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 ECERS</a:t>
            </a:r>
            <a:r>
              <a:rPr lang="ru-RU" sz="2000" b="1" dirty="0" smtClean="0"/>
              <a:t> </a:t>
            </a:r>
            <a:endParaRPr lang="ru-RU" sz="2000" b="1" dirty="0"/>
          </a:p>
        </p:txBody>
      </p:sp>
      <p:pic>
        <p:nvPicPr>
          <p:cNvPr id="38916" name="Picture 4" descr="https://ozon-st.cdn.ngenix.net/multimedia/10143102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188640"/>
            <a:ext cx="2211000" cy="15882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795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нутый угол 7"/>
          <p:cNvSpPr/>
          <p:nvPr/>
        </p:nvSpPr>
        <p:spPr>
          <a:xfrm>
            <a:off x="4067944" y="980728"/>
            <a:ext cx="4896544" cy="4824536"/>
          </a:xfrm>
          <a:prstGeom prst="foldedCorner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72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Участники 1 этапа проекта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Рособрнадзора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Лонгитюдное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исследование качества дошкольного образования РФ»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4067944" y="1196752"/>
            <a:ext cx="4896544" cy="5256584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b="1" dirty="0" smtClean="0"/>
              <a:t>Первый этап в Республике Бурятия</a:t>
            </a:r>
          </a:p>
          <a:p>
            <a:pPr algn="ctr">
              <a:buNone/>
            </a:pPr>
            <a:r>
              <a:rPr lang="ru-RU" b="1" dirty="0" smtClean="0"/>
              <a:t> с 4 по 20 сентября 2016 года </a:t>
            </a:r>
          </a:p>
          <a:p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ru-RU" sz="3300" i="1" dirty="0" smtClean="0"/>
              <a:t>Приказом </a:t>
            </a:r>
            <a:r>
              <a:rPr lang="ru-RU" sz="3300" i="1" dirty="0" err="1" smtClean="0"/>
              <a:t>МОиН</a:t>
            </a:r>
            <a:r>
              <a:rPr lang="ru-RU" sz="3300" i="1" dirty="0" smtClean="0"/>
              <a:t> РБ определено 8 дошкольных учреждений</a:t>
            </a:r>
            <a:r>
              <a:rPr lang="ru-RU" sz="3300" dirty="0" smtClean="0"/>
              <a:t>:</a:t>
            </a:r>
          </a:p>
          <a:p>
            <a:pPr>
              <a:buNone/>
            </a:pPr>
            <a:endParaRPr lang="ru-RU" sz="3300" dirty="0" smtClean="0"/>
          </a:p>
          <a:p>
            <a:pPr>
              <a:buNone/>
            </a:pPr>
            <a:r>
              <a:rPr lang="ru-RU" sz="3300" b="1" dirty="0" smtClean="0"/>
              <a:t>№173, 35, 86 </a:t>
            </a:r>
            <a:r>
              <a:rPr lang="ru-RU" sz="3300" dirty="0" smtClean="0"/>
              <a:t>–</a:t>
            </a:r>
            <a:r>
              <a:rPr lang="ru-RU" sz="3300" dirty="0" err="1" smtClean="0"/>
              <a:t>стажировочные</a:t>
            </a:r>
            <a:r>
              <a:rPr lang="ru-RU" sz="3300" dirty="0" smtClean="0"/>
              <a:t> площадки по внедрению ФГОС дошкольного образования </a:t>
            </a:r>
          </a:p>
          <a:p>
            <a:pPr>
              <a:buNone/>
            </a:pPr>
            <a:r>
              <a:rPr lang="ru-RU" sz="3300" b="1" dirty="0" smtClean="0"/>
              <a:t>№ 89 и № 58 </a:t>
            </a:r>
            <a:r>
              <a:rPr lang="ru-RU" sz="3300" dirty="0" smtClean="0"/>
              <a:t>– детские сады, участвующие в реализации инновационных проектов по различным направлениям, а также большой контингент воспитанников. </a:t>
            </a:r>
          </a:p>
          <a:p>
            <a:pPr>
              <a:buNone/>
            </a:pPr>
            <a:r>
              <a:rPr lang="ru-RU" sz="3300" b="1" dirty="0" smtClean="0"/>
              <a:t>№ 16 и № 41 </a:t>
            </a:r>
            <a:r>
              <a:rPr lang="ru-RU" sz="3300" dirty="0" smtClean="0"/>
              <a:t>- не участвовавшие в проектах регионального уровня</a:t>
            </a:r>
          </a:p>
          <a:p>
            <a:pPr>
              <a:buNone/>
            </a:pPr>
            <a:r>
              <a:rPr lang="ru-RU" sz="3300" b="1" dirty="0" smtClean="0"/>
              <a:t>№ 51 </a:t>
            </a:r>
            <a:r>
              <a:rPr lang="ru-RU" sz="3300" dirty="0" smtClean="0"/>
              <a:t>–это образовательный комплекс, в который входят два учреждения, где одно здание новое - 2015 года, другое – старое – 1939г. 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779912" y="5805264"/>
            <a:ext cx="53640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b="1" dirty="0" smtClean="0"/>
              <a:t>Второй этап </a:t>
            </a:r>
            <a:r>
              <a:rPr lang="ru-RU" b="1" dirty="0" err="1" smtClean="0"/>
              <a:t>лонгитюдного</a:t>
            </a:r>
            <a:r>
              <a:rPr lang="ru-RU" b="1" dirty="0" smtClean="0"/>
              <a:t>  исследования в Республике Бурятия  с 7 по 30 сентября 2017 года   (ДОУ 56,70,3, 95,38,97)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1052736"/>
            <a:ext cx="43204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Участники проекта: </a:t>
            </a:r>
          </a:p>
          <a:p>
            <a:pPr indent="174625">
              <a:buFont typeface="Arial" pitchFamily="34" charset="0"/>
              <a:buChar char="•"/>
            </a:pPr>
            <a:r>
              <a:rPr lang="ru-RU" dirty="0" smtClean="0">
                <a:latin typeface="Arial Black" pitchFamily="34" charset="0"/>
              </a:rPr>
              <a:t>423 детских сада по РФ</a:t>
            </a:r>
          </a:p>
          <a:p>
            <a:pPr indent="174625">
              <a:buFont typeface="Arial" pitchFamily="34" charset="0"/>
              <a:buChar char="•"/>
            </a:pPr>
            <a:r>
              <a:rPr lang="ru-RU" dirty="0" smtClean="0">
                <a:latin typeface="Arial Black" pitchFamily="34" charset="0"/>
              </a:rPr>
              <a:t>40 регионов (от 8 до 36</a:t>
            </a:r>
          </a:p>
          <a:p>
            <a:pPr indent="174625"/>
            <a:r>
              <a:rPr lang="ru-RU" dirty="0" smtClean="0">
                <a:latin typeface="Arial Black" pitchFamily="34" charset="0"/>
              </a:rPr>
              <a:t>детских садов от каждого)</a:t>
            </a:r>
            <a:endParaRPr lang="ru-RU" dirty="0">
              <a:latin typeface="Arial Black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420887"/>
            <a:ext cx="3456384" cy="4360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Прямоугольник 44"/>
          <p:cNvSpPr/>
          <p:nvPr/>
        </p:nvSpPr>
        <p:spPr>
          <a:xfrm>
            <a:off x="1341751" y="1457235"/>
            <a:ext cx="14419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b="1" smtClean="0">
                <a:solidFill>
                  <a:srgbClr val="0070C0"/>
                </a:solidFill>
              </a:rPr>
              <a:t>шкал  </a:t>
            </a:r>
            <a:endParaRPr lang="ru-RU" sz="2400" b="1">
              <a:solidFill>
                <a:srgbClr val="0070C0"/>
              </a:solidFill>
            </a:endParaRPr>
          </a:p>
        </p:txBody>
      </p:sp>
      <p:sp>
        <p:nvSpPr>
          <p:cNvPr id="6" name="Shape 98"/>
          <p:cNvSpPr txBox="1">
            <a:spLocks/>
          </p:cNvSpPr>
          <p:nvPr/>
        </p:nvSpPr>
        <p:spPr bwMode="auto">
          <a:xfrm>
            <a:off x="0" y="4757"/>
            <a:ext cx="9144000" cy="6159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72000" tIns="36000" rIns="72000" bIns="36000" numCol="1" anchor="ctr" anchorCtr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lnSpc>
                <a:spcPct val="88000"/>
              </a:lnSpc>
              <a:spcBef>
                <a:spcPct val="0"/>
              </a:spcBef>
              <a:spcAft>
                <a:spcPct val="0"/>
              </a:spcAft>
              <a:buSzPct val="25000"/>
            </a:pPr>
            <a:r>
              <a:rPr lang="ru-RU" sz="3200" b="1" dirty="0" smtClean="0">
                <a:ea typeface="Calibri"/>
                <a:cs typeface="Calibri"/>
                <a:sym typeface="Calibri"/>
              </a:rPr>
              <a:t>Инструментарий — шкалы </a:t>
            </a:r>
            <a:r>
              <a:rPr lang="en-US" sz="3200" b="1" dirty="0" smtClean="0">
                <a:ea typeface="Calibri"/>
                <a:cs typeface="Calibri"/>
                <a:sym typeface="Calibri"/>
              </a:rPr>
              <a:t>ECERS-R</a:t>
            </a:r>
            <a:endParaRPr lang="ru-RU" sz="3200" b="1" i="1" dirty="0" smtClean="0">
              <a:ea typeface="Calibri"/>
              <a:cs typeface="Calibri"/>
              <a:sym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51520" y="548680"/>
            <a:ext cx="86044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/>
              <a:t>Шкалы ECERS-R  —</a:t>
            </a:r>
            <a:r>
              <a:rPr lang="ru-RU" dirty="0" smtClean="0"/>
              <a:t>для комплексной оценки качества образования в дошкольных образовательных организациях</a:t>
            </a:r>
            <a:endParaRPr lang="ru-RU" i="1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76875" y="3430238"/>
            <a:ext cx="3667125" cy="3023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Группа 10"/>
          <p:cNvGrpSpPr>
            <a:grpSpLocks/>
          </p:cNvGrpSpPr>
          <p:nvPr/>
        </p:nvGrpSpPr>
        <p:grpSpPr bwMode="auto">
          <a:xfrm>
            <a:off x="5724525" y="2925448"/>
            <a:ext cx="3298825" cy="160338"/>
            <a:chOff x="4427060" y="1978635"/>
            <a:chExt cx="3299055" cy="159895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4485802" y="2062541"/>
              <a:ext cx="324031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Блок-схема: узел 17"/>
            <p:cNvSpPr/>
            <p:nvPr/>
          </p:nvSpPr>
          <p:spPr>
            <a:xfrm>
              <a:off x="4427060" y="1991300"/>
              <a:ext cx="144473" cy="144064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19" name="Блок-схема: узел 18"/>
            <p:cNvSpPr/>
            <p:nvPr/>
          </p:nvSpPr>
          <p:spPr>
            <a:xfrm>
              <a:off x="4935095" y="1994466"/>
              <a:ext cx="144473" cy="144064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26" name="Блок-схема: узел 25"/>
            <p:cNvSpPr/>
            <p:nvPr/>
          </p:nvSpPr>
          <p:spPr>
            <a:xfrm>
              <a:off x="5481233" y="1994466"/>
              <a:ext cx="144473" cy="144064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27" name="Блок-схема: узел 26"/>
            <p:cNvSpPr/>
            <p:nvPr/>
          </p:nvSpPr>
          <p:spPr>
            <a:xfrm>
              <a:off x="5998795" y="1994466"/>
              <a:ext cx="142885" cy="144064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28" name="Блок-схема: узел 27"/>
            <p:cNvSpPr/>
            <p:nvPr/>
          </p:nvSpPr>
          <p:spPr>
            <a:xfrm>
              <a:off x="6527469" y="1991300"/>
              <a:ext cx="144472" cy="144064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29" name="Блок-схема: узел 28"/>
            <p:cNvSpPr/>
            <p:nvPr/>
          </p:nvSpPr>
          <p:spPr>
            <a:xfrm>
              <a:off x="7068844" y="1994466"/>
              <a:ext cx="144473" cy="144064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30" name="Блок-схема: узел 29"/>
            <p:cNvSpPr/>
            <p:nvPr/>
          </p:nvSpPr>
          <p:spPr>
            <a:xfrm>
              <a:off x="7581643" y="1978635"/>
              <a:ext cx="144472" cy="144064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/>
            </a:p>
          </p:txBody>
        </p:sp>
      </p:grpSp>
      <p:grpSp>
        <p:nvGrpSpPr>
          <p:cNvPr id="3" name="Группа 26"/>
          <p:cNvGrpSpPr>
            <a:grpSpLocks/>
          </p:cNvGrpSpPr>
          <p:nvPr/>
        </p:nvGrpSpPr>
        <p:grpSpPr bwMode="auto">
          <a:xfrm>
            <a:off x="385205" y="2513815"/>
            <a:ext cx="2169924" cy="3773439"/>
            <a:chOff x="251520" y="3118449"/>
            <a:chExt cx="2170620" cy="3558884"/>
          </a:xfrm>
        </p:grpSpPr>
        <p:sp>
          <p:nvSpPr>
            <p:cNvPr id="34" name="TextBox 25"/>
            <p:cNvSpPr txBox="1">
              <a:spLocks noChangeArrowheads="1"/>
            </p:cNvSpPr>
            <p:nvPr/>
          </p:nvSpPr>
          <p:spPr bwMode="auto">
            <a:xfrm>
              <a:off x="266015" y="3118449"/>
              <a:ext cx="2016224" cy="304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ru-RU" altLang="ru-RU" sz="1500" dirty="0"/>
                <a:t>1. </a:t>
              </a:r>
              <a:r>
                <a:rPr lang="ru-RU" altLang="ru-RU" sz="1500" b="1" dirty="0"/>
                <a:t>Пространство</a:t>
              </a:r>
            </a:p>
          </p:txBody>
        </p:sp>
        <p:sp>
          <p:nvSpPr>
            <p:cNvPr id="35" name="TextBox 36"/>
            <p:cNvSpPr txBox="1">
              <a:spLocks noChangeArrowheads="1"/>
            </p:cNvSpPr>
            <p:nvPr/>
          </p:nvSpPr>
          <p:spPr bwMode="auto">
            <a:xfrm>
              <a:off x="266015" y="3550303"/>
              <a:ext cx="2016224" cy="304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ru-RU" altLang="ru-RU" sz="1500" dirty="0"/>
                <a:t>2. </a:t>
              </a:r>
              <a:r>
                <a:rPr lang="ru-RU" altLang="ru-RU" sz="1500" b="1" dirty="0"/>
                <a:t>Присмотр и уход</a:t>
              </a:r>
            </a:p>
          </p:txBody>
        </p:sp>
        <p:sp>
          <p:nvSpPr>
            <p:cNvPr id="36" name="TextBox 37"/>
            <p:cNvSpPr txBox="1">
              <a:spLocks noChangeArrowheads="1"/>
            </p:cNvSpPr>
            <p:nvPr/>
          </p:nvSpPr>
          <p:spPr bwMode="auto">
            <a:xfrm>
              <a:off x="251520" y="4020799"/>
              <a:ext cx="2016224" cy="304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ru-RU" altLang="ru-RU" sz="1500" dirty="0"/>
                <a:t>3. </a:t>
              </a:r>
              <a:r>
                <a:rPr lang="ru-RU" altLang="ru-RU" sz="1500" b="1" dirty="0"/>
                <a:t>Речь и мышление</a:t>
              </a:r>
            </a:p>
          </p:txBody>
        </p:sp>
        <p:sp>
          <p:nvSpPr>
            <p:cNvPr id="37" name="TextBox 38"/>
            <p:cNvSpPr txBox="1">
              <a:spLocks noChangeArrowheads="1"/>
            </p:cNvSpPr>
            <p:nvPr/>
          </p:nvSpPr>
          <p:spPr bwMode="auto">
            <a:xfrm>
              <a:off x="251520" y="4418718"/>
              <a:ext cx="2016224" cy="304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ru-RU" altLang="ru-RU" sz="1500" dirty="0"/>
                <a:t>4. </a:t>
              </a:r>
              <a:r>
                <a:rPr lang="ru-RU" altLang="ru-RU" sz="1400" b="1" dirty="0"/>
                <a:t>Детская активность</a:t>
              </a:r>
            </a:p>
          </p:txBody>
        </p:sp>
        <p:sp>
          <p:nvSpPr>
            <p:cNvPr id="38" name="TextBox 39"/>
            <p:cNvSpPr txBox="1">
              <a:spLocks noChangeArrowheads="1"/>
            </p:cNvSpPr>
            <p:nvPr/>
          </p:nvSpPr>
          <p:spPr bwMode="auto">
            <a:xfrm>
              <a:off x="251520" y="5085183"/>
              <a:ext cx="2016223" cy="304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ru-RU" altLang="ru-RU" sz="1500" dirty="0"/>
                <a:t>5. </a:t>
              </a:r>
              <a:r>
                <a:rPr lang="ru-RU" altLang="ru-RU" sz="1500" b="1" dirty="0"/>
                <a:t>Взаимодействие</a:t>
              </a:r>
            </a:p>
          </p:txBody>
        </p:sp>
        <p:sp>
          <p:nvSpPr>
            <p:cNvPr id="39" name="TextBox 40"/>
            <p:cNvSpPr txBox="1">
              <a:spLocks noChangeArrowheads="1"/>
            </p:cNvSpPr>
            <p:nvPr/>
          </p:nvSpPr>
          <p:spPr bwMode="auto">
            <a:xfrm>
              <a:off x="251520" y="5462447"/>
              <a:ext cx="2088232" cy="522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ru-RU" altLang="ru-RU" sz="1500" dirty="0"/>
                <a:t>6. </a:t>
              </a:r>
              <a:r>
                <a:rPr lang="ru-RU" altLang="ru-RU" sz="1500" b="1" dirty="0"/>
                <a:t>Структурирование программ</a:t>
              </a:r>
            </a:p>
          </p:txBody>
        </p:sp>
        <p:sp>
          <p:nvSpPr>
            <p:cNvPr id="40" name="TextBox 41"/>
            <p:cNvSpPr txBox="1">
              <a:spLocks noChangeArrowheads="1"/>
            </p:cNvSpPr>
            <p:nvPr/>
          </p:nvSpPr>
          <p:spPr bwMode="auto">
            <a:xfrm>
              <a:off x="405917" y="6154835"/>
              <a:ext cx="2016223" cy="522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ru-RU" altLang="ru-RU" sz="1500" dirty="0"/>
                <a:t>7. </a:t>
              </a:r>
              <a:r>
                <a:rPr lang="ru-RU" altLang="ru-RU" sz="1500" b="1" dirty="0"/>
                <a:t>Родители и персонал</a:t>
              </a:r>
            </a:p>
          </p:txBody>
        </p:sp>
      </p:grpSp>
      <p:sp>
        <p:nvSpPr>
          <p:cNvPr id="41" name="Двойные круглые скобки 40"/>
          <p:cNvSpPr/>
          <p:nvPr/>
        </p:nvSpPr>
        <p:spPr>
          <a:xfrm>
            <a:off x="150725" y="2405864"/>
            <a:ext cx="2735262" cy="3925888"/>
          </a:xfrm>
          <a:prstGeom prst="bracketPair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pic>
        <p:nvPicPr>
          <p:cNvPr id="42" name="Picture 2" descr="C:\Users\Антон\Desktop\1.jpg"/>
          <p:cNvPicPr>
            <a:picLocks noChangeAspect="1" noChangeArrowheads="1"/>
          </p:cNvPicPr>
          <p:nvPr/>
        </p:nvPicPr>
        <p:blipFill>
          <a:blip r:embed="rId3" cstate="print"/>
          <a:srcRect b="12572"/>
          <a:stretch>
            <a:fillRect/>
          </a:stretch>
        </p:blipFill>
        <p:spPr bwMode="auto">
          <a:xfrm>
            <a:off x="2123728" y="2132856"/>
            <a:ext cx="3455987" cy="4470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4" name="Таблица 43"/>
          <p:cNvGraphicFramePr>
            <a:graphicFrameLocks noGrp="1"/>
          </p:cNvGraphicFramePr>
          <p:nvPr/>
        </p:nvGraphicFramePr>
        <p:xfrm>
          <a:off x="5567363" y="2322198"/>
          <a:ext cx="3527426" cy="3698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3918"/>
                <a:gridCol w="503918"/>
                <a:gridCol w="503918"/>
                <a:gridCol w="503918"/>
                <a:gridCol w="503918"/>
                <a:gridCol w="503918"/>
                <a:gridCol w="503918"/>
              </a:tblGrid>
              <a:tr h="369888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15" marR="91415" marT="45603" marB="4560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15" marR="91415" marT="45603" marB="45603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15" marR="91415" marT="45603" marB="4560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15" marR="91415" marT="45603" marB="45603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15" marR="91415" marT="45603" marB="45603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15" marR="91415" marT="45603" marB="45603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15" marR="91415" marT="45603" marB="45603">
                    <a:solidFill>
                      <a:srgbClr val="00FF00"/>
                    </a:solidFill>
                  </a:tcPr>
                </a:tc>
              </a:tr>
            </a:tbl>
          </a:graphicData>
        </a:graphic>
      </p:graphicFrame>
      <p:sp>
        <p:nvSpPr>
          <p:cNvPr id="48" name="Овал 47"/>
          <p:cNvSpPr/>
          <p:nvPr/>
        </p:nvSpPr>
        <p:spPr>
          <a:xfrm>
            <a:off x="2797087" y="1205126"/>
            <a:ext cx="870859" cy="869182"/>
          </a:xfrm>
          <a:prstGeom prst="ellipse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3200" smtClean="0"/>
              <a:t>43</a:t>
            </a:r>
            <a:endParaRPr lang="ru-RU" sz="2200" smtClean="0"/>
          </a:p>
        </p:txBody>
      </p:sp>
      <p:sp>
        <p:nvSpPr>
          <p:cNvPr id="49" name="Овал 48"/>
          <p:cNvSpPr/>
          <p:nvPr/>
        </p:nvSpPr>
        <p:spPr>
          <a:xfrm>
            <a:off x="467544" y="1196752"/>
            <a:ext cx="870859" cy="869182"/>
          </a:xfrm>
          <a:prstGeom prst="ellipse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3200" smtClean="0"/>
              <a:t>43</a:t>
            </a:r>
            <a:endParaRPr lang="ru-RU" sz="2200" smtClean="0"/>
          </a:p>
        </p:txBody>
      </p:sp>
      <p:sp>
        <p:nvSpPr>
          <p:cNvPr id="50" name="Прямоугольник 49"/>
          <p:cNvSpPr/>
          <p:nvPr/>
        </p:nvSpPr>
        <p:spPr>
          <a:xfrm>
            <a:off x="3704788" y="1458909"/>
            <a:ext cx="14419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smtClean="0">
                <a:solidFill>
                  <a:srgbClr val="0070C0"/>
                </a:solidFill>
              </a:rPr>
              <a:t>критерия</a:t>
            </a:r>
            <a:endParaRPr lang="ru-RU" sz="2000" b="1">
              <a:solidFill>
                <a:srgbClr val="0070C0"/>
              </a:solidFill>
            </a:endParaRPr>
          </a:p>
        </p:txBody>
      </p:sp>
      <p:sp>
        <p:nvSpPr>
          <p:cNvPr id="54" name="Овал 53"/>
          <p:cNvSpPr/>
          <p:nvPr/>
        </p:nvSpPr>
        <p:spPr>
          <a:xfrm>
            <a:off x="5551919" y="1206806"/>
            <a:ext cx="870859" cy="869182"/>
          </a:xfrm>
          <a:prstGeom prst="ellipse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3200" smtClean="0"/>
              <a:t>7</a:t>
            </a:r>
            <a:endParaRPr lang="ru-RU" sz="2200" smtClean="0"/>
          </a:p>
        </p:txBody>
      </p:sp>
      <p:sp>
        <p:nvSpPr>
          <p:cNvPr id="55" name="Прямоугольник 54"/>
          <p:cNvSpPr/>
          <p:nvPr/>
        </p:nvSpPr>
        <p:spPr>
          <a:xfrm>
            <a:off x="6459620" y="1460589"/>
            <a:ext cx="23731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smtClean="0">
                <a:solidFill>
                  <a:srgbClr val="0070C0"/>
                </a:solidFill>
              </a:rPr>
              <a:t>Баллов в каждом</a:t>
            </a:r>
            <a:endParaRPr lang="ru-RU" sz="2000" b="1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3408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 smtClean="0"/>
              <a:t>Качество образовательной среды: </a:t>
            </a:r>
            <a:br>
              <a:rPr lang="ru-RU" b="1" dirty="0" smtClean="0"/>
            </a:br>
            <a:endParaRPr lang="ru-RU" b="1" dirty="0" smtClean="0"/>
          </a:p>
          <a:p>
            <a:r>
              <a:rPr lang="ru-RU" dirty="0" smtClean="0"/>
              <a:t>Что зависит от руководителя ДОО? </a:t>
            </a:r>
          </a:p>
          <a:p>
            <a:r>
              <a:rPr lang="ru-RU" dirty="0" smtClean="0"/>
              <a:t>Что зависит от воспитателя? </a:t>
            </a:r>
          </a:p>
          <a:p>
            <a:r>
              <a:rPr lang="ru-RU" dirty="0" smtClean="0"/>
              <a:t>Что зависит от региональных (муниципальных) органов управления образованием? </a:t>
            </a:r>
          </a:p>
          <a:p>
            <a:endParaRPr lang="ru-RU" dirty="0" smtClean="0"/>
          </a:p>
          <a:p>
            <a:pPr>
              <a:buNone/>
            </a:pPr>
            <a:r>
              <a:rPr lang="ru-RU" b="1" dirty="0" smtClean="0"/>
              <a:t>Чем помогают шкалы ECERS в развитии? </a:t>
            </a:r>
            <a:endParaRPr lang="ru-RU" dirty="0" smtClean="0"/>
          </a:p>
          <a:p>
            <a:r>
              <a:rPr lang="ru-RU" dirty="0" smtClean="0"/>
              <a:t>Настройка на детализацию ФГОС ДО </a:t>
            </a:r>
          </a:p>
          <a:p>
            <a:r>
              <a:rPr lang="ru-RU" dirty="0" smtClean="0"/>
              <a:t>Повод для дискуссии в коллективе </a:t>
            </a:r>
          </a:p>
          <a:p>
            <a:r>
              <a:rPr lang="ru-RU" dirty="0" smtClean="0"/>
              <a:t>Изменение профессионального сознания и  поведения 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188640"/>
            <a:ext cx="8568952" cy="12003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инструменты оценки качества - </a:t>
            </a:r>
          </a:p>
          <a:p>
            <a:pPr algn="ctr"/>
            <a:r>
              <a:rPr lang="ru-RU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сигнал для организации</a:t>
            </a:r>
            <a:endParaRPr lang="ru-RU" sz="36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1612</TotalTime>
  <Words>1091</Words>
  <Application>Microsoft Office PowerPoint</Application>
  <PresentationFormat>Экран (4:3)</PresentationFormat>
  <Paragraphs>195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О люнгитюдном исследовании качества образования</vt:lpstr>
      <vt:lpstr>Слайд 2</vt:lpstr>
      <vt:lpstr>Слайд 3</vt:lpstr>
      <vt:lpstr>Слайд 4</vt:lpstr>
      <vt:lpstr> </vt:lpstr>
      <vt:lpstr>Слайд 6</vt:lpstr>
      <vt:lpstr>Участники 1 этапа проекта Рособрнадзора «Лонгитюдное исследование качества дошкольного образования РФ»</vt:lpstr>
      <vt:lpstr>Слайд 8</vt:lpstr>
      <vt:lpstr>  </vt:lpstr>
      <vt:lpstr> ДИАГРАММА ПРОФИЛЯ КАЧЕСТВА </vt:lpstr>
      <vt:lpstr>  ЗОНЫ БЛАГОПОЛУЧИЯ – ВЗАИМОДЕЙСТВИЕ  (средний балл – 3,8) </vt:lpstr>
      <vt:lpstr>  ЗОНЫ НЕБЛАГОПОЛУЧИЯ – ДЕТСКАЯ АКТИВНОСТЬ  (средний балл – 2,2) </vt:lpstr>
      <vt:lpstr>Годовой цикл легче осваивать, если есть схема</vt:lpstr>
      <vt:lpstr>Слайд 14</vt:lpstr>
      <vt:lpstr>«Речь и мышление» (оценка – 2,37). </vt:lpstr>
      <vt:lpstr>Время новой дидактики дошкольного образования</vt:lpstr>
      <vt:lpstr>С каких малых изменений  начать двигаться к улучшению качества?</vt:lpstr>
      <vt:lpstr>Актуальные направления изменений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Comp</dc:creator>
  <cp:lastModifiedBy>Comp</cp:lastModifiedBy>
  <cp:revision>199</cp:revision>
  <dcterms:created xsi:type="dcterms:W3CDTF">2017-02-02T08:24:37Z</dcterms:created>
  <dcterms:modified xsi:type="dcterms:W3CDTF">2017-08-24T14:37:34Z</dcterms:modified>
</cp:coreProperties>
</file>