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65" r:id="rId3"/>
    <p:sldId id="270" r:id="rId4"/>
    <p:sldId id="271" r:id="rId5"/>
    <p:sldId id="268" r:id="rId6"/>
    <p:sldId id="260" r:id="rId7"/>
    <p:sldId id="261" r:id="rId8"/>
    <p:sldId id="262" r:id="rId9"/>
    <p:sldId id="263" r:id="rId10"/>
    <p:sldId id="272" r:id="rId11"/>
    <p:sldId id="273" r:id="rId12"/>
    <p:sldId id="264" r:id="rId13"/>
    <p:sldId id="274" r:id="rId14"/>
    <p:sldId id="266" r:id="rId15"/>
    <p:sldId id="26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5CEEC-EB25-4CBF-9A75-312B5B343C10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3756F-E653-47D7-BB7D-854548119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70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561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755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036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438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33C7E2CC-65E1-4566-85CF-1CC8A9E9F2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540" y="128091"/>
            <a:ext cx="746986" cy="867972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051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F04A334-564B-43B9-A1C2-D3108356F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3"/>
          <a:stretch/>
        </p:blipFill>
        <p:spPr>
          <a:xfrm>
            <a:off x="8331200" y="0"/>
            <a:ext cx="38608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CC14C7F-016E-49D4-B8B0-C7ECA8A62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740" y="1654032"/>
            <a:ext cx="1854592" cy="215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9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0D23CDFE-39B3-47A1-B816-383B436410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639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2084-AA93-48A3-A056-F554C2E2521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28.05.2021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36B39C-94AD-432B-86B8-37EDEF2987B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61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041C7A-404D-4A1A-8130-03CF3FF7F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D97A78E-AE0C-496D-875C-E74DBE825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708932-BFCA-43CF-A98E-C9B84838D7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435FE6-3A62-46A3-AD8C-BF2F692313A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28.05.2021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857F0A-3123-49DA-B46C-A65C8699C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1221AAF-B13C-44AD-8EC8-B707771E5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607B4C-393F-4E3D-A696-83B041F08FC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2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869" y="1341757"/>
            <a:ext cx="85794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Единой федеральной </a:t>
            </a:r>
          </a:p>
          <a:p>
            <a:pPr lvl="0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системе </a:t>
            </a: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научно-методического сопровождения педагогических работников и управленческих </a:t>
            </a: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кадров. </a:t>
            </a:r>
          </a:p>
          <a:p>
            <a:pPr lvl="0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РЕГИОНАЛЬНЫЙ АСПЕКТ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54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035" y="1323739"/>
            <a:ext cx="10232363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системы методического и содержательного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СОПРОВОЖДЕНИЯ ОСВОЕНИЯ ПРОГРАММ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дополнительного профессионального образования с использованием персонифицированных образовательных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МАРШРУТОВ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сформированных на основе выявленных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ДЕФИЦИТОВ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профессиональных компетенций, в том числе с применением сетевых форм реализации программ 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 формирование и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ВЕДЕНИЕ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регионального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ПАСПОРТА СИСТЕМЫ ДПО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цифровой экосистеме дополнительного профессионального образования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ТЬЮТОРСКОЕ СОПРОВОЖДЕНИЕ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программ повышения квалификации педагогических работников и управленческих кадров с учетом новейших программ ДПО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организует адресную методическую поддержку/ консультирование/ сопровождение педагогических работников и управленческих кадров 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</a:rPr>
              <a:t>ФИНАНСИРОВАНИЕ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 региональной системы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9035" y="118453"/>
            <a:ext cx="10494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ea typeface="Calibri" panose="020F0502020204030204" pitchFamily="34" charset="0"/>
              </a:rPr>
              <a:t>Деятельность центров непрерывного повышения профессионального мастерства педагогических работников и управленческих кадров (ЦНППМ)</a:t>
            </a:r>
            <a:r>
              <a:rPr lang="en-US" sz="2400" b="1" dirty="0">
                <a:solidFill>
                  <a:srgbClr val="0070C0"/>
                </a:solidFill>
                <a:ea typeface="Calibri" panose="020F0502020204030204" pitchFamily="34" charset="0"/>
              </a:rPr>
              <a:t>*</a:t>
            </a:r>
            <a:endParaRPr lang="ru-RU" sz="2400" b="1" dirty="0">
              <a:solidFill>
                <a:srgbClr val="0070C0"/>
              </a:solidFill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D39CE3E-E117-9A40-88AB-D89134C8F591}"/>
              </a:ext>
            </a:extLst>
          </p:cNvPr>
          <p:cNvSpPr txBox="1"/>
          <p:nvPr/>
        </p:nvSpPr>
        <p:spPr>
          <a:xfrm>
            <a:off x="449035" y="5908550"/>
            <a:ext cx="10401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/>
              <a:t>________________________________________</a:t>
            </a:r>
          </a:p>
          <a:p>
            <a:r>
              <a:rPr lang="en-US" sz="1200" i="1" dirty="0"/>
              <a:t>*</a:t>
            </a:r>
            <a:r>
              <a:rPr lang="ru-RU" sz="1200" i="1" dirty="0"/>
              <a:t>Распоряжение Министерства Просвещения РФ от 04.02.2021 г. №Р-33 «Об утверждении методических рекомендаций по реализации мероприятий по формированию и обеспечению функционирования единой федеральной системы научно методического сопровождения педагогических работников и управленческих кадров» </a:t>
            </a:r>
          </a:p>
        </p:txBody>
      </p:sp>
    </p:spTree>
    <p:extLst>
      <p:ext uri="{BB962C8B-B14F-4D97-AF65-F5344CB8AC3E}">
        <p14:creationId xmlns:p14="http://schemas.microsoft.com/office/powerpoint/2010/main" val="104997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035" y="1534755"/>
            <a:ext cx="102323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ИНФОРМИРОВАНИЕ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педагогических работников и управленческих кадров об имеющихся в субъекте Российской Федерации ресурсах и инфраструктуре, созданных в рамках национального проекта «Образование»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 проведение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СТАЖИРОВОК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педагогических работников и управленческих кадров, в том числе с использованием инфраструктуры, созданной в рамках национального проекта «Образование» 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ОТВЕТСТВЕННОГО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за работу в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ЦИФРОВОЙ ЭКОСИСТЕМЕ ДПО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регламентом, устанавливаемым Федеральным оператором 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работников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МУНИЦИПАЛЬНЫХ МЕТОДИЧЕСКИХ СЛУЖБ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трехстороннего соглашения 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ведение реестра работников муниципальных методических служб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формирует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ЗАПРОС НА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НИР и направляет его федеральному оператору для дальнейшей передачи центрам научно-методического сопровождения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комплексное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с Федеральным оператором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035" y="118453"/>
            <a:ext cx="10494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ea typeface="Calibri" panose="020F0502020204030204" pitchFamily="34" charset="0"/>
              </a:rPr>
              <a:t>Деятельность центров непрерывного повышения профессионального мастерства педагогических работников и управленческих кадров (ЦНППМ)</a:t>
            </a:r>
          </a:p>
        </p:txBody>
      </p:sp>
    </p:spTree>
    <p:extLst>
      <p:ext uri="{BB962C8B-B14F-4D97-AF65-F5344CB8AC3E}">
        <p14:creationId xmlns:p14="http://schemas.microsoft.com/office/powerpoint/2010/main" val="222826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371" y="1368087"/>
            <a:ext cx="7016296" cy="480025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64230" y="319314"/>
            <a:ext cx="9913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ea typeface="Calibri" panose="020F0502020204030204" pitchFamily="34" charset="0"/>
              </a:rPr>
              <a:t>Страница ЦНППМ на сайте Академии</a:t>
            </a:r>
            <a:endParaRPr lang="ru-RU" sz="2400" b="1" dirty="0">
              <a:solidFill>
                <a:srgbClr val="0070C0"/>
              </a:solidFill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70" y="1779813"/>
            <a:ext cx="2647043" cy="26470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3528" y="4426856"/>
            <a:ext cx="36398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https://apkpro.ru/deyatelnostakademii/cnppm/#b7012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58663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4125" y="2471847"/>
            <a:ext cx="955967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аботники проходят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на базе ЦНППМ по </a:t>
            </a:r>
            <a:r>
              <a:rPr lang="ru-RU" sz="20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тьюторскому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сопровождению педагогических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lang="ru-RU" sz="1600" dirty="0" smtClean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sz="20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фасилитацию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переноса приобретенных в ходе освоения индивидуальных образовательных маршрутов компетенций </a:t>
            </a:r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РЕАЛЬНУЮ ПЕДАГОГИЧЕСКУЮ ПРАКТИКУ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 взаимодействии с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ЦНППМ</a:t>
            </a:r>
            <a:endParaRPr lang="ru-RU" sz="1600" dirty="0" smtClean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предоставляют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ЦНППМ информацию о муниципальной системе ДПО для паспорта региональной системы научно-методического сопровождения педагогических работников и управленческих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кадров;</a:t>
            </a:r>
            <a:endParaRPr lang="ru-RU" sz="1600" dirty="0" smtClean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запросов и оказание практической помощи педагогическим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работникам</a:t>
            </a:r>
            <a:endParaRPr lang="ru-RU" sz="16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4125" y="348734"/>
            <a:ext cx="8321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 муниципальных методических служб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76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6C0D1DC-F79C-CA47-A0A0-3A4882D40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569790"/>
              </p:ext>
            </p:extLst>
          </p:nvPr>
        </p:nvGraphicFramePr>
        <p:xfrm>
          <a:off x="588218" y="1280160"/>
          <a:ext cx="9983988" cy="50358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95793">
                  <a:extLst>
                    <a:ext uri="{9D8B030D-6E8A-4147-A177-3AD203B41FA5}">
                      <a16:colId xmlns:a16="http://schemas.microsoft.com/office/drawing/2014/main" xmlns="" val="804756799"/>
                    </a:ext>
                  </a:extLst>
                </a:gridCol>
                <a:gridCol w="3218023">
                  <a:extLst>
                    <a:ext uri="{9D8B030D-6E8A-4147-A177-3AD203B41FA5}">
                      <a16:colId xmlns:a16="http://schemas.microsoft.com/office/drawing/2014/main" xmlns="" val="1303980549"/>
                    </a:ext>
                  </a:extLst>
                </a:gridCol>
                <a:gridCol w="1393372">
                  <a:extLst>
                    <a:ext uri="{9D8B030D-6E8A-4147-A177-3AD203B41FA5}">
                      <a16:colId xmlns:a16="http://schemas.microsoft.com/office/drawing/2014/main" xmlns="" val="1292669811"/>
                    </a:ext>
                  </a:extLst>
                </a:gridCol>
                <a:gridCol w="3675017">
                  <a:extLst>
                    <a:ext uri="{9D8B030D-6E8A-4147-A177-3AD203B41FA5}">
                      <a16:colId xmlns:a16="http://schemas.microsoft.com/office/drawing/2014/main" xmlns="" val="1533431656"/>
                    </a:ext>
                  </a:extLst>
                </a:gridCol>
                <a:gridCol w="1201783">
                  <a:extLst>
                    <a:ext uri="{9D8B030D-6E8A-4147-A177-3AD203B41FA5}">
                      <a16:colId xmlns:a16="http://schemas.microsoft.com/office/drawing/2014/main" xmlns="" val="302217029"/>
                    </a:ext>
                  </a:extLst>
                </a:gridCol>
              </a:tblGrid>
              <a:tr h="586204">
                <a:tc>
                  <a:txBody>
                    <a:bodyPr/>
                    <a:lstStyle/>
                    <a:p>
                      <a:pPr marL="12065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мероприятия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15875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Ответственный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17145" marR="762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8791803"/>
                  </a:ext>
                </a:extLst>
              </a:tr>
              <a:tr h="979132">
                <a:tc>
                  <a:txBody>
                    <a:bodyPr/>
                    <a:lstStyle/>
                    <a:p>
                      <a:pPr marL="88900" marR="774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159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Утверждено Положение о региональной системе научно-методического сопровождения педагогических работников и управленческих кадров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4775" marR="1739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РОИВ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9540" marR="209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 акт регионального органа исполнительной власти, осуществляющего государственное управление в сфере образования (далее – распорядительный акт РОИВ)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265" marR="76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июля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8265" marR="76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года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05181610"/>
                  </a:ext>
                </a:extLst>
              </a:tr>
              <a:tr h="1238824">
                <a:tc>
                  <a:txBody>
                    <a:bodyPr/>
                    <a:lstStyle/>
                    <a:p>
                      <a:pPr marL="88900" marR="774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159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Утверждена дорожная карта по созданию и функционированию региональной системы научно-методического сопровождения педагогических работников и управленческих кадров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ヒラギノ角ゴ Pro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4775" marR="18415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РОИВ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9540" marR="209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 акт регионального органа исполнительной власти, осуществляющего государственное управление в сфере образования (далее – распорядительный акт РОИВ)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265" marR="76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августа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8265" marR="76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года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22445747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marL="88900" marR="7747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159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Согласован с федеральным оператором руководитель ЦНППМ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ヒラギノ角ゴ Pro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4775" marR="18415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РОИВ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9540" marR="2540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Письмо Федерального оператора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265" marR="762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августа 2021 года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00906376"/>
                  </a:ext>
                </a:extLst>
              </a:tr>
              <a:tr h="651692">
                <a:tc>
                  <a:txBody>
                    <a:bodyPr/>
                    <a:lstStyle/>
                    <a:p>
                      <a:pPr marL="88900" marR="7747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159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 ЦНППМ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ヒラギノ角ゴ Pro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4775" marR="18415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РОИВ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9540" marR="150495" algn="l">
                        <a:lnSpc>
                          <a:spcPct val="107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Информационное освещение в СМИ, наличие раздела ЦНППМ на сайте ИРО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265" marR="762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сентября 2021 года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075287309"/>
                  </a:ext>
                </a:extLst>
              </a:tr>
              <a:tr h="979132">
                <a:tc>
                  <a:txBody>
                    <a:bodyPr/>
                    <a:lstStyle/>
                    <a:p>
                      <a:pPr marL="88900" marR="7747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159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Определен ответственный от РОИВ за контроль мероприятий по формирование и ведение паспорта ДПО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ヒラギノ角ゴ Pro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4775" marR="18415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РОИВ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9540" marR="2540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 акт регионального органа исполнительной власти, осуществляющего государственное управление в сфере образования (далее – распорядительный акт РОИВ)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265" marR="762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сентября 2021 года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62119044"/>
                  </a:ext>
                </a:extLst>
              </a:tr>
            </a:tbl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ED8E273-57E0-694B-8EC8-8653FF90DA27}"/>
              </a:ext>
            </a:extLst>
          </p:cNvPr>
          <p:cNvSpPr txBox="1">
            <a:spLocks/>
          </p:cNvSpPr>
          <p:nvPr/>
        </p:nvSpPr>
        <p:spPr>
          <a:xfrm>
            <a:off x="588217" y="105722"/>
            <a:ext cx="10314913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2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Дорожная карта по созданию региональной системы научно-методического сопровождения педагогических работников и управленческих кадров </a:t>
            </a:r>
          </a:p>
        </p:txBody>
      </p:sp>
    </p:spTree>
    <p:extLst>
      <p:ext uri="{BB962C8B-B14F-4D97-AF65-F5344CB8AC3E}">
        <p14:creationId xmlns:p14="http://schemas.microsoft.com/office/powerpoint/2010/main" val="152297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6C0D1DC-F79C-CA47-A0A0-3A4882D4038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88218" y="1280160"/>
          <a:ext cx="9983988" cy="42223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95793">
                  <a:extLst>
                    <a:ext uri="{9D8B030D-6E8A-4147-A177-3AD203B41FA5}">
                      <a16:colId xmlns:a16="http://schemas.microsoft.com/office/drawing/2014/main" xmlns="" val="804756799"/>
                    </a:ext>
                  </a:extLst>
                </a:gridCol>
                <a:gridCol w="3218023">
                  <a:extLst>
                    <a:ext uri="{9D8B030D-6E8A-4147-A177-3AD203B41FA5}">
                      <a16:colId xmlns:a16="http://schemas.microsoft.com/office/drawing/2014/main" xmlns="" val="1303980549"/>
                    </a:ext>
                  </a:extLst>
                </a:gridCol>
                <a:gridCol w="1393372">
                  <a:extLst>
                    <a:ext uri="{9D8B030D-6E8A-4147-A177-3AD203B41FA5}">
                      <a16:colId xmlns:a16="http://schemas.microsoft.com/office/drawing/2014/main" xmlns="" val="1292669811"/>
                    </a:ext>
                  </a:extLst>
                </a:gridCol>
                <a:gridCol w="3675017">
                  <a:extLst>
                    <a:ext uri="{9D8B030D-6E8A-4147-A177-3AD203B41FA5}">
                      <a16:colId xmlns:a16="http://schemas.microsoft.com/office/drawing/2014/main" xmlns="" val="1533431656"/>
                    </a:ext>
                  </a:extLst>
                </a:gridCol>
                <a:gridCol w="1201783">
                  <a:extLst>
                    <a:ext uri="{9D8B030D-6E8A-4147-A177-3AD203B41FA5}">
                      <a16:colId xmlns:a16="http://schemas.microsoft.com/office/drawing/2014/main" xmlns="" val="302217029"/>
                    </a:ext>
                  </a:extLst>
                </a:gridCol>
              </a:tblGrid>
              <a:tr h="586204">
                <a:tc>
                  <a:txBody>
                    <a:bodyPr/>
                    <a:lstStyle/>
                    <a:p>
                      <a:pPr marL="12065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мероприятия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15875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Ответственный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17145" marR="762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72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8791803"/>
                  </a:ext>
                </a:extLst>
              </a:tr>
              <a:tr h="902962">
                <a:tc>
                  <a:txBody>
                    <a:bodyPr/>
                    <a:lstStyle/>
                    <a:p>
                      <a:pPr marL="88900" marR="7747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159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Определен ответственный за работу в цифровой экосистеме ДПО (в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за формирование и ведение регионального паспорта системы ДПО)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ヒラギノ角ゴ Pro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4775" marR="18415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ЦНППМ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9540" marR="2540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Локальный акт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265" marR="762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сентября 2021 года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20818310"/>
                  </a:ext>
                </a:extLst>
              </a:tr>
              <a:tr h="1363229">
                <a:tc>
                  <a:txBody>
                    <a:bodyPr/>
                    <a:lstStyle/>
                    <a:p>
                      <a:pPr marL="88900" marR="7747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159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Подписано трехстороннее соглашение между муниципальными органами управления образованием, РОИВ и организацией, на базе которой создан и функционирует ЦНППМ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ヒラギノ角ゴ Pro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4775" marR="18415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РОИВ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9540" marR="2540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Соглашение между муниципальными органами управления образованием, РОИВ и организацией, на базе которой создан и функционирует ЦНППМ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265" marR="762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сентября 2021 года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51912752"/>
                  </a:ext>
                </a:extLst>
              </a:tr>
              <a:tr h="1044429">
                <a:tc>
                  <a:txBody>
                    <a:bodyPr/>
                    <a:lstStyle/>
                    <a:p>
                      <a:pPr marL="88900" marR="7747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159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Информирование работников системы образования региона о создании и функционировании региональной системы научно-методического сопровождения педагогических работников и управленческих кадров (в формате педсовета, конференции, форума и др.)</a:t>
                      </a:r>
                      <a:endParaRPr lang="ru-RU" sz="12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ヒラギノ角ゴ Pro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4775" marR="184150" algn="ctr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9540" marR="2540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Информационно-аналитический отчет с приложением материалов о месте, сроках, формате и количестве участников (в </a:t>
                      </a:r>
                      <a:r>
                        <a:rPr lang="ru-RU" sz="12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видео-, фотоматериалов, ссылок на региональные СМИ)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265" marR="7620" algn="l">
                        <a:lnSpc>
                          <a:spcPct val="107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октября 2021 года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02781005"/>
                  </a:ext>
                </a:extLst>
              </a:tr>
            </a:tbl>
          </a:graphicData>
        </a:graphic>
      </p:graphicFrame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B76BB9B0-43CE-7840-9133-BE8F5B02D140}"/>
              </a:ext>
            </a:extLst>
          </p:cNvPr>
          <p:cNvSpPr txBox="1">
            <a:spLocks/>
          </p:cNvSpPr>
          <p:nvPr/>
        </p:nvSpPr>
        <p:spPr>
          <a:xfrm>
            <a:off x="588217" y="105722"/>
            <a:ext cx="10314913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2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Дорожная карта по созданию региональной системы научно-методического сопровождения педагогических работников и управленческих кадров </a:t>
            </a:r>
          </a:p>
        </p:txBody>
      </p:sp>
    </p:spTree>
    <p:extLst>
      <p:ext uri="{BB962C8B-B14F-4D97-AF65-F5344CB8AC3E}">
        <p14:creationId xmlns:p14="http://schemas.microsoft.com/office/powerpoint/2010/main" val="99489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967412D-1A5A-1347-AD90-624E60D33B74}"/>
              </a:ext>
            </a:extLst>
          </p:cNvPr>
          <p:cNvSpPr/>
          <p:nvPr/>
        </p:nvSpPr>
        <p:spPr>
          <a:xfrm>
            <a:off x="5673383" y="3696996"/>
            <a:ext cx="5160190" cy="707886"/>
          </a:xfrm>
          <a:prstGeom prst="rect">
            <a:avLst/>
          </a:prstGeom>
          <a:solidFill>
            <a:srgbClr val="BED6EE">
              <a:alpha val="38039"/>
            </a:srgb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9448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Проведение фундаментальных и прикладных исследований, трансфер научных достижений и передовых педагогических технологий в сферу образования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C19E4F8-BFFC-4044-A82D-96189D8B4C4A}"/>
              </a:ext>
            </a:extLst>
          </p:cNvPr>
          <p:cNvSpPr/>
          <p:nvPr/>
        </p:nvSpPr>
        <p:spPr>
          <a:xfrm>
            <a:off x="110782" y="3696996"/>
            <a:ext cx="4979216" cy="707886"/>
          </a:xfrm>
          <a:prstGeom prst="rect">
            <a:avLst/>
          </a:prstGeom>
          <a:solidFill>
            <a:srgbClr val="BED6EE">
              <a:alpha val="29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9448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Ведение федерального реестра образовательных программ дополнительного профессионального педагогического образования (ФРОП ДППО)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944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12CB9CF-C82F-4E47-AE87-CE5F27D46FD8}"/>
              </a:ext>
            </a:extLst>
          </p:cNvPr>
          <p:cNvSpPr/>
          <p:nvPr/>
        </p:nvSpPr>
        <p:spPr>
          <a:xfrm>
            <a:off x="110783" y="2105095"/>
            <a:ext cx="5245916" cy="1386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1BAFD1"/>
                    </a:gs>
                    <a:gs pos="100000">
                      <a:srgbClr val="0461C0"/>
                    </a:gs>
                  </a:gsLst>
                  <a:lin ang="10800000" scaled="1"/>
                </a:gra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ФЕДЕРАЛЬНЫЙ КООРДИНАТОР СИСТЕМЫ 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Федеральное государственное автономное образовательное учреждение дополнительного профессионального образования «Академия реализации государственной политики и профессионального развития работников образования» (Академия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Минпросвещения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РФ)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E534B70-EB9A-934B-84B0-D2069F8E46A8}"/>
              </a:ext>
            </a:extLst>
          </p:cNvPr>
          <p:cNvSpPr/>
          <p:nvPr/>
        </p:nvSpPr>
        <p:spPr>
          <a:xfrm>
            <a:off x="5654278" y="2105095"/>
            <a:ext cx="5531665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1BAFD1"/>
                    </a:gs>
                    <a:gs pos="100000">
                      <a:srgbClr val="0461C0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Федеральные центры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научно-методического сопровождения педагогов на базе образовательных организаций высшего образования</a:t>
            </a:r>
          </a:p>
        </p:txBody>
      </p:sp>
      <p:sp>
        <p:nvSpPr>
          <p:cNvPr id="14" name="Шеврон 6">
            <a:extLst>
              <a:ext uri="{FF2B5EF4-FFF2-40B4-BE49-F238E27FC236}">
                <a16:creationId xmlns:a16="http://schemas.microsoft.com/office/drawing/2014/main" xmlns="" id="{886E479F-752A-8545-BC2B-BF8ECED0C7BA}"/>
              </a:ext>
            </a:extLst>
          </p:cNvPr>
          <p:cNvSpPr/>
          <p:nvPr/>
        </p:nvSpPr>
        <p:spPr>
          <a:xfrm rot="5400000">
            <a:off x="5006392" y="-2311391"/>
            <a:ext cx="668704" cy="7434998"/>
          </a:xfrm>
          <a:prstGeom prst="chevron">
            <a:avLst>
              <a:gd name="adj" fmla="val 15517"/>
            </a:avLst>
          </a:prstGeom>
          <a:gradFill>
            <a:gsLst>
              <a:gs pos="0">
                <a:srgbClr val="1BAFD1"/>
              </a:gs>
              <a:gs pos="100000">
                <a:srgbClr val="0461C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Название 1">
            <a:extLst>
              <a:ext uri="{FF2B5EF4-FFF2-40B4-BE49-F238E27FC236}">
                <a16:creationId xmlns:a16="http://schemas.microsoft.com/office/drawing/2014/main" xmlns="" id="{339E8E5B-C6FB-D84B-A768-4E824CF1479B}"/>
              </a:ext>
            </a:extLst>
          </p:cNvPr>
          <p:cNvSpPr txBox="1">
            <a:spLocks/>
          </p:cNvSpPr>
          <p:nvPr/>
        </p:nvSpPr>
        <p:spPr>
          <a:xfrm>
            <a:off x="2632895" y="1237244"/>
            <a:ext cx="5447606" cy="3611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ФЕДЕРАЛЬНЫЙ УРОВЕНЬ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786B859A-D33F-D440-A792-6AE071A812DE}"/>
              </a:ext>
            </a:extLst>
          </p:cNvPr>
          <p:cNvSpPr/>
          <p:nvPr/>
        </p:nvSpPr>
        <p:spPr>
          <a:xfrm>
            <a:off x="110782" y="5348850"/>
            <a:ext cx="5160189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1BAFD1"/>
                    </a:gs>
                    <a:gs pos="100000">
                      <a:srgbClr val="0461C0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Региональная инфраструктура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методического сопровождения (в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ИРО, ИПК)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48E9361-7EB9-B14C-83AE-9039647B9909}"/>
              </a:ext>
            </a:extLst>
          </p:cNvPr>
          <p:cNvSpPr/>
          <p:nvPr/>
        </p:nvSpPr>
        <p:spPr>
          <a:xfrm>
            <a:off x="5652617" y="5348850"/>
            <a:ext cx="5073984" cy="51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1BAFD1"/>
                    </a:gs>
                    <a:gs pos="100000">
                      <a:srgbClr val="0461C0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Региональные учебно-методические объединения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методические советы, методические отделы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746EA74-0956-DA46-85A1-3B9FC3353B37}"/>
              </a:ext>
            </a:extLst>
          </p:cNvPr>
          <p:cNvSpPr/>
          <p:nvPr/>
        </p:nvSpPr>
        <p:spPr>
          <a:xfrm>
            <a:off x="1729064" y="5980106"/>
            <a:ext cx="7255268" cy="738664"/>
          </a:xfrm>
          <a:prstGeom prst="rect">
            <a:avLst/>
          </a:prstGeom>
          <a:solidFill>
            <a:srgbClr val="BED6EE">
              <a:alpha val="38039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9448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Создание на базе ИРО и ИПК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1BAFD1"/>
                    </a:gs>
                    <a:gs pos="100000">
                      <a:srgbClr val="0461C0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Центров непрерывного повышения профессионального мастерства педагогических работников (ЦНППМ)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9448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 всех субъектах РФ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944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0628D379-3A50-C344-A00D-40A537D48411}"/>
              </a:ext>
            </a:extLst>
          </p:cNvPr>
          <p:cNvSpPr/>
          <p:nvPr/>
        </p:nvSpPr>
        <p:spPr>
          <a:xfrm>
            <a:off x="2079578" y="1744892"/>
            <a:ext cx="65223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1BAFD1"/>
                    </a:gs>
                    <a:gs pos="100000">
                      <a:srgbClr val="0461C0"/>
                    </a:gs>
                  </a:gsLst>
                  <a:lin ang="10800000" scaled="1"/>
                </a:gra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МИНИСТЕРСТВО ПРОСВЕЩЕНИЯ РФ</a:t>
            </a:r>
          </a:p>
        </p:txBody>
      </p:sp>
      <p:sp>
        <p:nvSpPr>
          <p:cNvPr id="24" name="Шеврон 6">
            <a:extLst>
              <a:ext uri="{FF2B5EF4-FFF2-40B4-BE49-F238E27FC236}">
                <a16:creationId xmlns:a16="http://schemas.microsoft.com/office/drawing/2014/main" xmlns="" id="{8A10065C-9D99-7547-9ACC-745ACE3A71F5}"/>
              </a:ext>
            </a:extLst>
          </p:cNvPr>
          <p:cNvSpPr/>
          <p:nvPr/>
        </p:nvSpPr>
        <p:spPr>
          <a:xfrm rot="5400000">
            <a:off x="5006392" y="1235436"/>
            <a:ext cx="668704" cy="7434998"/>
          </a:xfrm>
          <a:prstGeom prst="chevron">
            <a:avLst>
              <a:gd name="adj" fmla="val 15517"/>
            </a:avLst>
          </a:prstGeom>
          <a:gradFill>
            <a:gsLst>
              <a:gs pos="0">
                <a:srgbClr val="1BAFD1"/>
              </a:gs>
              <a:gs pos="100000">
                <a:srgbClr val="0461C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Название 1">
            <a:extLst>
              <a:ext uri="{FF2B5EF4-FFF2-40B4-BE49-F238E27FC236}">
                <a16:creationId xmlns:a16="http://schemas.microsoft.com/office/drawing/2014/main" xmlns="" id="{3DD21A6E-F8E6-2F4E-B4FD-40AD92D217C8}"/>
              </a:ext>
            </a:extLst>
          </p:cNvPr>
          <p:cNvSpPr txBox="1">
            <a:spLocks/>
          </p:cNvSpPr>
          <p:nvPr/>
        </p:nvSpPr>
        <p:spPr>
          <a:xfrm>
            <a:off x="2632895" y="4793596"/>
            <a:ext cx="5447606" cy="3611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РЕГИОНАЛЬНЫЙ УРОВЕНЬ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xmlns="" id="{7821D342-EA23-4D47-9A66-A562E5FE21A6}"/>
              </a:ext>
            </a:extLst>
          </p:cNvPr>
          <p:cNvSpPr txBox="1">
            <a:spLocks/>
          </p:cNvSpPr>
          <p:nvPr/>
        </p:nvSpPr>
        <p:spPr>
          <a:xfrm>
            <a:off x="110782" y="77069"/>
            <a:ext cx="1099643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Единая федеральная система научно-методического сопровождения педагогических работников и управленческих кадров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38F4F76-BA52-0340-8F9C-903AC5550672}"/>
              </a:ext>
            </a:extLst>
          </p:cNvPr>
          <p:cNvSpPr/>
          <p:nvPr/>
        </p:nvSpPr>
        <p:spPr>
          <a:xfrm>
            <a:off x="110782" y="4493624"/>
            <a:ext cx="10722791" cy="228730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08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8500" y="368300"/>
            <a:ext cx="400642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ОБЩИЕ ПОЛОЖЕНИЯ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500" y="1420586"/>
            <a:ext cx="9906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Принципы формирования региональной системы научно-методического сопровождения педагогических работников и управленческих кадров:</a:t>
            </a: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</a:rPr>
              <a:t>Соответствие целям, задачам, показателям и </a:t>
            </a:r>
            <a:r>
              <a:rPr lang="ru-RU" dirty="0" smtClean="0">
                <a:solidFill>
                  <a:srgbClr val="002060"/>
                </a:solidFill>
              </a:rPr>
              <a:t>результатам</a:t>
            </a:r>
            <a:r>
              <a:rPr lang="ru-RU" b="1" dirty="0" smtClean="0">
                <a:solidFill>
                  <a:srgbClr val="002060"/>
                </a:solidFill>
              </a:rPr>
              <a:t> НАЦИОНАЛЬНОГО ПРОЕКТА «ОБРАЗОВАНИЕ»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в части обеспечения возможности профессионального развития педагогических </a:t>
            </a:r>
            <a:r>
              <a:rPr lang="ru-RU" dirty="0" smtClean="0">
                <a:solidFill>
                  <a:srgbClr val="002060"/>
                </a:solidFill>
              </a:rPr>
              <a:t>работников</a:t>
            </a:r>
            <a:endParaRPr lang="ru-RU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</a:rPr>
              <a:t>Соответствие реализуемых в субъекте Российской Федерации мероприятий по повышению профессионального мастерства педагогических работников и управленческих кадров </a:t>
            </a:r>
            <a:r>
              <a:rPr lang="ru-RU" b="1" dirty="0" smtClean="0">
                <a:solidFill>
                  <a:srgbClr val="002060"/>
                </a:solidFill>
              </a:rPr>
              <a:t>ПОТРЕБНОСТЯМ ЛИЧНОСТНО-ПРОФЕССИОНАЛЬНОГО РОСТА ПЕДАГОГИЧЕСКИХ РАБОТНИКОВ И УПРАВЛЕНЧЕСКИХ КАДРОВ </a:t>
            </a:r>
            <a:r>
              <a:rPr lang="ru-RU" dirty="0" smtClean="0">
                <a:solidFill>
                  <a:srgbClr val="002060"/>
                </a:solidFill>
              </a:rPr>
              <a:t>и </a:t>
            </a:r>
            <a:r>
              <a:rPr lang="ru-RU" dirty="0">
                <a:solidFill>
                  <a:srgbClr val="002060"/>
                </a:solidFill>
              </a:rPr>
              <a:t>их направленность на выявление и ликвидацию профессиональных </a:t>
            </a:r>
            <a:r>
              <a:rPr lang="ru-RU" dirty="0" smtClean="0">
                <a:solidFill>
                  <a:srgbClr val="002060"/>
                </a:solidFill>
              </a:rPr>
              <a:t>дефицитов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</a:rPr>
              <a:t>ИНТЕГРАЦИЯ РЕСУРСОВ РЕГИОНАЛЬНОЙ СИСТЕМЫ ОБРАЗОВАНИЯ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>
                <a:solidFill>
                  <a:srgbClr val="002060"/>
                </a:solidFill>
              </a:rPr>
              <a:t>в том числе формируемой в рамках национального проекта «Образование», для обеспечения устранения профессиональных дефицитов педагогических работников и управленческих кадров и эффективного повышения уровня их профессионального мастерства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1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410" y="217715"/>
            <a:ext cx="10741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ea typeface="Times New Roman" panose="02020603050405020304" pitchFamily="18" charset="0"/>
              </a:rPr>
              <a:t>Основные механизмы формирования региональной системы научно-методического сопровождения педагогических работников и управленческих </a:t>
            </a:r>
            <a:r>
              <a:rPr lang="ru-RU" sz="2000" b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кадров</a:t>
            </a:r>
            <a:endParaRPr lang="ru-RU" b="1" dirty="0" smtClean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785" y="1634808"/>
            <a:ext cx="2786744" cy="1200329"/>
          </a:xfrm>
          <a:prstGeom prst="rect">
            <a:avLst/>
          </a:prstGeom>
          <a:solidFill>
            <a:srgbClr val="BDD7EE">
              <a:alpha val="49020"/>
            </a:srgbClr>
          </a:solidFill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НОРМАТИВНОЕ ПРАВОВОЕ ОБЕСПЕЧЕНИЕ ДЕЯТЕЛЬНОСТИ</a:t>
            </a:r>
            <a:r>
              <a:rPr lang="ru-RU" sz="12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ea typeface="Times New Roman" panose="02020603050405020304" pitchFamily="18" charset="0"/>
              </a:rPr>
              <a:t>региональной системы научно-методического сопровождения педагогических работников и управленческих кадров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7657" y="1634809"/>
            <a:ext cx="2685032" cy="1569660"/>
          </a:xfrm>
          <a:prstGeom prst="rect">
            <a:avLst/>
          </a:prstGeom>
          <a:solidFill>
            <a:srgbClr val="BDD7EE">
              <a:alpha val="49020"/>
            </a:srgbClr>
          </a:solidFill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ОБЪЕДИНЕНИЕ РЕСУРСОВ </a:t>
            </a:r>
            <a:r>
              <a:rPr lang="ru-RU" sz="12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единой </a:t>
            </a:r>
            <a:r>
              <a:rPr lang="ru-RU" sz="1200" dirty="0">
                <a:solidFill>
                  <a:srgbClr val="002060"/>
                </a:solidFill>
                <a:ea typeface="Times New Roman" panose="02020603050405020304" pitchFamily="18" charset="0"/>
              </a:rPr>
              <a:t>федеральной системы научно-методического сопровождения педагогических работников и управленческих кадров и региональной системы дополнительного профессионального педагогического образования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25949" y="1634809"/>
            <a:ext cx="2889022" cy="1615827"/>
          </a:xfrm>
          <a:prstGeom prst="rect">
            <a:avLst/>
          </a:prstGeom>
          <a:solidFill>
            <a:srgbClr val="BDD7EE">
              <a:alpha val="49020"/>
            </a:srgbClr>
          </a:solidFill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ОПТИМИЗАЦИЯ РАСХОДОВАНИЯ ФИНАНСОВЫХ СРЕДСТВ</a:t>
            </a:r>
            <a:r>
              <a:rPr lang="ru-RU" sz="11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rgbClr val="002060"/>
                </a:solidFill>
                <a:ea typeface="Times New Roman" panose="02020603050405020304" pitchFamily="18" charset="0"/>
              </a:rPr>
              <a:t>бюджета субъекта Российской Федерации на разработку и реализацию дополнительных профессиональных педагогических программ с учетом программ, размещенных в ФР ДПП и реализуемых Федеральным оператором, а также сетевой формы реализации образовательных программ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48230" y="1634807"/>
            <a:ext cx="2467997" cy="1015663"/>
          </a:xfrm>
          <a:prstGeom prst="rect">
            <a:avLst/>
          </a:prstGeom>
          <a:solidFill>
            <a:srgbClr val="BDD7EE">
              <a:alpha val="49020"/>
            </a:srgbClr>
          </a:solidFill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ФОРМИРОВАНИЕ И ВЕДЕНИЕ ПАСПОРТА РЕГИОНАЛЬНОЙ СИСТЕМЫ </a:t>
            </a:r>
            <a:r>
              <a:rPr lang="ru-RU" sz="12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дополнительного </a:t>
            </a:r>
            <a:r>
              <a:rPr lang="ru-RU" sz="1200" dirty="0">
                <a:solidFill>
                  <a:srgbClr val="002060"/>
                </a:solidFill>
                <a:ea typeface="Times New Roman" panose="02020603050405020304" pitchFamily="18" charset="0"/>
              </a:rPr>
              <a:t>профессионального (педагогического) образования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5785" y="3646893"/>
            <a:ext cx="2669495" cy="1754326"/>
          </a:xfrm>
          <a:prstGeom prst="rect">
            <a:avLst/>
          </a:prstGeom>
          <a:solidFill>
            <a:srgbClr val="BDD7EE">
              <a:alpha val="49020"/>
            </a:srgbClr>
          </a:solidFill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ФОРМИРОВАНИЕ КАДРОВОГО СОСТАВА </a:t>
            </a:r>
            <a:r>
              <a:rPr lang="ru-RU" sz="12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региональной </a:t>
            </a:r>
            <a:r>
              <a:rPr lang="ru-RU" sz="1200" dirty="0">
                <a:solidFill>
                  <a:srgbClr val="002060"/>
                </a:solidFill>
                <a:ea typeface="Times New Roman" panose="02020603050405020304" pitchFamily="18" charset="0"/>
              </a:rPr>
              <a:t>системы научно-методического сопровождения педагогических работников и управленческих кадров на основе результатов независимых диагностических процедур, в том числе проводимых Федеральным оператором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7657" y="3646893"/>
            <a:ext cx="2685032" cy="830997"/>
          </a:xfrm>
          <a:prstGeom prst="rect">
            <a:avLst/>
          </a:prstGeom>
          <a:solidFill>
            <a:srgbClr val="BDD7EE">
              <a:alpha val="49020"/>
            </a:srgbClr>
          </a:solidFill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ОБЕСПЕЧЕНИЕ РАЗНООБРАЗИЯ ВЫБОРА </a:t>
            </a:r>
            <a:r>
              <a:rPr lang="ru-RU" sz="12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программ </a:t>
            </a:r>
            <a:r>
              <a:rPr lang="ru-RU" sz="1200" dirty="0">
                <a:solidFill>
                  <a:srgbClr val="002060"/>
                </a:solidFill>
                <a:ea typeface="Times New Roman" panose="02020603050405020304" pitchFamily="18" charset="0"/>
              </a:rPr>
              <a:t>дополнительного профессионального (педагогического) образования, в том числе из ФР ДПП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15066" y="3642035"/>
            <a:ext cx="2899905" cy="1277273"/>
          </a:xfrm>
          <a:prstGeom prst="rect">
            <a:avLst/>
          </a:prstGeom>
          <a:solidFill>
            <a:srgbClr val="BDD7EE">
              <a:alpha val="49020"/>
            </a:srgbClr>
          </a:solidFill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ea typeface="Times New Roman" panose="02020603050405020304" pitchFamily="18" charset="0"/>
              </a:rPr>
              <a:t>Наделение регионального </a:t>
            </a:r>
            <a:r>
              <a:rPr lang="ru-RU" sz="11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ЦНППМ полномочиями по </a:t>
            </a:r>
            <a:r>
              <a:rPr lang="ru-RU" sz="1100" dirty="0">
                <a:solidFill>
                  <a:srgbClr val="002060"/>
                </a:solidFill>
                <a:ea typeface="Times New Roman" panose="02020603050405020304" pitchFamily="18" charset="0"/>
              </a:rPr>
              <a:t>формированию </a:t>
            </a:r>
            <a:r>
              <a:rPr lang="ru-RU" sz="11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ИНДИВИДУАЛЬНЫХ ОБРАЗОВАТЕЛЬНЫХ МАРШРУТОВ</a:t>
            </a:r>
            <a:r>
              <a:rPr lang="ru-RU" sz="11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, формированию </a:t>
            </a:r>
            <a:r>
              <a:rPr lang="ru-RU" sz="1100" dirty="0">
                <a:solidFill>
                  <a:srgbClr val="002060"/>
                </a:solidFill>
                <a:ea typeface="Times New Roman" panose="02020603050405020304" pitchFamily="18" charset="0"/>
              </a:rPr>
              <a:t>паспорта региональной системы дополнительного профессионального (педагогического) образования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37347" y="3646486"/>
            <a:ext cx="2478881" cy="1200329"/>
          </a:xfrm>
          <a:prstGeom prst="rect">
            <a:avLst/>
          </a:prstGeom>
          <a:solidFill>
            <a:srgbClr val="BDD7EE">
              <a:alpha val="49020"/>
            </a:srgbClr>
          </a:solidFill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ПРИМЕНЕНИЕ СОВРЕМЕННЫХ ДИАГНОСТИЧЕСКИХ ПРОЦЕДУР </a:t>
            </a:r>
            <a:r>
              <a:rPr lang="ru-RU" sz="12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на </a:t>
            </a:r>
            <a:r>
              <a:rPr lang="ru-RU" sz="1200" dirty="0">
                <a:solidFill>
                  <a:srgbClr val="002060"/>
                </a:solidFill>
                <a:ea typeface="Times New Roman" panose="02020603050405020304" pitchFamily="18" charset="0"/>
              </a:rPr>
              <a:t>этапе формирования индивидуальных образовательных маршрутов педагогических </a:t>
            </a:r>
            <a:r>
              <a:rPr lang="ru-RU" sz="12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работников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87750" y="5658977"/>
            <a:ext cx="9209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</a:rPr>
              <a:t>Использование </a:t>
            </a: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ЦИФРОВОЙ ЭКОСИСТЕМЫ ДОПОЛНИТЕЛЬНОГО ПРОФЕССИОНАЛЬНОГО ОБРАЗОВАНИЯ для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</a:rPr>
              <a:t>организации процессов сопровождения профессионального развития педагогических работников и аккумуляции ресурсов дополнительного профессионального педагогического образования субъекта Российской Федерации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59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49371" y="2357210"/>
            <a:ext cx="573314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ведения о: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кадровом составе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программах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ДПО, в том числе включенных в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Федеральный реестр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ДПП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региональной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инфраструктуре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ДПО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финансовом обеспечении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вовлечении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педагогических работников в мероприятия региональной системы </a:t>
            </a:r>
            <a:endParaRPr lang="ru-RU" sz="2000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результативности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работы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системы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корреляции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с результатами обучающихся общеобразовательных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организаций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0255" y="1653176"/>
            <a:ext cx="36721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региональной системы является инструментом управления качеством дополнительного профессионального образования в субъектах </a:t>
            </a:r>
            <a:r>
              <a:rPr lang="ru-RU" sz="2000" b="1" i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РФ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0255" y="355992"/>
            <a:ext cx="5251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региональной системы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84799" y="1491212"/>
            <a:ext cx="55308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ЛИЧНЫХ КАБИНЕТОВ РЕГИОНОВ В ЦИФРОВОЙ ЭКОСИСТЕМЕ ДПО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0255" y="4366132"/>
            <a:ext cx="41576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Структуру, формат данных и требования к содержанию, периодичность заполнения определяет Федеральный оператор.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4608613" y="1491212"/>
            <a:ext cx="14514" cy="4811574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78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76798" y="1498537"/>
            <a:ext cx="61822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Научно-методические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центры при образовательных организациях высшего образования, подведомственных </a:t>
            </a:r>
            <a:r>
              <a:rPr lang="ru-RU" dirty="0" err="1">
                <a:solidFill>
                  <a:srgbClr val="002060"/>
                </a:solidFill>
                <a:ea typeface="Calibri" panose="020F0502020204030204" pitchFamily="34" charset="0"/>
              </a:rPr>
              <a:t>Минпросвещения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 России (педагогические вузы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)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Орган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исполнительной власти субъекта РФ, осуществляющий государственное управление в сфере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образования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Региональная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организация дополнительного профессионального образования (ИРО/ИПК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)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Центр </a:t>
            </a:r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непрерывного повышения профессионального мастерства педагогических работников (ЦНППМ</a:t>
            </a:r>
            <a:r>
              <a:rPr lang="ru-RU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)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Муниципальные </a:t>
            </a:r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методические </a:t>
            </a:r>
            <a:r>
              <a:rPr lang="ru-RU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службы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Профессиональные </a:t>
            </a:r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сообщества и </a:t>
            </a:r>
            <a:r>
              <a:rPr lang="ru-RU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ассоциации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6369" y="161445"/>
            <a:ext cx="102827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ea typeface="Calibri" panose="020F0502020204030204" pitchFamily="34" charset="0"/>
              </a:rPr>
              <a:t>Субъекты региональной системы научно-методического сопровождения педагогических работников и управленческих кадров являются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" name="Picture 8" descr="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654108" y="1498537"/>
            <a:ext cx="3442001" cy="344200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6369" y="5679744"/>
            <a:ext cx="1066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РОИВ отвечает за сохранение </a:t>
            </a:r>
            <a:r>
              <a:rPr lang="ru-RU" sz="20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единого образовательного пространства на территории субъекта РФ и его интеграции в единое образовательное пространство </a:t>
            </a:r>
            <a:r>
              <a:rPr lang="ru-RU" sz="2000" b="1" i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страны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6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075" y="390468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НИР в соответствии с запросом, полученным от Федерального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оператора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доступ ЦНППМ к результатам проведенных НИР, в том числе на официальных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сайтах</a:t>
            </a:r>
            <a:endParaRPr lang="ru-RU" sz="16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2411" y="327510"/>
            <a:ext cx="97199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ea typeface="Calibri" panose="020F0502020204030204" pitchFamily="34" charset="0"/>
              </a:rPr>
              <a:t>Деятельность научно-методических центров при педагогических вузах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967412D-1A5A-1347-AD90-624E60D33B74}"/>
              </a:ext>
            </a:extLst>
          </p:cNvPr>
          <p:cNvSpPr/>
          <p:nvPr/>
        </p:nvSpPr>
        <p:spPr>
          <a:xfrm>
            <a:off x="6374883" y="1716377"/>
            <a:ext cx="3354738" cy="1323439"/>
          </a:xfrm>
          <a:prstGeom prst="rect">
            <a:avLst/>
          </a:prstGeom>
          <a:solidFill>
            <a:srgbClr val="BED6EE">
              <a:alpha val="38039"/>
            </a:srgbClr>
          </a:solidFill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Проведение фундаментальных </a:t>
            </a:r>
            <a:endParaRPr lang="ru-RU" sz="1600" i="1" dirty="0" smtClean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600" i="1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1600" i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прикладных исследований, трансфер научных достижений и передовых педагогических технологий в сферу образования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E534B70-EB9A-934B-84B0-D2069F8E46A8}"/>
              </a:ext>
            </a:extLst>
          </p:cNvPr>
          <p:cNvSpPr/>
          <p:nvPr/>
        </p:nvSpPr>
        <p:spPr>
          <a:xfrm>
            <a:off x="675347" y="1562489"/>
            <a:ext cx="38621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E3584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Федеральные центры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научно-методического сопровождения педагогов на базе образовательных организаций высшего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93503" y="3771038"/>
            <a:ext cx="1837426" cy="2206290"/>
          </a:xfrm>
          <a:prstGeom prst="roundRect">
            <a:avLst>
              <a:gd name="adj" fmla="val 5790"/>
            </a:avLst>
          </a:prstGeom>
          <a:noFill/>
          <a:ln w="19050">
            <a:solidFill>
              <a:srgbClr val="1E358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E3584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E534B70-EB9A-934B-84B0-D2069F8E46A8}"/>
              </a:ext>
            </a:extLst>
          </p:cNvPr>
          <p:cNvSpPr/>
          <p:nvPr/>
        </p:nvSpPr>
        <p:spPr>
          <a:xfrm>
            <a:off x="7990739" y="5225721"/>
            <a:ext cx="2042954" cy="33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ru-RU" sz="2800" b="1" dirty="0" smtClean="0">
                <a:solidFill>
                  <a:srgbClr val="1E3584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20 </a:t>
            </a:r>
            <a:r>
              <a:rPr lang="ru-RU" sz="2000" b="1" dirty="0" smtClean="0">
                <a:solidFill>
                  <a:srgbClr val="1E3584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ЦЕНТРОВ 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E534B70-EB9A-934B-84B0-D2069F8E46A8}"/>
              </a:ext>
            </a:extLst>
          </p:cNvPr>
          <p:cNvSpPr/>
          <p:nvPr/>
        </p:nvSpPr>
        <p:spPr>
          <a:xfrm>
            <a:off x="7974591" y="3948908"/>
            <a:ext cx="2042954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ru-RU" b="1" dirty="0" smtClean="0">
                <a:solidFill>
                  <a:srgbClr val="1E3584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ДО КОНЦА</a:t>
            </a:r>
          </a:p>
          <a:p>
            <a:pPr algn="ctr">
              <a:lnSpc>
                <a:spcPts val="1900"/>
              </a:lnSpc>
            </a:pPr>
            <a:endParaRPr lang="ru-RU" b="1" dirty="0">
              <a:solidFill>
                <a:srgbClr val="1E3584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900"/>
              </a:lnSpc>
            </a:pPr>
            <a:r>
              <a:rPr lang="ru-RU" b="1" dirty="0" smtClean="0">
                <a:solidFill>
                  <a:srgbClr val="1E3584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2022 ГОДА</a:t>
            </a:r>
          </a:p>
          <a:p>
            <a:pPr algn="ctr">
              <a:lnSpc>
                <a:spcPts val="1900"/>
              </a:lnSpc>
            </a:pPr>
            <a:r>
              <a:rPr lang="ru-RU" b="1" dirty="0" smtClean="0">
                <a:solidFill>
                  <a:srgbClr val="1E3584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БУДЕТ СОЗДАНО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5301752" y="2097737"/>
            <a:ext cx="288126" cy="56071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7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035" y="1534755"/>
            <a:ext cx="6786251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УСЛОВИЯ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для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достижения показателей национального проекта «Образование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»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согласовывает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сформированный </a:t>
            </a:r>
            <a:r>
              <a:rPr lang="ru-RU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ПАСПОРТ РЕГИОНАЛЬНОЙ СИСТЕМЫ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научно-методического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сопровождения педагогических работников и управленческих кадров в сроки, определяемые Федеральным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оператором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ЗАКЛЮЧЕНИЕ ТРЕХСТОРОННИХ СОГЛАШЕНИЙ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между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муниципальными органами управления образованием, РОИВ и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организацией,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на базе которой создан и функционирует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ЦНППМ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СОГЛАСОВАНИЕ С ФЕДЕРАЛЬНЫМ ОПЕРАТОРОМ РУКОВОДИТЕЛЯ ЦНППМ</a:t>
            </a:r>
            <a:endParaRPr lang="ru-RU" sz="1600" b="1" dirty="0" smtClean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ФИНАНСИРОВАНИЕ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региональной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системы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035" y="118453"/>
            <a:ext cx="10494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ea typeface="Calibri" panose="020F0502020204030204" pitchFamily="34" charset="0"/>
              </a:rPr>
              <a:t>Деятельность органа </a:t>
            </a:r>
            <a:r>
              <a:rPr lang="ru-RU" sz="2400" b="1" dirty="0">
                <a:solidFill>
                  <a:srgbClr val="0070C0"/>
                </a:solidFill>
                <a:ea typeface="Calibri" panose="020F0502020204030204" pitchFamily="34" charset="0"/>
              </a:rPr>
              <a:t>исполнительной власти субъекта РФ, </a:t>
            </a:r>
            <a:r>
              <a:rPr lang="ru-RU" sz="2400" b="1" dirty="0" smtClean="0">
                <a:solidFill>
                  <a:srgbClr val="0070C0"/>
                </a:solidFill>
                <a:ea typeface="Calibri" panose="020F0502020204030204" pitchFamily="34" charset="0"/>
              </a:rPr>
              <a:t>осуществляющего </a:t>
            </a:r>
            <a:r>
              <a:rPr lang="ru-RU" sz="2400" b="1" dirty="0">
                <a:solidFill>
                  <a:srgbClr val="0070C0"/>
                </a:solidFill>
                <a:ea typeface="Calibri" panose="020F0502020204030204" pitchFamily="34" charset="0"/>
              </a:rPr>
              <a:t>государственное управление в сфере образования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02171" y="2648527"/>
            <a:ext cx="26415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РЕГИОНАЛЬНОЙ СИСТЕМЫ 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единый 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информационно-аналитический 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</a:t>
            </a:r>
            <a:endParaRPr lang="ru-RU" sz="2000" dirty="0">
              <a:solidFill>
                <a:srgbClr val="00206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7605486" y="1534755"/>
            <a:ext cx="14514" cy="4811574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кругленная соединительная линия 7"/>
          <p:cNvCxnSpPr>
            <a:endCxn id="4" idx="1"/>
          </p:cNvCxnSpPr>
          <p:nvPr/>
        </p:nvCxnSpPr>
        <p:spPr>
          <a:xfrm>
            <a:off x="7235286" y="2670629"/>
            <a:ext cx="1066885" cy="947394"/>
          </a:xfrm>
          <a:prstGeom prst="curvedConnector3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64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658" y="1748787"/>
            <a:ext cx="78812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РАЗРАБОТКУ ДПП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соответствии с запросом, сформулированным на основе выявленных ЦНППМ у педагогических работников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дефицитов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предоставляет </a:t>
            </a:r>
            <a:r>
              <a:rPr lang="ru-RU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ДАННЫЕ О РЕАЛИЗУЕМЫХ ДПП ДЛЯ ФОРМИРОВАНИЯ ПАСПОРТА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региональной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системы научно-методического сопровождения педагогических работников и управленческих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кадров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организует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и проводит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образовательные мероприятия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для педагогических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работников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проведение региональных конкурсов профессионального мастерства педагогических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работников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разработку и внедрение нового содержания образования, технологий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обучения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обеспечивает </a:t>
            </a:r>
            <a:r>
              <a:rPr lang="ru-RU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ВОВЛЕЧЕНИЕ ПРОФЕССИОНАЛЬНЫХ СООБЩЕСТВ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региональную систему научно-методического сопровождения педагогических работников и управленческих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кадров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выполняет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иные задачи и функции, возложенные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учредителем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1658" y="145143"/>
            <a:ext cx="99134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ea typeface="Calibri" panose="020F0502020204030204" pitchFamily="34" charset="0"/>
              </a:rPr>
              <a:t>Деятельность региональной организации дополнительного профессионального образования (ИРО/ИПК)</a:t>
            </a:r>
          </a:p>
        </p:txBody>
      </p:sp>
      <p:pic>
        <p:nvPicPr>
          <p:cNvPr id="4" name="Picture 4" descr="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8389258" y="261257"/>
            <a:ext cx="6258099" cy="625809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46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1485</Words>
  <Application>Microsoft Office PowerPoint</Application>
  <PresentationFormat>Произвольный</PresentationFormat>
  <Paragraphs>158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Николаевна Суханова</dc:creator>
  <cp:lastModifiedBy>Муркова Мария Владимировна</cp:lastModifiedBy>
  <cp:revision>11</cp:revision>
  <dcterms:created xsi:type="dcterms:W3CDTF">2021-05-27T16:29:19Z</dcterms:created>
  <dcterms:modified xsi:type="dcterms:W3CDTF">2021-05-28T18:05:51Z</dcterms:modified>
</cp:coreProperties>
</file>