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9"/>
  </p:notesMasterIdLst>
  <p:sldIdLst>
    <p:sldId id="273" r:id="rId2"/>
    <p:sldId id="271" r:id="rId3"/>
    <p:sldId id="257" r:id="rId4"/>
    <p:sldId id="258" r:id="rId5"/>
    <p:sldId id="259" r:id="rId6"/>
    <p:sldId id="260" r:id="rId7"/>
    <p:sldId id="279" r:id="rId8"/>
    <p:sldId id="287" r:id="rId9"/>
    <p:sldId id="262" r:id="rId10"/>
    <p:sldId id="264" r:id="rId11"/>
    <p:sldId id="263" r:id="rId12"/>
    <p:sldId id="278" r:id="rId13"/>
    <p:sldId id="265" r:id="rId14"/>
    <p:sldId id="267" r:id="rId15"/>
    <p:sldId id="268" r:id="rId16"/>
    <p:sldId id="269" r:id="rId17"/>
    <p:sldId id="261" r:id="rId18"/>
    <p:sldId id="285" r:id="rId19"/>
    <p:sldId id="280" r:id="rId20"/>
    <p:sldId id="283" r:id="rId21"/>
    <p:sldId id="284" r:id="rId22"/>
    <p:sldId id="286" r:id="rId23"/>
    <p:sldId id="275" r:id="rId24"/>
    <p:sldId id="276" r:id="rId25"/>
    <p:sldId id="281" r:id="rId26"/>
    <p:sldId id="282" r:id="rId27"/>
    <p:sldId id="277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1848"/>
    <a:srgbClr val="CD25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1F339-532C-4CBB-A69E-CEDCCE9F1278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072ECD-024A-43CD-96A2-57D36D436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40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72ECD-024A-43CD-96A2-57D36D43697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585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7CB3-31C2-4D55-868E-08F4A3AAD75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5250F-1382-4887-BCE8-B383FEDEF1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7CB3-31C2-4D55-868E-08F4A3AAD75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5250F-1382-4887-BCE8-B383FEDEF1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7CB3-31C2-4D55-868E-08F4A3AAD75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5250F-1382-4887-BCE8-B383FEDEF1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7CB3-31C2-4D55-868E-08F4A3AAD75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5250F-1382-4887-BCE8-B383FEDEF1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7CB3-31C2-4D55-868E-08F4A3AAD75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5250F-1382-4887-BCE8-B383FEDEF1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7CB3-31C2-4D55-868E-08F4A3AAD75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5250F-1382-4887-BCE8-B383FEDEF1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7CB3-31C2-4D55-868E-08F4A3AAD75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5250F-1382-4887-BCE8-B383FEDEF1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7CB3-31C2-4D55-868E-08F4A3AAD75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5250F-1382-4887-BCE8-B383FEDEF1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7CB3-31C2-4D55-868E-08F4A3AAD75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5250F-1382-4887-BCE8-B383FEDEF1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7CB3-31C2-4D55-868E-08F4A3AAD75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5250F-1382-4887-BCE8-B383FEDEF1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7CB3-31C2-4D55-868E-08F4A3AAD75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6D5250F-1382-4887-BCE8-B383FEDEF17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2647CB3-31C2-4D55-868E-08F4A3AAD75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6D5250F-1382-4887-BCE8-B383FEDEF179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fcior.edu.ru/" TargetMode="External"/><Relationship Id="rId2" Type="http://schemas.openxmlformats.org/officeDocument/2006/relationships/hyperlink" Target="mailto:htt!@#$%^&amp;*()_+_)(*&amp;^%$##@.school-collection.edu.ru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Еравнинский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образования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«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Усть-Эгитуйская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сош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780928"/>
            <a:ext cx="7854696" cy="3744416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33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33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цифрового</a:t>
            </a:r>
            <a:r>
              <a:rPr lang="en-US" sz="33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интерактивного оборудования </a:t>
            </a:r>
            <a:r>
              <a:rPr lang="ru-RU" sz="33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биологии, химии в соответствии ФГОС ООО</a:t>
            </a:r>
          </a:p>
          <a:p>
            <a:pPr algn="ctr"/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Дайдаева</a:t>
            </a:r>
            <a:r>
              <a:rPr lang="ru-RU" sz="21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Ольга Матвеевна, </a:t>
            </a:r>
          </a:p>
          <a:p>
            <a:r>
              <a:rPr lang="ru-RU" sz="21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биологии, химии</a:t>
            </a:r>
          </a:p>
          <a:p>
            <a:endParaRPr lang="ru-RU" sz="24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21.04.2016г.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5250F-1382-4887-BCE8-B383FEDEF17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27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68"/>
    </mc:Choice>
    <mc:Fallback xmlns="">
      <p:transition spd="slow" advTm="3868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75" y="188640"/>
            <a:ext cx="8665101" cy="64807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5847036"/>
            <a:ext cx="31459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Лаборантская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466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01"/>
    </mc:Choice>
    <mc:Fallback xmlns="">
      <p:transition spd="slow" advTm="1110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1" y="404664"/>
            <a:ext cx="8472543" cy="6336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605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53"/>
    </mc:Choice>
    <mc:Fallback xmlns="">
      <p:transition spd="slow" advTm="11453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Единая коллекция цифровых-образовательных ресурсов 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lang="ru-RU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</a:t>
            </a:r>
            <a:r>
              <a:rPr lang="ru-RU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school-collection.edu.ru</a:t>
            </a:r>
            <a:endParaRPr lang="ru-RU" sz="32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центр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информационно-образовательных ресурсов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ru-RU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 http</a:t>
            </a: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://fcior.edu.ru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13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19"/>
    </mc:Choice>
    <mc:Fallback xmlns="">
      <p:transition spd="slow" advTm="11119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0"/>
            <a:ext cx="7864999" cy="5858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3648" y="6093296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ФЦИОР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Информационный модуль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85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44"/>
    </mc:Choice>
    <mc:Fallback xmlns="">
      <p:transition spd="slow" advTm="15644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11668"/>
            <a:ext cx="7493951" cy="560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51720" y="116632"/>
            <a:ext cx="17102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ФЦИОР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4998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33"/>
    </mc:Choice>
    <mc:Fallback xmlns="">
      <p:transition spd="slow" advTm="14933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20" y="0"/>
            <a:ext cx="7956376" cy="5967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6021288"/>
            <a:ext cx="6840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ФЦИОР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 модуль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76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61"/>
    </mc:Choice>
    <mc:Fallback xmlns="">
      <p:transition spd="slow" advTm="1446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7797101" cy="5871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6093296"/>
            <a:ext cx="6323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ФЦИОР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модуль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84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55"/>
    </mc:Choice>
    <mc:Fallback xmlns="">
      <p:transition spd="slow" advTm="15555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94" y="332656"/>
            <a:ext cx="8472542" cy="6336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 rot="20147069">
            <a:off x="465630" y="4914757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интерактивных опросов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ActivExpression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 rot="20928770">
            <a:off x="6439815" y="2771759"/>
            <a:ext cx="1368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2618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3D </a:t>
            </a:r>
            <a:r>
              <a:rPr lang="ru-RU" sz="2400" b="1" dirty="0">
                <a:solidFill>
                  <a:srgbClr val="2618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3010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25"/>
    </mc:Choice>
    <mc:Fallback xmlns="">
      <p:transition spd="slow" advTm="22825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Control\Desktop\семинар\IMG_20160420_1721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8640"/>
            <a:ext cx="411480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TextBox 3"/>
          <p:cNvSpPr txBox="1"/>
          <p:nvPr/>
        </p:nvSpPr>
        <p:spPr>
          <a:xfrm>
            <a:off x="251520" y="1988840"/>
            <a:ext cx="48444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интерактивных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опросов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ActivExpression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5630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55"/>
    </mc:Choice>
    <mc:Fallback xmlns="">
      <p:transition spd="slow" advTm="22355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Control\Desktop\семинар\фото\IMG_20160420_16030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2" r="9253"/>
          <a:stretch/>
        </p:blipFill>
        <p:spPr bwMode="auto">
          <a:xfrm>
            <a:off x="138545" y="188640"/>
            <a:ext cx="8787465" cy="59835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332656"/>
            <a:ext cx="6912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интерактивных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опросов 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ActivExpression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36804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89"/>
    </mc:Choice>
    <mc:Fallback xmlns="">
      <p:transition spd="slow" advTm="23689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E:\фото шк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65" y="404665"/>
            <a:ext cx="8896703" cy="5942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09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84"/>
    </mc:Choice>
    <mc:Fallback xmlns="">
      <p:transition spd="slow" advTm="4284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Control\Desktop\семинар\IMG_20160420_1720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5486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87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72"/>
    </mc:Choice>
    <mc:Fallback xmlns="">
      <p:transition spd="slow" advTm="23372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Control\Desktop\семинар\IMG_20160420_1721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027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82"/>
    </mc:Choice>
    <mc:Fallback xmlns="">
      <p:transition spd="slow" advTm="21282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Control\Desktop\семинар\фл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4400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5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38"/>
    </mc:Choice>
    <mc:Fallback xmlns="">
      <p:transition spd="slow" advTm="23738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ActivExpression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435280" cy="5415880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Обработку и запись полученных ответов ведет программное обеспечение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ActivInspire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также входящий в стандартный комплект, после чего результаты опроса можно вывести на интерактивную доску, либо сохранить для дальнейшего анализа.</a:t>
            </a: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Поддерживаются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ответы на вопросы разного типа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в виде произвольного текста, цифровые, алфавитно-цифровые, по шкале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Лайкерта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проверка степени достоверности, пошаговые, с выбором одного из нескольких вариантов, истина/ложь и Да/Нет.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использования любых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математических символов и знаков пунктуации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80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138"/>
    </mc:Choice>
    <mc:Fallback xmlns="">
      <p:transition spd="slow" advTm="23138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особенности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ActivExpression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19256" cy="4911824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Прочная конструкция пультов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специально рассчитанных на раздачу учащимся.</a:t>
            </a:r>
          </a:p>
          <a:p>
            <a:pPr lvl="0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Дальность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действия пультов до 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 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занятия проводятся в больших классах, можно приобрести дополнительные пульты.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Совместимость с интерактивными досками разных производителей.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 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опроса всего класса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 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индивидуальным анализом результатов каждого учащегося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Полученные ответы можно сразу же демонстрировать, либо сохранять для последующего анализа по каждому ученику, равно как и по всему классу. Для экономии времени преподавателя все ответы автоматически сохраняются в формате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Excel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214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31"/>
    </mc:Choice>
    <mc:Fallback xmlns="">
      <p:transition spd="slow" advTm="23531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Control\Desktop\семинар\фото\IMG_20160420_1603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4114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Control\Desktop\семинар\фото\IMG_20160420_1605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352" y="0"/>
            <a:ext cx="4114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60848" y="389855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кабинет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40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935"/>
    </mc:Choice>
    <mc:Fallback xmlns="">
      <p:transition spd="slow" advTm="30935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Control\Desktop\семинар\фото\IMG_20160420_1605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2" y="476672"/>
            <a:ext cx="9612560" cy="576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27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95"/>
    </mc:Choice>
    <mc:Fallback xmlns="">
      <p:transition spd="slow" advTm="29895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использования 3D-технологии: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• </a:t>
            </a:r>
            <a:r>
              <a:rPr lang="ru-RU" dirty="0"/>
              <a:t>Вооружает учителя высококачественными учебными материалами, экономя, таким образом, время на объяснение сложных </a:t>
            </a:r>
            <a:r>
              <a:rPr lang="ru-RU" dirty="0" smtClean="0"/>
              <a:t>понятий</a:t>
            </a:r>
            <a:endParaRPr lang="ru-RU" dirty="0"/>
          </a:p>
          <a:p>
            <a:r>
              <a:rPr lang="ru-RU" dirty="0"/>
              <a:t>• Визуализация «сложных» тем школьной программы помогает ученикам лучше понимать изучаемый </a:t>
            </a:r>
            <a:r>
              <a:rPr lang="ru-RU" dirty="0" smtClean="0"/>
              <a:t>материал</a:t>
            </a:r>
            <a:endParaRPr lang="ru-RU" dirty="0"/>
          </a:p>
          <a:p>
            <a:r>
              <a:rPr lang="ru-RU" dirty="0"/>
              <a:t>• Включение 3D (трехмерных моделей) процессов и объектов в традиционные способы обучения вносит инновацию в «рутинный» процесс обучения, повышает мотивацию к обучению</a:t>
            </a:r>
          </a:p>
          <a:p>
            <a:r>
              <a:rPr lang="ru-RU" dirty="0"/>
              <a:t>• Облегчает систематизацию знаний</a:t>
            </a:r>
          </a:p>
          <a:p>
            <a:r>
              <a:rPr lang="ru-RU" dirty="0"/>
              <a:t>• Способствует усвоению большего объема информации, что положительно сказывается на результатах тестов и </a:t>
            </a:r>
            <a:r>
              <a:rPr lang="ru-RU" dirty="0" smtClean="0"/>
              <a:t>экзаменов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730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596"/>
    </mc:Choice>
    <mc:Fallback xmlns="">
      <p:transition spd="slow" advTm="50596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E:\Новая папка (3)\IMG_20150425_11413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2"/>
          <a:stretch/>
        </p:blipFill>
        <p:spPr bwMode="auto">
          <a:xfrm>
            <a:off x="107504" y="226993"/>
            <a:ext cx="8853055" cy="63269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97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98"/>
    </mc:Choice>
    <mc:Fallback xmlns="">
      <p:transition spd="slow" advTm="3598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9082"/>
            <a:ext cx="8688565" cy="64982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9632" y="5336341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биологии химии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974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81"/>
    </mc:Choice>
    <mc:Fallback xmlns="">
      <p:transition spd="slow" advTm="1138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496944" cy="63549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1981" y="350502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биологии химии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96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22"/>
    </mc:Choice>
    <mc:Fallback xmlns="">
      <p:transition spd="slow" advTm="11122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65" y="260648"/>
            <a:ext cx="8472543" cy="6336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83968" y="482289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>
                <a:solidFill>
                  <a:srgbClr val="CD25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</a:t>
            </a:r>
            <a:r>
              <a:rPr lang="ru-RU" sz="2800" b="1" dirty="0" smtClean="0">
                <a:solidFill>
                  <a:srgbClr val="CD25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биологии химии</a:t>
            </a:r>
            <a:endParaRPr lang="ru-RU" sz="2800" b="1" dirty="0">
              <a:solidFill>
                <a:srgbClr val="CD250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35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44"/>
    </mc:Choice>
    <mc:Fallback xmlns="">
      <p:transition spd="slow" advTm="8644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Control\Desktop\семинар\фото\IMG_20160420_1603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3999" cy="54863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116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50"/>
    </mc:Choice>
    <mc:Fallback xmlns="">
      <p:transition spd="slow" advTm="885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5" descr="C:\Users\Control\Desktop\мои документы\9 класс фото\фото 9\IMG_148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13"/>
          <a:stretch>
            <a:fillRect/>
          </a:stretch>
        </p:blipFill>
        <p:spPr bwMode="auto">
          <a:xfrm>
            <a:off x="-26640" y="1340768"/>
            <a:ext cx="5201920" cy="2215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5" descr="C:\Users\Control\Desktop\мои документы\9 класс фото\фото 9\IMG_14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13"/>
          <a:stretch>
            <a:fillRect/>
          </a:stretch>
        </p:blipFill>
        <p:spPr bwMode="auto">
          <a:xfrm>
            <a:off x="2051720" y="4221088"/>
            <a:ext cx="520065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4" descr="C:\Users\Control\Desktop\мои документы\9 класс фото\фото 9\IMG_14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968" t="42737" r="35968" b="-223"/>
          <a:stretch>
            <a:fillRect/>
          </a:stretch>
        </p:blipFill>
        <p:spPr bwMode="auto">
          <a:xfrm>
            <a:off x="3779912" y="1412776"/>
            <a:ext cx="5200650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072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26"/>
    </mc:Choice>
    <mc:Fallback xmlns="">
      <p:transition spd="slow" advTm="9326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39"/>
            <a:ext cx="8588447" cy="64233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11372" y="475686"/>
            <a:ext cx="42484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CD25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</a:t>
            </a:r>
            <a:r>
              <a:rPr lang="ru-RU" sz="2400" b="1" dirty="0" smtClean="0">
                <a:solidFill>
                  <a:srgbClr val="CD25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биологии </a:t>
            </a:r>
            <a:r>
              <a:rPr lang="ru-RU" sz="2400" b="1" dirty="0">
                <a:solidFill>
                  <a:srgbClr val="CD25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химии</a:t>
            </a:r>
          </a:p>
        </p:txBody>
      </p:sp>
    </p:spTree>
    <p:extLst>
      <p:ext uri="{BB962C8B-B14F-4D97-AF65-F5344CB8AC3E}">
        <p14:creationId xmlns:p14="http://schemas.microsoft.com/office/powerpoint/2010/main" val="392756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47"/>
    </mc:Choice>
    <mc:Fallback xmlns="">
      <p:transition spd="slow" advTm="10347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1001</TotalTime>
  <Words>215</Words>
  <Application>Microsoft Office PowerPoint</Application>
  <PresentationFormat>Экран (4:3)</PresentationFormat>
  <Paragraphs>47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Поток</vt:lpstr>
      <vt:lpstr>Еравнинский отдел образования МАОУ «Усть-Эгитуйская сош»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особенности ActivExpression </vt:lpstr>
      <vt:lpstr>Основные особенности ActivExpression </vt:lpstr>
      <vt:lpstr>Презентация PowerPoint</vt:lpstr>
      <vt:lpstr>Презентация PowerPoint</vt:lpstr>
      <vt:lpstr>Преимущества использования 3D-технологии: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Control</dc:creator>
  <cp:lastModifiedBy>Admin</cp:lastModifiedBy>
  <cp:revision>41</cp:revision>
  <dcterms:created xsi:type="dcterms:W3CDTF">2016-04-18T12:28:36Z</dcterms:created>
  <dcterms:modified xsi:type="dcterms:W3CDTF">2016-04-21T04:27:09Z</dcterms:modified>
</cp:coreProperties>
</file>