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webp" ContentType="image/webp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4" r:id="rId1"/>
  </p:sldMasterIdLst>
  <p:sldIdLst>
    <p:sldId id="256" r:id="rId2"/>
    <p:sldId id="279" r:id="rId3"/>
    <p:sldId id="280" r:id="rId4"/>
    <p:sldId id="281" r:id="rId5"/>
    <p:sldId id="282" r:id="rId6"/>
    <p:sldId id="283" r:id="rId7"/>
    <p:sldId id="284" r:id="rId8"/>
    <p:sldId id="350" r:id="rId9"/>
    <p:sldId id="353" r:id="rId10"/>
    <p:sldId id="354" r:id="rId11"/>
    <p:sldId id="355" r:id="rId12"/>
    <p:sldId id="356" r:id="rId13"/>
    <p:sldId id="357" r:id="rId14"/>
    <p:sldId id="267" r:id="rId15"/>
    <p:sldId id="268" r:id="rId16"/>
    <p:sldId id="358" r:id="rId17"/>
    <p:sldId id="359" r:id="rId18"/>
    <p:sldId id="361" r:id="rId19"/>
    <p:sldId id="360" r:id="rId20"/>
    <p:sldId id="257" r:id="rId21"/>
    <p:sldId id="259" r:id="rId22"/>
    <p:sldId id="260" r:id="rId23"/>
    <p:sldId id="261" r:id="rId24"/>
    <p:sldId id="272" r:id="rId25"/>
    <p:sldId id="362" r:id="rId26"/>
    <p:sldId id="363" r:id="rId27"/>
    <p:sldId id="364" r:id="rId28"/>
    <p:sldId id="365" r:id="rId29"/>
    <p:sldId id="262" r:id="rId30"/>
    <p:sldId id="366" r:id="rId31"/>
    <p:sldId id="290" r:id="rId32"/>
    <p:sldId id="291" r:id="rId33"/>
    <p:sldId id="278" r:id="rId34"/>
    <p:sldId id="295" r:id="rId35"/>
    <p:sldId id="296" r:id="rId36"/>
    <p:sldId id="297" r:id="rId3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gradFill rotWithShape="1">
          <a:gsLst>
            <a:gs pos="100000">
              <a:schemeClr val="bg2">
                <a:tint val="90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361612" y="5501787"/>
            <a:ext cx="1809598" cy="12573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5401" y="-33868"/>
            <a:ext cx="5297749" cy="689186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199467" y="2514600"/>
            <a:ext cx="7305145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199467" y="4777379"/>
            <a:ext cx="7305145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C974F1-60AE-4CF1-8D73-EF49C069D120}" type="datetimeFigureOut">
              <a:rPr lang="ru-RU" smtClean="0"/>
              <a:pPr/>
              <a:t>18.08.2023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965497" y="6135808"/>
            <a:ext cx="6243714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2403C2C4-CAB5-43D4-ABCC-06B8CC820B6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960399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C974F1-60AE-4CF1-8D73-EF49C069D120}" type="datetimeFigureOut">
              <a:rPr lang="ru-RU" smtClean="0"/>
              <a:pPr/>
              <a:t>18.08.2023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2403C2C4-CAB5-43D4-ABCC-06B8CC820B6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268266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C974F1-60AE-4CF1-8D73-EF49C069D120}" type="datetimeFigureOut">
              <a:rPr lang="ru-RU" smtClean="0"/>
              <a:pPr/>
              <a:t>18.08.2023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2403C2C4-CAB5-43D4-ABCC-06B8CC820B6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71362309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C974F1-60AE-4CF1-8D73-EF49C069D120}" type="datetimeFigureOut">
              <a:rPr lang="ru-RU" smtClean="0"/>
              <a:pPr/>
              <a:t>18.08.2023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2403C2C4-CAB5-43D4-ABCC-06B8CC820B6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815672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C974F1-60AE-4CF1-8D73-EF49C069D120}" type="datetimeFigureOut">
              <a:rPr lang="ru-RU" smtClean="0"/>
              <a:pPr/>
              <a:t>18.08.2023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2403C2C4-CAB5-43D4-ABCC-06B8CC820B6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08904553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C974F1-60AE-4CF1-8D73-EF49C069D120}" type="datetimeFigureOut">
              <a:rPr lang="ru-RU" smtClean="0"/>
              <a:pPr/>
              <a:t>18.08.2023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2403C2C4-CAB5-43D4-ABCC-06B8CC820B6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368558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C974F1-60AE-4CF1-8D73-EF49C069D120}" type="datetimeFigureOut">
              <a:rPr lang="ru-RU" smtClean="0"/>
              <a:pPr/>
              <a:t>18.08.2023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03C2C4-CAB5-43D4-ABCC-06B8CC820B6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015013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C974F1-60AE-4CF1-8D73-EF49C069D120}" type="datetimeFigureOut">
              <a:rPr lang="ru-RU" smtClean="0"/>
              <a:pPr/>
              <a:t>18.08.2023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03C2C4-CAB5-43D4-ABCC-06B8CC820B6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114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609562" y="89689"/>
            <a:ext cx="10971684" cy="1512097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ctr">
              <a:buNone/>
              <a:defRPr/>
            </a:lvl1pPr>
          </a:lstStyle>
          <a:p>
            <a:pPr indent="0" algn="ctr">
              <a:buNone/>
            </a:pPr>
            <a:endParaRPr lang="ru-RU" sz="5321" b="0" strike="noStrike" spc="-1">
              <a:latin typeface="Arial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609562" y="1604399"/>
            <a:ext cx="10971684" cy="3976819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ctr">
              <a:buNone/>
              <a:defRPr/>
            </a:lvl1pPr>
          </a:lstStyle>
          <a:p>
            <a:pPr indent="0" algn="ctr">
              <a:buNone/>
            </a:pPr>
            <a:endParaRPr lang="ru-RU" sz="3870" b="0" strike="noStrike" spc="-1"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2" name="PlaceHolder 4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E40FAB2E-7074-4261-9291-44C211F7E805}" type="slidenum">
              <a:t>‹#›</a:t>
            </a:fld>
            <a:endParaRPr/>
          </a:p>
        </p:txBody>
      </p:sp>
      <p:sp>
        <p:nvSpPr>
          <p:cNvPr id="3" name="PlaceHolder 5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65578930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609562" y="89689"/>
            <a:ext cx="10971684" cy="1512097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ctr">
              <a:buNone/>
              <a:defRPr/>
            </a:lvl1pPr>
          </a:lstStyle>
          <a:p>
            <a:pPr indent="0" algn="ctr">
              <a:buNone/>
            </a:pPr>
            <a:endParaRPr lang="ru-RU" sz="5321" b="0" strike="noStrike" spc="-1">
              <a:latin typeface="Arial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/>
          </p:nvPr>
        </p:nvSpPr>
        <p:spPr>
          <a:xfrm>
            <a:off x="609562" y="1604399"/>
            <a:ext cx="10971684" cy="3976819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indent="0">
              <a:spcBef>
                <a:spcPts val="1714"/>
              </a:spcBef>
              <a:buNone/>
              <a:defRPr/>
            </a:lvl1pPr>
          </a:lstStyle>
          <a:p>
            <a:pPr indent="0">
              <a:spcBef>
                <a:spcPts val="1417"/>
              </a:spcBef>
              <a:buNone/>
            </a:pPr>
            <a:endParaRPr lang="ru-RU" sz="3870" b="0" strike="noStrike" spc="-1"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59E38FF2-4CD6-4371-876F-145F089233A1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0494371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C974F1-60AE-4CF1-8D73-EF49C069D120}" type="datetimeFigureOut">
              <a:rPr lang="ru-RU" smtClean="0"/>
              <a:pPr/>
              <a:t>18.08.2023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03C2C4-CAB5-43D4-ABCC-06B8CC820B6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642342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C974F1-60AE-4CF1-8D73-EF49C069D120}" type="datetimeFigureOut">
              <a:rPr lang="ru-RU" smtClean="0"/>
              <a:pPr/>
              <a:t>18.08.2023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2403C2C4-CAB5-43D4-ABCC-06B8CC820B6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329172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C974F1-60AE-4CF1-8D73-EF49C069D120}" type="datetimeFigureOut">
              <a:rPr lang="ru-RU" smtClean="0"/>
              <a:pPr/>
              <a:t>18.08.2023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2403C2C4-CAB5-43D4-ABCC-06B8CC820B6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867952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C974F1-60AE-4CF1-8D73-EF49C069D120}" type="datetimeFigureOut">
              <a:rPr lang="ru-RU" smtClean="0"/>
              <a:pPr/>
              <a:t>18.08.2023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2403C2C4-CAB5-43D4-ABCC-06B8CC820B6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328908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C974F1-60AE-4CF1-8D73-EF49C069D120}" type="datetimeFigureOut">
              <a:rPr lang="ru-RU" smtClean="0"/>
              <a:pPr/>
              <a:t>18.08.2023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03C2C4-CAB5-43D4-ABCC-06B8CC820B6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416569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C974F1-60AE-4CF1-8D73-EF49C069D120}" type="datetimeFigureOut">
              <a:rPr lang="ru-RU" smtClean="0"/>
              <a:pPr/>
              <a:t>18.08.2023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03C2C4-CAB5-43D4-ABCC-06B8CC820B6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452076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C974F1-60AE-4CF1-8D73-EF49C069D120}" type="datetimeFigureOut">
              <a:rPr lang="ru-RU" smtClean="0"/>
              <a:pPr/>
              <a:t>18.08.2023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03C2C4-CAB5-43D4-ABCC-06B8CC820B6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610688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C974F1-60AE-4CF1-8D73-EF49C069D120}" type="datetimeFigureOut">
              <a:rPr lang="ru-RU" smtClean="0"/>
              <a:pPr/>
              <a:t>18.08.2023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2403C2C4-CAB5-43D4-ABCC-06B8CC820B6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662804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157"/>
            <a:ext cx="2356674" cy="6853096"/>
            <a:chOff x="6627813" y="195610"/>
            <a:chExt cx="1952625" cy="5678141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5610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C974F1-60AE-4CF1-8D73-EF49C069D120}" type="datetimeFigureOut">
              <a:rPr lang="ru-RU" smtClean="0"/>
              <a:pPr/>
              <a:t>18.08.2023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2403C2C4-CAB5-43D4-ABCC-06B8CC820B6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0242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96" r:id="rId2"/>
    <p:sldLayoutId id="2147483697" r:id="rId3"/>
    <p:sldLayoutId id="2147483698" r:id="rId4"/>
    <p:sldLayoutId id="2147483699" r:id="rId5"/>
    <p:sldLayoutId id="2147483700" r:id="rId6"/>
    <p:sldLayoutId id="2147483701" r:id="rId7"/>
    <p:sldLayoutId id="2147483702" r:id="rId8"/>
    <p:sldLayoutId id="2147483703" r:id="rId9"/>
    <p:sldLayoutId id="2147483704" r:id="rId10"/>
    <p:sldLayoutId id="2147483705" r:id="rId11"/>
    <p:sldLayoutId id="2147483706" r:id="rId12"/>
    <p:sldLayoutId id="2147483707" r:id="rId13"/>
    <p:sldLayoutId id="2147483708" r:id="rId14"/>
    <p:sldLayoutId id="2147483709" r:id="rId15"/>
    <p:sldLayoutId id="2147483710" r:id="rId16"/>
    <p:sldLayoutId id="2147483711" r:id="rId17"/>
    <p:sldLayoutId id="2147483712" r:id="rId18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2">
              <a:lumMod val="7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8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8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8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8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ebp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435600" y="216568"/>
            <a:ext cx="6069012" cy="3128211"/>
          </a:xfrm>
        </p:spPr>
        <p:txBody>
          <a:bodyPr>
            <a:normAutofit fontScale="90000"/>
          </a:bodyPr>
          <a:lstStyle/>
          <a:p>
            <a:pPr algn="just"/>
            <a:r>
              <a:rPr lang="ru-RU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«В каждом	 человеке есть	 солнце. Только дайте ему светить»</a:t>
            </a:r>
            <a:br>
              <a:rPr lang="ru-RU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Сократ</a:t>
            </a:r>
          </a:p>
        </p:txBody>
      </p:sp>
    </p:spTree>
    <p:extLst>
      <p:ext uri="{BB962C8B-B14F-4D97-AF65-F5344CB8AC3E}">
        <p14:creationId xmlns:p14="http://schemas.microsoft.com/office/powerpoint/2010/main" val="179370946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>
            <a:extLst>
              <a:ext uri="{FF2B5EF4-FFF2-40B4-BE49-F238E27FC236}">
                <a16:creationId xmlns:a16="http://schemas.microsoft.com/office/drawing/2014/main" id="{FC3D31E3-736F-929B-FB24-DD8B89D9D22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53077558"/>
              </p:ext>
            </p:extLst>
          </p:nvPr>
        </p:nvGraphicFramePr>
        <p:xfrm>
          <a:off x="1510747" y="344559"/>
          <a:ext cx="9448801" cy="588396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104783">
                  <a:extLst>
                    <a:ext uri="{9D8B030D-6E8A-4147-A177-3AD203B41FA5}">
                      <a16:colId xmlns:a16="http://schemas.microsoft.com/office/drawing/2014/main" val="1631666335"/>
                    </a:ext>
                  </a:extLst>
                </a:gridCol>
                <a:gridCol w="2131774">
                  <a:extLst>
                    <a:ext uri="{9D8B030D-6E8A-4147-A177-3AD203B41FA5}">
                      <a16:colId xmlns:a16="http://schemas.microsoft.com/office/drawing/2014/main" val="2336247257"/>
                    </a:ext>
                  </a:extLst>
                </a:gridCol>
                <a:gridCol w="2131774">
                  <a:extLst>
                    <a:ext uri="{9D8B030D-6E8A-4147-A177-3AD203B41FA5}">
                      <a16:colId xmlns:a16="http://schemas.microsoft.com/office/drawing/2014/main" val="1561784781"/>
                    </a:ext>
                  </a:extLst>
                </a:gridCol>
                <a:gridCol w="2080470">
                  <a:extLst>
                    <a:ext uri="{9D8B030D-6E8A-4147-A177-3AD203B41FA5}">
                      <a16:colId xmlns:a16="http://schemas.microsoft.com/office/drawing/2014/main" val="912893582"/>
                    </a:ext>
                  </a:extLst>
                </a:gridCol>
              </a:tblGrid>
              <a:tr h="929047">
                <a:tc>
                  <a:txBody>
                    <a:bodyPr/>
                    <a:lstStyle/>
                    <a:p>
                      <a:pPr algn="just" fontAlgn="base"/>
                      <a:r>
                        <a:rPr lang="ru-RU" sz="2000" dirty="0">
                          <a:effectLst/>
                        </a:rPr>
                        <a:t> РЕФЛЕКСИЯ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 fontAlgn="base"/>
                      <a:r>
                        <a:rPr lang="ru-RU" sz="2000" dirty="0">
                          <a:effectLst/>
                        </a:rPr>
                        <a:t>Знаю, умею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 fontAlgn="base"/>
                      <a:r>
                        <a:rPr lang="ru-RU" sz="2000" dirty="0">
                          <a:effectLst/>
                        </a:rPr>
                        <a:t>Затрудняюсь, сомневаюсь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 fontAlgn="base"/>
                      <a:r>
                        <a:rPr lang="ru-RU" sz="2000">
                          <a:effectLst/>
                        </a:rPr>
                        <a:t>Не знаю, не умею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63587645"/>
                  </a:ext>
                </a:extLst>
              </a:tr>
              <a:tr h="619365">
                <a:tc>
                  <a:txBody>
                    <a:bodyPr/>
                    <a:lstStyle/>
                    <a:p>
                      <a:pPr algn="just" fontAlgn="base"/>
                      <a:r>
                        <a:rPr lang="ru-RU" sz="2000" dirty="0">
                          <a:effectLst/>
                        </a:rPr>
                        <a:t>1. Что такое вводное слово?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 fontAlgn="base"/>
                      <a:r>
                        <a:rPr lang="ru-RU" sz="2000" dirty="0">
                          <a:effectLst/>
                        </a:rPr>
                        <a:t> 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 fontAlgn="base"/>
                      <a:r>
                        <a:rPr lang="ru-RU" sz="2000">
                          <a:effectLst/>
                        </a:rPr>
                        <a:t> 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 fontAlgn="base"/>
                      <a:r>
                        <a:rPr lang="ru-RU" sz="2000">
                          <a:effectLst/>
                        </a:rPr>
                        <a:t> 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646172433"/>
                  </a:ext>
                </a:extLst>
              </a:tr>
              <a:tr h="619365">
                <a:tc>
                  <a:txBody>
                    <a:bodyPr/>
                    <a:lstStyle/>
                    <a:p>
                      <a:pPr algn="just" fontAlgn="base"/>
                      <a:r>
                        <a:rPr lang="ru-RU" sz="2000" dirty="0">
                          <a:effectLst/>
                        </a:rPr>
                        <a:t>2. Группы вводных слов по значению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 fontAlgn="base"/>
                      <a:r>
                        <a:rPr lang="ru-RU" sz="2000" dirty="0">
                          <a:effectLst/>
                        </a:rPr>
                        <a:t> 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 fontAlgn="base"/>
                      <a:r>
                        <a:rPr lang="ru-RU" sz="2000">
                          <a:effectLst/>
                        </a:rPr>
                        <a:t> 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 fontAlgn="base"/>
                      <a:r>
                        <a:rPr lang="ru-RU" sz="2000">
                          <a:effectLst/>
                        </a:rPr>
                        <a:t> 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532776642"/>
                  </a:ext>
                </a:extLst>
              </a:tr>
              <a:tr h="929047">
                <a:tc>
                  <a:txBody>
                    <a:bodyPr/>
                    <a:lstStyle/>
                    <a:p>
                      <a:pPr algn="just" fontAlgn="base"/>
                      <a:r>
                        <a:rPr lang="ru-RU" sz="2000" dirty="0">
                          <a:effectLst/>
                        </a:rPr>
                        <a:t>3. Выделение вводных слов запятыми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 fontAlgn="base"/>
                      <a:r>
                        <a:rPr lang="ru-RU" sz="2000" dirty="0">
                          <a:effectLst/>
                        </a:rPr>
                        <a:t> 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 fontAlgn="base"/>
                      <a:r>
                        <a:rPr lang="ru-RU" sz="2000" dirty="0">
                          <a:effectLst/>
                        </a:rPr>
                        <a:t> 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 fontAlgn="base"/>
                      <a:r>
                        <a:rPr lang="ru-RU" sz="2000">
                          <a:effectLst/>
                        </a:rPr>
                        <a:t> 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057322860"/>
                  </a:ext>
                </a:extLst>
              </a:tr>
              <a:tr h="929047">
                <a:tc>
                  <a:txBody>
                    <a:bodyPr/>
                    <a:lstStyle/>
                    <a:p>
                      <a:pPr algn="just" fontAlgn="base"/>
                      <a:r>
                        <a:rPr lang="ru-RU" sz="2000">
                          <a:effectLst/>
                        </a:rPr>
                        <a:t>4. Определение вводного слова в предложении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 fontAlgn="base"/>
                      <a:r>
                        <a:rPr lang="ru-RU" sz="2000" dirty="0">
                          <a:effectLst/>
                        </a:rPr>
                        <a:t> 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 fontAlgn="base"/>
                      <a:r>
                        <a:rPr lang="ru-RU" sz="2000" dirty="0">
                          <a:effectLst/>
                        </a:rPr>
                        <a:t> 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 fontAlgn="base"/>
                      <a:r>
                        <a:rPr lang="ru-RU" sz="2000">
                          <a:effectLst/>
                        </a:rPr>
                        <a:t> 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704155161"/>
                  </a:ext>
                </a:extLst>
              </a:tr>
              <a:tr h="1858094">
                <a:tc>
                  <a:txBody>
                    <a:bodyPr/>
                    <a:lstStyle/>
                    <a:p>
                      <a:pPr algn="just" fontAlgn="base"/>
                      <a:r>
                        <a:rPr lang="ru-RU" sz="2000" dirty="0">
                          <a:effectLst/>
                        </a:rPr>
                        <a:t>5. Разграничение вводных слов и тех же слов, выступающих в роли членов предложения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 fontAlgn="base"/>
                      <a:r>
                        <a:rPr lang="ru-RU" sz="2000" dirty="0">
                          <a:effectLst/>
                        </a:rPr>
                        <a:t> 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 fontAlgn="base"/>
                      <a:r>
                        <a:rPr lang="ru-RU" sz="2000" dirty="0">
                          <a:effectLst/>
                        </a:rPr>
                        <a:t> 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 fontAlgn="base"/>
                      <a:r>
                        <a:rPr lang="ru-RU" sz="2000" dirty="0">
                          <a:effectLst/>
                        </a:rPr>
                        <a:t> 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23148259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9666921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37E738A-94C3-B8D5-8EC3-B369FD3CCA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93843" y="624110"/>
            <a:ext cx="9410769" cy="1280890"/>
          </a:xfrm>
        </p:spPr>
        <p:txBody>
          <a:bodyPr/>
          <a:lstStyle/>
          <a:p>
            <a:pPr algn="ctr"/>
            <a:r>
              <a:rPr lang="ru-RU" b="1" dirty="0"/>
              <a:t>ИГРОВАЯ ТЕХНОЛОГИЯ </a:t>
            </a:r>
            <a:br>
              <a:rPr lang="ru-RU" b="1" dirty="0"/>
            </a:br>
            <a:r>
              <a:rPr lang="ru-RU" b="1" dirty="0"/>
              <a:t>(«литературный пазл»)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D6D1074-182F-31E7-D0C9-4F6B94F09F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2199861"/>
            <a:ext cx="8915400" cy="3711361"/>
          </a:xfrm>
        </p:spPr>
        <p:txBody>
          <a:bodyPr>
            <a:normAutofit/>
          </a:bodyPr>
          <a:lstStyle/>
          <a:p>
            <a:pPr algn="just"/>
            <a:endParaRPr lang="ru-RU" sz="3600" b="1" dirty="0"/>
          </a:p>
          <a:p>
            <a:pPr algn="just"/>
            <a:r>
              <a:rPr lang="ru-RU" sz="3600" b="1" dirty="0"/>
              <a:t>(</a:t>
            </a:r>
            <a:r>
              <a:rPr lang="ru-RU" sz="3600" b="1" dirty="0" err="1"/>
              <a:t>Н.В.Гоголь</a:t>
            </a:r>
            <a:r>
              <a:rPr lang="ru-RU" sz="3600" b="1" dirty="0"/>
              <a:t>. «Мёртвые души». Галерея помещиков)</a:t>
            </a:r>
          </a:p>
        </p:txBody>
      </p:sp>
    </p:spTree>
    <p:extLst>
      <p:ext uri="{BB962C8B-B14F-4D97-AF65-F5344CB8AC3E}">
        <p14:creationId xmlns:p14="http://schemas.microsoft.com/office/powerpoint/2010/main" val="33131903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4">
            <a:extLst>
              <a:ext uri="{FF2B5EF4-FFF2-40B4-BE49-F238E27FC236}">
                <a16:creationId xmlns:a16="http://schemas.microsoft.com/office/drawing/2014/main" id="{71A97BA8-58CD-68EB-5E01-668FC45642B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0713686"/>
              </p:ext>
            </p:extLst>
          </p:nvPr>
        </p:nvGraphicFramePr>
        <p:xfrm>
          <a:off x="1577009" y="662609"/>
          <a:ext cx="9927603" cy="221267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09201">
                  <a:extLst>
                    <a:ext uri="{9D8B030D-6E8A-4147-A177-3AD203B41FA5}">
                      <a16:colId xmlns:a16="http://schemas.microsoft.com/office/drawing/2014/main" val="3253306034"/>
                    </a:ext>
                  </a:extLst>
                </a:gridCol>
                <a:gridCol w="3309201">
                  <a:extLst>
                    <a:ext uri="{9D8B030D-6E8A-4147-A177-3AD203B41FA5}">
                      <a16:colId xmlns:a16="http://schemas.microsoft.com/office/drawing/2014/main" val="2818254466"/>
                    </a:ext>
                  </a:extLst>
                </a:gridCol>
                <a:gridCol w="3309201">
                  <a:extLst>
                    <a:ext uri="{9D8B030D-6E8A-4147-A177-3AD203B41FA5}">
                      <a16:colId xmlns:a16="http://schemas.microsoft.com/office/drawing/2014/main" val="2893054205"/>
                    </a:ext>
                  </a:extLst>
                </a:gridCol>
              </a:tblGrid>
              <a:tr h="1106336"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/>
                        <a:t>ВНЕШНОСТЬ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/>
                        <a:t>ИНТЕРЬЕР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/>
                        <a:t>УСАДЬБА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26314477"/>
                  </a:ext>
                </a:extLst>
              </a:tr>
              <a:tr h="1106336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5836398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5682197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425BF4B-2BAF-0C4B-D973-9E2F78A911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/>
              <a:t>ВЕРБАЛЬНО-ЛИНГВИСТИЧЕСКИЙ ТАЛАНТ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63F9078-23F2-B6EE-D0B9-80EBE19A9B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63757" y="1904999"/>
            <a:ext cx="10111408" cy="460181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</a:t>
            </a:r>
            <a:r>
              <a:rPr lang="ru-RU" sz="4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ВНЕУРОЧНАЯ ДЕЯТЕЛЬНОСТЬ</a:t>
            </a: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/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ШКОЛЬНАЯ ГАЗЕТА</a:t>
            </a:r>
          </a:p>
          <a:p>
            <a:pPr algn="just"/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НПК</a:t>
            </a:r>
          </a:p>
          <a:p>
            <a:pPr algn="just"/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МЕЖПРЕДМЕТНАЯ НЕДЕЛЯ ЛОМОНОСОВА</a:t>
            </a:r>
          </a:p>
        </p:txBody>
      </p:sp>
    </p:spTree>
    <p:extLst>
      <p:ext uri="{BB962C8B-B14F-4D97-AF65-F5344CB8AC3E}">
        <p14:creationId xmlns:p14="http://schemas.microsoft.com/office/powerpoint/2010/main" val="19757411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1010D65-036E-4069-C67F-C05B6E214E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defRPr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ШКОЛЬНАЯ ГАЗЕТА</a:t>
            </a:r>
            <a:br>
              <a:rPr lang="ru-RU" sz="2000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«ДИАЛОГ ПЛЮС»</a:t>
            </a:r>
            <a:br>
              <a:rPr lang="ru-RU" sz="2000" dirty="0">
                <a:latin typeface="Times New Roman" pitchFamily="18" charset="0"/>
                <a:cs typeface="Times New Roman" pitchFamily="18" charset="0"/>
              </a:rPr>
            </a:br>
            <a:br>
              <a:rPr lang="ru-RU" sz="2000" dirty="0">
                <a:latin typeface="Times New Roman" pitchFamily="18" charset="0"/>
                <a:cs typeface="Times New Roman" pitchFamily="18" charset="0"/>
              </a:rPr>
            </a:br>
            <a:endParaRPr lang="ru-RU" sz="2000" dirty="0"/>
          </a:p>
        </p:txBody>
      </p:sp>
      <p:pic>
        <p:nvPicPr>
          <p:cNvPr id="8195" name="Содержимое 4" descr="красная гвоздика.jpg">
            <a:extLst>
              <a:ext uri="{FF2B5EF4-FFF2-40B4-BE49-F238E27FC236}">
                <a16:creationId xmlns:a16="http://schemas.microsoft.com/office/drawing/2014/main" id="{34390907-4AD7-18EB-D674-257CE4A27F3B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666876" y="2357438"/>
            <a:ext cx="3444875" cy="3643312"/>
          </a:xfrm>
        </p:spPr>
      </p:pic>
      <p:sp>
        <p:nvSpPr>
          <p:cNvPr id="4" name="Содержимое 3">
            <a:extLst>
              <a:ext uri="{FF2B5EF4-FFF2-40B4-BE49-F238E27FC236}">
                <a16:creationId xmlns:a16="http://schemas.microsoft.com/office/drawing/2014/main" id="{163C5EA2-87F5-9AC3-38FC-B79FD2CCE4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738814" y="571501"/>
            <a:ext cx="4643437" cy="5643563"/>
          </a:xfrm>
        </p:spPr>
        <p:txBody>
          <a:bodyPr/>
          <a:lstStyle/>
          <a:p>
            <a:pPr algn="just">
              <a:buFont typeface="Arial" charset="0"/>
              <a:buChar char="•"/>
              <a:defRPr/>
            </a:pPr>
            <a:r>
              <a:rPr lang="ru-RU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ДЕНЬ ПОБЕДЫ</a:t>
            </a:r>
          </a:p>
          <a:p>
            <a:pPr algn="just">
              <a:buFont typeface="Arial" charset="0"/>
              <a:buChar char="•"/>
              <a:defRPr/>
            </a:pPr>
            <a:endParaRPr lang="ru-RU" b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Arial" charset="0"/>
              <a:buChar char="•"/>
              <a:defRPr/>
            </a:pPr>
            <a:r>
              <a:rPr lang="ru-RU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АКЦИЯ «ЧИТАЕМ ДЕТЯМ О ВОЙНЕ»</a:t>
            </a:r>
          </a:p>
          <a:p>
            <a:pPr algn="just">
              <a:buFont typeface="Arial" charset="0"/>
              <a:buChar char="•"/>
              <a:defRPr/>
            </a:pPr>
            <a:endParaRPr lang="ru-RU" b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Arial" charset="0"/>
              <a:buChar char="•"/>
              <a:defRPr/>
            </a:pPr>
            <a:r>
              <a:rPr lang="ru-RU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КОНКУРС ПАТРИОТИЧЕСКОЙ ПЕСНИ «КРАСНАЯ ГВОЗДИКА»</a:t>
            </a: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F8DF036-AE89-B532-F191-EBF930FE88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defRPr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ШКОЛЬНАЯ ГАЗЕТА</a:t>
            </a:r>
            <a:br>
              <a:rPr lang="ru-RU" sz="2000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«ДИАЛОГ ПЛЮС»</a:t>
            </a:r>
            <a:br>
              <a:rPr lang="ru-RU" sz="2000" dirty="0">
                <a:latin typeface="Times New Roman" pitchFamily="18" charset="0"/>
                <a:cs typeface="Times New Roman" pitchFamily="18" charset="0"/>
              </a:rPr>
            </a:br>
            <a:br>
              <a:rPr lang="ru-RU" sz="2000" dirty="0">
                <a:latin typeface="Times New Roman" pitchFamily="18" charset="0"/>
                <a:cs typeface="Times New Roman" pitchFamily="18" charset="0"/>
              </a:rPr>
            </a:br>
            <a:endParaRPr lang="ru-RU" sz="2000" dirty="0"/>
          </a:p>
        </p:txBody>
      </p:sp>
      <p:pic>
        <p:nvPicPr>
          <p:cNvPr id="9219" name="Содержимое 4" descr="бочкарёва.jpg">
            <a:extLst>
              <a:ext uri="{FF2B5EF4-FFF2-40B4-BE49-F238E27FC236}">
                <a16:creationId xmlns:a16="http://schemas.microsoft.com/office/drawing/2014/main" id="{E2940DB0-C657-7BE9-B68B-679002ACA2FD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928813" y="2143126"/>
            <a:ext cx="2762250" cy="4143375"/>
          </a:xfrm>
        </p:spPr>
      </p:pic>
      <p:sp>
        <p:nvSpPr>
          <p:cNvPr id="4" name="Содержимое 3">
            <a:extLst>
              <a:ext uri="{FF2B5EF4-FFF2-40B4-BE49-F238E27FC236}">
                <a16:creationId xmlns:a16="http://schemas.microsoft.com/office/drawing/2014/main" id="{2068F85C-772D-676E-F6BF-2B1EFF888D3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738814" y="571501"/>
            <a:ext cx="4643437" cy="5643563"/>
          </a:xfrm>
        </p:spPr>
        <p:txBody>
          <a:bodyPr/>
          <a:lstStyle/>
          <a:p>
            <a:pPr algn="just">
              <a:buFont typeface="Arial" charset="0"/>
              <a:buChar char="•"/>
              <a:defRPr/>
            </a:pP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Выпускники о ЕГЭ</a:t>
            </a:r>
          </a:p>
          <a:p>
            <a:pPr algn="just">
              <a:buFont typeface="Arial" charset="0"/>
              <a:buNone/>
              <a:defRPr/>
            </a:pPr>
            <a: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(ответы старшеклассников на вопросы:</a:t>
            </a:r>
          </a:p>
          <a:p>
            <a:pPr algn="just">
              <a:buFontTx/>
              <a:buChar char="-"/>
              <a:defRPr/>
            </a:pP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Что для тебя ЕГЭ?</a:t>
            </a:r>
          </a:p>
          <a:p>
            <a:pPr algn="just">
              <a:buFontTx/>
              <a:buChar char="-"/>
              <a:defRPr/>
            </a:pP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ЕГЭ: звучит страшно или…?</a:t>
            </a:r>
          </a:p>
          <a:p>
            <a:pPr algn="just">
              <a:buFontTx/>
              <a:buChar char="-"/>
              <a:defRPr/>
            </a:pP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Как ты готовишься к ЕГЭ?</a:t>
            </a:r>
          </a:p>
          <a:p>
            <a:pPr algn="just">
              <a:buFontTx/>
              <a:buChar char="-"/>
              <a:defRPr/>
            </a:pP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Что бы ты пожелал(а) себе?).</a:t>
            </a:r>
          </a:p>
          <a:p>
            <a:pPr algn="just">
              <a:buFont typeface="Arial" charset="0"/>
              <a:buNone/>
              <a:defRPr/>
            </a:pPr>
            <a:endParaRPr lang="ru-RU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Arial" charset="0"/>
              <a:buChar char="•"/>
              <a:defRPr/>
            </a:pP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СЛОВО ОТЛИЧНИКУ</a:t>
            </a:r>
          </a:p>
          <a:p>
            <a:pPr algn="just">
              <a:buFont typeface="Arial" charset="0"/>
              <a:buNone/>
              <a:defRPr/>
            </a:pPr>
            <a: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(Интервью с ученицей 11 «а» класса Бочкарёвой Юлией).</a:t>
            </a:r>
          </a:p>
          <a:p>
            <a:pPr algn="just">
              <a:buFontTx/>
              <a:buChar char="-"/>
              <a:defRPr/>
            </a:pPr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BEA6414-6F59-F3DA-260A-432046A1D6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b="1" dirty="0"/>
              <a:t>НАУЧНО-ПРАКТИЧЕСКАЯ КОНФЕРЕНЦИЯ «ШАГ В БУДУЩЕЕ» 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BB4EF37-95CC-E3D3-6080-055673618AD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36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«…едва есть ли высшее из наслаждений, как наслаждение творить» (Н.В. Гоголь)</a:t>
            </a:r>
          </a:p>
          <a:p>
            <a:endParaRPr lang="ru-RU" sz="3600" b="1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ru-RU" sz="3600" b="1" dirty="0">
                <a:latin typeface="Calibri" panose="020F0502020204030204" pitchFamily="34" charset="0"/>
                <a:cs typeface="Times New Roman" panose="02020603050405020304" pitchFamily="18" charset="0"/>
              </a:rPr>
              <a:t>Рассказ «Тепло и терпко» (Янькова Кристина). </a:t>
            </a:r>
            <a:r>
              <a:rPr lang="en-GB" sz="3600" b="1" dirty="0">
                <a:latin typeface="Calibri" panose="020F0502020204030204" pitchFamily="34" charset="0"/>
                <a:cs typeface="Times New Roman" panose="02020603050405020304" pitchFamily="18" charset="0"/>
              </a:rPr>
              <a:t>III</a:t>
            </a:r>
            <a:r>
              <a:rPr lang="en-US" sz="3600" b="1" dirty="0">
                <a:latin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b="1" dirty="0">
                <a:latin typeface="Calibri" panose="020F0502020204030204" pitchFamily="34" charset="0"/>
                <a:cs typeface="Times New Roman" panose="02020603050405020304" pitchFamily="18" charset="0"/>
              </a:rPr>
              <a:t>место на НПК</a:t>
            </a:r>
            <a:endParaRPr lang="ru-RU" sz="3600" b="1" dirty="0"/>
          </a:p>
        </p:txBody>
      </p:sp>
    </p:spTree>
    <p:extLst>
      <p:ext uri="{BB962C8B-B14F-4D97-AF65-F5344CB8AC3E}">
        <p14:creationId xmlns:p14="http://schemas.microsoft.com/office/powerpoint/2010/main" val="205440236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5B6BF2D-AC49-E6B7-6C08-C7C234DAFB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/>
              <a:t>МЕЖПРЕДМЕТНАЯ НЕДЕЛЯ </a:t>
            </a:r>
            <a:br>
              <a:rPr lang="ru-RU" b="1" dirty="0"/>
            </a:br>
            <a:r>
              <a:rPr lang="ru-RU" b="1" dirty="0"/>
              <a:t>М.В. ЛОМОНОСОВА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60667A4-2760-7BF2-F027-29668166D4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05947" y="1905000"/>
            <a:ext cx="10641495" cy="4495800"/>
          </a:xfrm>
        </p:spPr>
        <p:txBody>
          <a:bodyPr>
            <a:normAutofit fontScale="92500"/>
          </a:bodyPr>
          <a:lstStyle/>
          <a:p>
            <a:pPr marL="0" indent="0" algn="ctr">
              <a:buNone/>
            </a:pPr>
            <a:r>
              <a:rPr lang="ru-RU" sz="2600" b="1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Symbol" panose="05050102010706020507" pitchFamily="18" charset="2"/>
              </a:rPr>
              <a:t>ЗАДАЧИ НЕДЕЛИ ЛОМОНОСОВА</a:t>
            </a:r>
          </a:p>
          <a:p>
            <a:pPr algn="just"/>
            <a:r>
              <a:rPr lang="ru-RU" sz="2400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вовлечение обучающихся в самостоятельную межпредметную, метапредметную деятельность, повышение их интереса к изучаемым учебным дисциплинам; </a:t>
            </a:r>
          </a:p>
          <a:p>
            <a:pPr algn="just"/>
            <a:r>
              <a:rPr lang="ru-RU" sz="2400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выявление обучающихся, которые обладают творческими способностями, стремятся к углубленному изучению учебных предметов и (или) образовательных областей; </a:t>
            </a:r>
          </a:p>
          <a:p>
            <a:pPr algn="just"/>
            <a:r>
              <a:rPr lang="ru-RU" sz="2400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совершенствование профессионального мастерства педагогов через подготовку, организацию и проведение открытых уроков и внеклассных мероприятий;</a:t>
            </a:r>
          </a:p>
          <a:p>
            <a:pPr algn="just"/>
            <a:r>
              <a:rPr lang="ru-RU" sz="2400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формирование банка педагогических технологий для развития обучающихся в области науки, техники, художественного творчества, реализуемых в контексте ФГОС.</a:t>
            </a:r>
            <a:endParaRPr lang="ru-RU" sz="2400" kern="1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5567455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FA6B84B-E076-F900-BC22-422093C715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/>
              <a:t>МЕРОПРИЯТИЯ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27FA724-2C78-8C80-404A-F573A52EDD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28800" y="1484242"/>
            <a:ext cx="9886121" cy="4749647"/>
          </a:xfrm>
        </p:spPr>
        <p:txBody>
          <a:bodyPr/>
          <a:lstStyle/>
          <a:p>
            <a:pPr algn="just"/>
            <a:r>
              <a:rPr lang="ru-RU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игра «Как учили грамоте на Руси»;</a:t>
            </a:r>
          </a:p>
          <a:p>
            <a:pPr algn="just"/>
            <a:r>
              <a:rPr lang="ru-RU" sz="2800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конкурс инсценировок «Легенды и сказки Байкала»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800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образовательный квест «Байкал </a:t>
            </a:r>
            <a:r>
              <a:rPr lang="en-US" sz="2800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SOS</a:t>
            </a:r>
            <a:r>
              <a:rPr lang="ru-RU" sz="2800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03»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800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литературно-музыкальная композиция «Да будет вечен на Земле Байкал!»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800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конкурс эссе «Мой город над Селенгой» и др.</a:t>
            </a:r>
            <a:endParaRPr lang="ru-RU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8423920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PlaceHolder 1"/>
          <p:cNvSpPr>
            <a:spLocks noGrp="1"/>
          </p:cNvSpPr>
          <p:nvPr>
            <p:ph type="title"/>
          </p:nvPr>
        </p:nvSpPr>
        <p:spPr>
          <a:xfrm>
            <a:off x="609755" y="89689"/>
            <a:ext cx="10971300" cy="1512097"/>
          </a:xfrm>
          <a:prstGeom prst="rect">
            <a:avLst/>
          </a:prstGeom>
          <a:noFill/>
          <a:ln w="0">
            <a:noFill/>
          </a:ln>
        </p:spPr>
        <p:txBody>
          <a:bodyPr vert="horz" lIns="0" tIns="0" rIns="0" bIns="0" rtlCol="0" anchor="ctr">
            <a:noAutofit/>
          </a:bodyPr>
          <a:lstStyle/>
          <a:p>
            <a:endParaRPr lang="ru-RU" sz="5321" spc="-1">
              <a:latin typeface="Arial"/>
            </a:endParaRPr>
          </a:p>
        </p:txBody>
      </p:sp>
      <p:sp>
        <p:nvSpPr>
          <p:cNvPr id="42" name="PlaceHolder 2"/>
          <p:cNvSpPr>
            <a:spLocks noGrp="1"/>
          </p:cNvSpPr>
          <p:nvPr>
            <p:ph type="subTitle"/>
          </p:nvPr>
        </p:nvSpPr>
        <p:spPr>
          <a:xfrm>
            <a:off x="784345" y="217693"/>
            <a:ext cx="10971300" cy="3976819"/>
          </a:xfrm>
          <a:prstGeom prst="rect">
            <a:avLst/>
          </a:prstGeom>
          <a:noFill/>
          <a:ln w="0">
            <a:noFill/>
          </a:ln>
        </p:spPr>
        <p:txBody>
          <a:bodyPr vert="horz" lIns="0" tIns="0" rIns="0" bIns="0" rtlCol="0" anchor="ctr">
            <a:noAutofit/>
          </a:bodyPr>
          <a:lstStyle/>
          <a:p>
            <a:endParaRPr lang="ru-RU" sz="3870" spc="-1">
              <a:latin typeface="Arial"/>
            </a:endParaRPr>
          </a:p>
        </p:txBody>
      </p:sp>
      <p:pic>
        <p:nvPicPr>
          <p:cNvPr id="43" name="Picture 2"/>
          <p:cNvPicPr/>
          <p:nvPr/>
        </p:nvPicPr>
        <p:blipFill>
          <a:blip r:embed="rId2"/>
          <a:stretch/>
        </p:blipFill>
        <p:spPr>
          <a:xfrm>
            <a:off x="752997" y="217693"/>
            <a:ext cx="9696489" cy="6465923"/>
          </a:xfrm>
          <a:prstGeom prst="rect">
            <a:avLst/>
          </a:prstGeom>
          <a:ln w="9360"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98C9A84F-E9DD-11A8-7B27-7489EA487D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77716" y="601579"/>
            <a:ext cx="9326896" cy="530964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6000" b="1" i="1" dirty="0">
                <a:solidFill>
                  <a:srgbClr val="FF0000"/>
                </a:solidFill>
              </a:rPr>
              <a:t>РАЗВИТИЕ ТАЛАНТОВ</a:t>
            </a:r>
          </a:p>
          <a:p>
            <a:pPr marL="0" indent="0" algn="ctr">
              <a:buNone/>
            </a:pPr>
            <a:r>
              <a:rPr lang="ru-RU" sz="6000" b="1" i="1" dirty="0">
                <a:solidFill>
                  <a:srgbClr val="FF0000"/>
                </a:solidFill>
              </a:rPr>
              <a:t> У УЧАЩИХСЯ</a:t>
            </a:r>
            <a:r>
              <a:rPr lang="ru-RU" sz="6000" b="1" dirty="0"/>
              <a:t> </a:t>
            </a:r>
          </a:p>
          <a:p>
            <a:pPr marL="0" indent="0" algn="ctr">
              <a:buNone/>
            </a:pPr>
            <a:endParaRPr lang="ru-RU" sz="6000" b="1" dirty="0"/>
          </a:p>
        </p:txBody>
      </p:sp>
    </p:spTree>
    <p:extLst>
      <p:ext uri="{BB962C8B-B14F-4D97-AF65-F5344CB8AC3E}">
        <p14:creationId xmlns:p14="http://schemas.microsoft.com/office/powerpoint/2010/main" val="216915748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PlaceHolder 1"/>
          <p:cNvSpPr>
            <a:spLocks noGrp="1"/>
          </p:cNvSpPr>
          <p:nvPr>
            <p:ph type="title"/>
          </p:nvPr>
        </p:nvSpPr>
        <p:spPr>
          <a:xfrm>
            <a:off x="609755" y="89689"/>
            <a:ext cx="10971300" cy="1512097"/>
          </a:xfrm>
          <a:prstGeom prst="rect">
            <a:avLst/>
          </a:prstGeom>
          <a:noFill/>
          <a:ln w="0">
            <a:noFill/>
          </a:ln>
        </p:spPr>
        <p:txBody>
          <a:bodyPr vert="horz" lIns="0" tIns="0" rIns="0" bIns="0" rtlCol="0" anchor="ctr">
            <a:noAutofit/>
          </a:bodyPr>
          <a:lstStyle/>
          <a:p>
            <a:endParaRPr lang="ru-RU" sz="5321" spc="-1">
              <a:latin typeface="Arial"/>
            </a:endParaRPr>
          </a:p>
        </p:txBody>
      </p:sp>
      <p:sp>
        <p:nvSpPr>
          <p:cNvPr id="45" name="PlaceHolder 2"/>
          <p:cNvSpPr>
            <a:spLocks noGrp="1"/>
          </p:cNvSpPr>
          <p:nvPr>
            <p:ph/>
          </p:nvPr>
        </p:nvSpPr>
        <p:spPr>
          <a:xfrm>
            <a:off x="609755" y="1604399"/>
            <a:ext cx="10971300" cy="3976819"/>
          </a:xfrm>
          <a:prstGeom prst="rect">
            <a:avLst/>
          </a:prstGeom>
          <a:noFill/>
          <a:ln w="0">
            <a:noFill/>
          </a:ln>
        </p:spPr>
        <p:txBody>
          <a:bodyPr vert="horz" lIns="0" tIns="0" rIns="0" bIns="0" rtlCol="0" anchor="t">
            <a:normAutofit/>
          </a:bodyPr>
          <a:lstStyle/>
          <a:p>
            <a:pPr>
              <a:spcBef>
                <a:spcPts val="1714"/>
              </a:spcBef>
            </a:pPr>
            <a:endParaRPr lang="ru-RU" sz="3870" spc="-1">
              <a:latin typeface="Arial"/>
            </a:endParaRPr>
          </a:p>
        </p:txBody>
      </p:sp>
      <p:pic>
        <p:nvPicPr>
          <p:cNvPr id="46" name="Picture 1"/>
          <p:cNvPicPr/>
          <p:nvPr/>
        </p:nvPicPr>
        <p:blipFill>
          <a:blip r:embed="rId2"/>
          <a:stretch/>
        </p:blipFill>
        <p:spPr>
          <a:xfrm>
            <a:off x="870987" y="217693"/>
            <a:ext cx="9453979" cy="6304394"/>
          </a:xfrm>
          <a:prstGeom prst="rect">
            <a:avLst/>
          </a:prstGeom>
          <a:ln w="9360"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laceHolder 1"/>
          <p:cNvSpPr>
            <a:spLocks noGrp="1"/>
          </p:cNvSpPr>
          <p:nvPr>
            <p:ph type="title"/>
          </p:nvPr>
        </p:nvSpPr>
        <p:spPr>
          <a:xfrm>
            <a:off x="609755" y="89689"/>
            <a:ext cx="10971300" cy="1512097"/>
          </a:xfrm>
          <a:prstGeom prst="rect">
            <a:avLst/>
          </a:prstGeom>
          <a:noFill/>
          <a:ln w="0">
            <a:noFill/>
          </a:ln>
        </p:spPr>
        <p:txBody>
          <a:bodyPr vert="horz" lIns="0" tIns="0" rIns="0" bIns="0" rtlCol="0" anchor="ctr">
            <a:noAutofit/>
          </a:bodyPr>
          <a:lstStyle/>
          <a:p>
            <a:endParaRPr lang="ru-RU" sz="5321" spc="-1">
              <a:latin typeface="Arial"/>
            </a:endParaRPr>
          </a:p>
        </p:txBody>
      </p:sp>
      <p:sp>
        <p:nvSpPr>
          <p:cNvPr id="51" name="PlaceHolder 2"/>
          <p:cNvSpPr>
            <a:spLocks noGrp="1"/>
          </p:cNvSpPr>
          <p:nvPr>
            <p:ph/>
          </p:nvPr>
        </p:nvSpPr>
        <p:spPr>
          <a:xfrm>
            <a:off x="609755" y="1604399"/>
            <a:ext cx="10971300" cy="3976819"/>
          </a:xfrm>
          <a:prstGeom prst="rect">
            <a:avLst/>
          </a:prstGeom>
          <a:noFill/>
          <a:ln w="0">
            <a:noFill/>
          </a:ln>
        </p:spPr>
        <p:txBody>
          <a:bodyPr vert="horz" lIns="0" tIns="0" rIns="0" bIns="0" rtlCol="0" anchor="t">
            <a:normAutofit/>
          </a:bodyPr>
          <a:lstStyle/>
          <a:p>
            <a:pPr>
              <a:spcBef>
                <a:spcPts val="1714"/>
              </a:spcBef>
            </a:pPr>
            <a:endParaRPr lang="ru-RU" sz="3870" spc="-1">
              <a:latin typeface="Arial"/>
            </a:endParaRPr>
          </a:p>
        </p:txBody>
      </p:sp>
      <p:pic>
        <p:nvPicPr>
          <p:cNvPr id="52" name="Picture 4"/>
          <p:cNvPicPr/>
          <p:nvPr/>
        </p:nvPicPr>
        <p:blipFill>
          <a:blip r:embed="rId2"/>
          <a:stretch/>
        </p:blipFill>
        <p:spPr>
          <a:xfrm>
            <a:off x="1473126" y="217693"/>
            <a:ext cx="9194053" cy="6129369"/>
          </a:xfrm>
          <a:prstGeom prst="rect">
            <a:avLst/>
          </a:prstGeom>
          <a:ln w="9360"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609755" y="89689"/>
            <a:ext cx="10971300" cy="1512097"/>
          </a:xfrm>
          <a:prstGeom prst="rect">
            <a:avLst/>
          </a:prstGeom>
          <a:noFill/>
          <a:ln w="0">
            <a:noFill/>
          </a:ln>
        </p:spPr>
        <p:txBody>
          <a:bodyPr vert="horz" lIns="0" tIns="0" rIns="0" bIns="0" rtlCol="0" anchor="ctr">
            <a:noAutofit/>
          </a:bodyPr>
          <a:lstStyle/>
          <a:p>
            <a:endParaRPr lang="ru-RU" sz="5321" spc="-1">
              <a:latin typeface="Arial"/>
            </a:endParaRPr>
          </a:p>
        </p:txBody>
      </p:sp>
      <p:sp>
        <p:nvSpPr>
          <p:cNvPr id="54" name="PlaceHolder 2"/>
          <p:cNvSpPr>
            <a:spLocks noGrp="1"/>
          </p:cNvSpPr>
          <p:nvPr>
            <p:ph/>
          </p:nvPr>
        </p:nvSpPr>
        <p:spPr>
          <a:xfrm>
            <a:off x="609755" y="1604399"/>
            <a:ext cx="10971300" cy="3976819"/>
          </a:xfrm>
          <a:prstGeom prst="rect">
            <a:avLst/>
          </a:prstGeom>
          <a:noFill/>
          <a:ln w="0">
            <a:noFill/>
          </a:ln>
        </p:spPr>
        <p:txBody>
          <a:bodyPr vert="horz" lIns="0" tIns="0" rIns="0" bIns="0" rtlCol="0" anchor="t">
            <a:normAutofit/>
          </a:bodyPr>
          <a:lstStyle/>
          <a:p>
            <a:pPr>
              <a:spcBef>
                <a:spcPts val="1714"/>
              </a:spcBef>
            </a:pPr>
            <a:endParaRPr lang="ru-RU" sz="3870" spc="-1">
              <a:latin typeface="Arial"/>
            </a:endParaRPr>
          </a:p>
        </p:txBody>
      </p:sp>
      <p:pic>
        <p:nvPicPr>
          <p:cNvPr id="55" name="Picture 5"/>
          <p:cNvPicPr/>
          <p:nvPr/>
        </p:nvPicPr>
        <p:blipFill>
          <a:blip r:embed="rId2"/>
          <a:stretch/>
        </p:blipFill>
        <p:spPr>
          <a:xfrm>
            <a:off x="1305502" y="289967"/>
            <a:ext cx="9361677" cy="6240828"/>
          </a:xfrm>
          <a:prstGeom prst="rect">
            <a:avLst/>
          </a:prstGeom>
          <a:ln w="9360"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PlaceHolder 1"/>
          <p:cNvSpPr>
            <a:spLocks noGrp="1"/>
          </p:cNvSpPr>
          <p:nvPr>
            <p:ph type="title"/>
          </p:nvPr>
        </p:nvSpPr>
        <p:spPr>
          <a:xfrm>
            <a:off x="609755" y="89689"/>
            <a:ext cx="10971300" cy="1512097"/>
          </a:xfrm>
          <a:prstGeom prst="rect">
            <a:avLst/>
          </a:prstGeom>
          <a:noFill/>
          <a:ln w="0">
            <a:noFill/>
          </a:ln>
        </p:spPr>
        <p:txBody>
          <a:bodyPr vert="horz" lIns="0" tIns="0" rIns="0" bIns="0" rtlCol="0" anchor="ctr">
            <a:noAutofit/>
          </a:bodyPr>
          <a:lstStyle/>
          <a:p>
            <a:endParaRPr lang="ru-RU" sz="5321" spc="-1">
              <a:latin typeface="Arial"/>
            </a:endParaRPr>
          </a:p>
        </p:txBody>
      </p:sp>
      <p:sp>
        <p:nvSpPr>
          <p:cNvPr id="57" name="PlaceHolder 2"/>
          <p:cNvSpPr>
            <a:spLocks noGrp="1"/>
          </p:cNvSpPr>
          <p:nvPr>
            <p:ph/>
          </p:nvPr>
        </p:nvSpPr>
        <p:spPr>
          <a:xfrm>
            <a:off x="609755" y="1604399"/>
            <a:ext cx="10971300" cy="3976819"/>
          </a:xfrm>
          <a:prstGeom prst="rect">
            <a:avLst/>
          </a:prstGeom>
          <a:noFill/>
          <a:ln w="0">
            <a:noFill/>
          </a:ln>
        </p:spPr>
        <p:txBody>
          <a:bodyPr vert="horz" lIns="0" tIns="0" rIns="0" bIns="0" rtlCol="0" anchor="t">
            <a:normAutofit/>
          </a:bodyPr>
          <a:lstStyle/>
          <a:p>
            <a:pPr>
              <a:spcBef>
                <a:spcPts val="1714"/>
              </a:spcBef>
            </a:pPr>
            <a:endParaRPr lang="ru-RU" sz="3870" spc="-1">
              <a:latin typeface="Arial"/>
            </a:endParaRPr>
          </a:p>
        </p:txBody>
      </p:sp>
      <p:pic>
        <p:nvPicPr>
          <p:cNvPr id="58" name="Picture 6"/>
          <p:cNvPicPr/>
          <p:nvPr/>
        </p:nvPicPr>
        <p:blipFill>
          <a:blip r:embed="rId2"/>
          <a:stretch/>
        </p:blipFill>
        <p:spPr>
          <a:xfrm>
            <a:off x="1129606" y="217693"/>
            <a:ext cx="9537573" cy="6360124"/>
          </a:xfrm>
          <a:prstGeom prst="rect">
            <a:avLst/>
          </a:prstGeom>
          <a:ln w="9360"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4171" y="0"/>
            <a:ext cx="11887199" cy="2111947"/>
          </a:xfrm>
        </p:spPr>
        <p:txBody>
          <a:bodyPr>
            <a:normAutofit/>
          </a:bodyPr>
          <a:lstStyle/>
          <a:p>
            <a:r>
              <a:rPr lang="ru-RU" sz="2800" dirty="0"/>
              <a:t>10-11 классы </a:t>
            </a:r>
            <a:br>
              <a:rPr lang="ru-RU" sz="2800" dirty="0"/>
            </a:br>
            <a:r>
              <a:rPr lang="ru-RU" dirty="0"/>
              <a:t>Литературно-музыкальная композиция</a:t>
            </a:r>
            <a:br>
              <a:rPr lang="ru-RU" dirty="0"/>
            </a:br>
            <a:r>
              <a:rPr lang="ru-RU" b="1" dirty="0"/>
              <a:t>«Да будет вечен на Земле Байкал!»</a:t>
            </a: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l="8912" r="9808" b="35618"/>
          <a:stretch>
            <a:fillRect/>
          </a:stretch>
        </p:blipFill>
        <p:spPr bwMode="auto">
          <a:xfrm>
            <a:off x="6514870" y="1953760"/>
            <a:ext cx="4601028" cy="48592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098" name="Picture 2" descr="C:\Users\Khan\Downloads\IMG_1520.JPG"/>
          <p:cNvPicPr>
            <a:picLocks noChangeAspect="1" noChangeArrowheads="1"/>
          </p:cNvPicPr>
          <p:nvPr/>
        </p:nvPicPr>
        <p:blipFill>
          <a:blip r:embed="rId3"/>
          <a:srcRect r="36489"/>
          <a:stretch>
            <a:fillRect/>
          </a:stretch>
        </p:blipFill>
        <p:spPr bwMode="auto">
          <a:xfrm rot="5400000">
            <a:off x="792547" y="1625369"/>
            <a:ext cx="4859247" cy="5516030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8653408-7CB1-107D-0203-A6EA07DF0A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/>
              <a:t>ТУРНИР ОРАТОРСКОГО МАСТЕРСТВА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3D3C49C-0689-BB61-149C-924CB92EA2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05878" y="1550504"/>
            <a:ext cx="9198734" cy="4360718"/>
          </a:xfrm>
        </p:spPr>
        <p:txBody>
          <a:bodyPr/>
          <a:lstStyle/>
          <a:p>
            <a:pPr marL="342900" lvl="0" indent="-342900" algn="just">
              <a:lnSpc>
                <a:spcPct val="15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ru-RU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ЦЕЛИ:</a:t>
            </a:r>
          </a:p>
          <a:p>
            <a:pPr marL="342900" lvl="0" indent="-342900" algn="just">
              <a:lnSpc>
                <a:spcPct val="15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формирование у школьников коммуникационных умений и навыков,</a:t>
            </a:r>
          </a:p>
          <a:p>
            <a:pPr marL="342900" lvl="0" indent="-342900" algn="just">
              <a:lnSpc>
                <a:spcPct val="15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овладение искусством убеждать, технологией подготовки и произнесения публичных речей.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9221351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488B13A-FDB5-B8DD-36B3-1F451ABDD9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/>
              <a:t>ТУРНИР ОРАТОРСКОГО МАСТЕРСТВА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7AAE541-1428-7520-4EBA-D233A05E85F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ТЕМЫ:</a:t>
            </a:r>
          </a:p>
          <a:p>
            <a:pPr algn="just"/>
            <a:r>
              <a:rPr lang="ru-RU" sz="3200" kern="1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«Науки юношей питают…»,</a:t>
            </a:r>
          </a:p>
          <a:p>
            <a:pPr algn="just"/>
            <a:r>
              <a:rPr lang="ru-RU" sz="3200" kern="1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«Слово – великий властелин», </a:t>
            </a:r>
          </a:p>
          <a:p>
            <a:pPr algn="just"/>
            <a:r>
              <a:rPr lang="ru-RU" sz="3200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«Страны огромной малая частица, Улан-Удэ- любимая столица!</a:t>
            </a:r>
            <a:r>
              <a:rPr lang="ru-RU" sz="3200" kern="1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» и др.</a:t>
            </a:r>
            <a:endParaRPr lang="ru-RU" sz="3200" kern="1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2793748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33917" y="380027"/>
            <a:ext cx="8534400" cy="1507067"/>
          </a:xfrm>
        </p:spPr>
        <p:txBody>
          <a:bodyPr/>
          <a:lstStyle/>
          <a:p>
            <a:endParaRPr lang="ru-RU"/>
          </a:p>
        </p:txBody>
      </p:sp>
      <p:pic>
        <p:nvPicPr>
          <p:cNvPr id="4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r="5468"/>
          <a:stretch>
            <a:fillRect/>
          </a:stretch>
        </p:blipFill>
        <p:spPr bwMode="auto">
          <a:xfrm>
            <a:off x="446465" y="145143"/>
            <a:ext cx="11281417" cy="67128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64959851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13799" y="424997"/>
            <a:ext cx="8534400" cy="1507067"/>
          </a:xfrm>
        </p:spPr>
        <p:txBody>
          <a:bodyPr/>
          <a:lstStyle/>
          <a:p>
            <a:endParaRPr lang="ru-RU"/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r="25781" b="27048"/>
          <a:stretch>
            <a:fillRect/>
          </a:stretch>
        </p:blipFill>
        <p:spPr bwMode="auto">
          <a:xfrm>
            <a:off x="116758" y="101600"/>
            <a:ext cx="11931221" cy="65967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09312896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PlaceHolder 1"/>
          <p:cNvSpPr>
            <a:spLocks noGrp="1"/>
          </p:cNvSpPr>
          <p:nvPr>
            <p:ph type="title"/>
          </p:nvPr>
        </p:nvSpPr>
        <p:spPr>
          <a:xfrm>
            <a:off x="609755" y="89689"/>
            <a:ext cx="10971300" cy="1512097"/>
          </a:xfrm>
          <a:prstGeom prst="rect">
            <a:avLst/>
          </a:prstGeom>
          <a:noFill/>
          <a:ln w="0">
            <a:noFill/>
          </a:ln>
        </p:spPr>
        <p:txBody>
          <a:bodyPr vert="horz" lIns="0" tIns="0" rIns="0" bIns="0" rtlCol="0" anchor="ctr">
            <a:noAutofit/>
          </a:bodyPr>
          <a:lstStyle/>
          <a:p>
            <a:endParaRPr lang="ru-RU" sz="5321" spc="-1">
              <a:latin typeface="Arial"/>
            </a:endParaRPr>
          </a:p>
        </p:txBody>
      </p:sp>
      <p:sp>
        <p:nvSpPr>
          <p:cNvPr id="60" name="PlaceHolder 2"/>
          <p:cNvSpPr>
            <a:spLocks noGrp="1"/>
          </p:cNvSpPr>
          <p:nvPr>
            <p:ph/>
          </p:nvPr>
        </p:nvSpPr>
        <p:spPr>
          <a:xfrm>
            <a:off x="609755" y="1604399"/>
            <a:ext cx="10971300" cy="3976819"/>
          </a:xfrm>
          <a:prstGeom prst="rect">
            <a:avLst/>
          </a:prstGeom>
          <a:noFill/>
          <a:ln w="0">
            <a:noFill/>
          </a:ln>
        </p:spPr>
        <p:txBody>
          <a:bodyPr vert="horz" lIns="0" tIns="0" rIns="0" bIns="0" rtlCol="0" anchor="t">
            <a:normAutofit/>
          </a:bodyPr>
          <a:lstStyle/>
          <a:p>
            <a:pPr>
              <a:spcBef>
                <a:spcPts val="1714"/>
              </a:spcBef>
            </a:pPr>
            <a:endParaRPr lang="ru-RU" sz="3870" spc="-1">
              <a:latin typeface="Arial"/>
            </a:endParaRPr>
          </a:p>
        </p:txBody>
      </p:sp>
      <p:pic>
        <p:nvPicPr>
          <p:cNvPr id="61" name="Picture 7"/>
          <p:cNvPicPr/>
          <p:nvPr/>
        </p:nvPicPr>
        <p:blipFill>
          <a:blip r:embed="rId2"/>
          <a:stretch/>
        </p:blipFill>
        <p:spPr>
          <a:xfrm>
            <a:off x="561862" y="0"/>
            <a:ext cx="10105317" cy="6736733"/>
          </a:xfrm>
          <a:prstGeom prst="rect">
            <a:avLst/>
          </a:prstGeom>
          <a:ln w="9360"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267FEBD-A33F-CA82-E1A2-6D3625DC59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0505" y="217486"/>
            <a:ext cx="4037427" cy="6295856"/>
          </a:xfrm>
        </p:spPr>
        <p:txBody>
          <a:bodyPr>
            <a:normAutofit/>
          </a:bodyPr>
          <a:lstStyle/>
          <a:p>
            <a:pPr algn="ctr"/>
            <a:br>
              <a:rPr lang="ru-RU" b="1" dirty="0"/>
            </a:br>
            <a:br>
              <a:rPr lang="ru-RU" b="1" dirty="0"/>
            </a:b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СПОСОБНОСТЬ</a:t>
            </a:r>
            <a:b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ОДАРЁННОСТЬ</a:t>
            </a:r>
            <a:b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ТАЛАНТ</a:t>
            </a: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583773A8-31A4-1FE5-29F3-F434EEC74F9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3281" y="217486"/>
            <a:ext cx="7265351" cy="6423028"/>
          </a:xfrm>
        </p:spPr>
      </p:pic>
    </p:spTree>
    <p:extLst>
      <p:ext uri="{BB962C8B-B14F-4D97-AF65-F5344CB8AC3E}">
        <p14:creationId xmlns:p14="http://schemas.microsoft.com/office/powerpoint/2010/main" val="253255523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81200" y="274638"/>
            <a:ext cx="8363272" cy="3154362"/>
          </a:xfrm>
        </p:spPr>
        <p:txBody>
          <a:bodyPr>
            <a:noAutofit/>
          </a:bodyPr>
          <a:lstStyle/>
          <a:p>
            <a:pPr algn="ctr"/>
            <a:r>
              <a:rPr lang="ru-RU" sz="5400" b="1" i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«ШКОЛЬНЫЕ БУДНИ: </a:t>
            </a:r>
            <a:br>
              <a:rPr lang="ru-RU" sz="5400" b="1" i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5400" b="1" i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ЗА И ПРОТИВ» </a:t>
            </a:r>
            <a:br>
              <a:rPr lang="ru-RU" sz="5400" b="1" i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b="1" i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(УЧЕНИЧЕСКИЕ ДЕБАТЫ)</a:t>
            </a:r>
          </a:p>
        </p:txBody>
      </p:sp>
      <p:pic>
        <p:nvPicPr>
          <p:cNvPr id="1026" name="Picture 2" descr="C:\Users\admin\Downloads\TNmVVC61SCc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04536" y="3638268"/>
            <a:ext cx="3807688" cy="2945094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515F0D4-14DA-A449-7056-C20A785AAB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solidFill>
                  <a:srgbClr val="7030A0"/>
                </a:solidFill>
              </a:rPr>
              <a:t>ПРАВИЛА ИГРЫ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A952B62-CC35-927F-3E2F-B930774DF7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81200" y="1417639"/>
            <a:ext cx="8229600" cy="4708525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 каждом турнире участвуют две команды – </a:t>
            </a:r>
            <a:r>
              <a:rPr lang="ru-RU" sz="3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"Утверждения" 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и </a:t>
            </a:r>
            <a:r>
              <a:rPr lang="ru-RU" sz="3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"Отрицания" 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Каждая команда, обсуждая тему, формулирует тезис, затем выдвигает свои аргументы в защиту предложенного тезиса. Вместе с аргументами участники дебатов могут представить </a:t>
            </a:r>
            <a:r>
              <a:rPr lang="ru-RU" sz="3200" u="sng" dirty="0">
                <a:latin typeface="Times New Roman" panose="02020603050405020304" pitchFamily="18" charset="0"/>
                <a:ea typeface="Times New Roman" panose="02020603050405020304" pitchFamily="18" charset="0"/>
              </a:rPr>
              <a:t>факты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3200" u="sng" dirty="0">
                <a:latin typeface="Times New Roman" panose="02020603050405020304" pitchFamily="18" charset="0"/>
                <a:ea typeface="Times New Roman" panose="02020603050405020304" pitchFamily="18" charset="0"/>
              </a:rPr>
              <a:t>цитаты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3200" u="sng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статистические данные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поддерживающие их позицию. </a:t>
            </a:r>
            <a:endParaRPr lang="ru-RU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Суть дебатов – убедить нейтральную сторону (судей) в том, что ваши аргументы лучше, чем аргументы вашего оппонента.</a:t>
            </a:r>
            <a:endParaRPr lang="ru-RU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0278029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4BFABBB-65D3-70BA-06DE-8E1349CA92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1200" y="274638"/>
            <a:ext cx="8229600" cy="634082"/>
          </a:xfrm>
        </p:spPr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7030A0"/>
                </a:solidFill>
              </a:rPr>
              <a:t>ПРАВИЛА ИГРЫ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E65A223-984E-E361-C4E9-5139A99F02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81200" y="908721"/>
            <a:ext cx="8229600" cy="5217443"/>
          </a:xfrm>
        </p:spPr>
        <p:txBody>
          <a:bodyPr>
            <a:normAutofit fontScale="77500" lnSpcReduction="20000"/>
          </a:bodyPr>
          <a:lstStyle/>
          <a:p>
            <a:pPr algn="just"/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ыступают поочередно защитники и противники тезиса.</a:t>
            </a:r>
            <a:endParaRPr lang="ru-RU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Начинает выступление </a:t>
            </a:r>
            <a:r>
              <a:rPr lang="ru-RU" sz="3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первый спикер 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команды "Утверждения", который формулирует тезис.</a:t>
            </a:r>
            <a:endParaRPr lang="ru-RU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После него выступает </a:t>
            </a:r>
            <a:r>
              <a:rPr lang="ru-RU" sz="3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первый спикер 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команды "Отрицания", который формулирует </a:t>
            </a:r>
            <a:r>
              <a:rPr lang="ru-RU" sz="3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анти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тезис.</a:t>
            </a:r>
            <a:endParaRPr lang="ru-RU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ru-RU" sz="3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Вторые, третьи </a:t>
            </a:r>
            <a:r>
              <a:rPr lang="ru-RU" sz="31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и четвёртые </a:t>
            </a:r>
            <a:r>
              <a:rPr lang="ru-RU" sz="3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спикеры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обеих сторон по очереди приводят аргументы в пользу своего тезиса (антитезиса).</a:t>
            </a:r>
            <a:endParaRPr lang="ru-RU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ru-RU" sz="3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Пятый спикер 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подводит итог выступления, новых аргументов не приводит, его задача - усилить те позиции, которые заявили предыдущие ораторы.</a:t>
            </a:r>
          </a:p>
          <a:p>
            <a:pPr algn="just"/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 ходе выступления участники игры готовят </a:t>
            </a:r>
            <a:r>
              <a:rPr lang="ru-RU" sz="3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вопросы 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выступающим командам.</a:t>
            </a:r>
            <a:endParaRPr lang="ru-RU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endParaRPr lang="ru-RU" sz="3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endParaRPr lang="ru-RU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8579273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81200" y="274638"/>
            <a:ext cx="8229600" cy="6322714"/>
          </a:xfrm>
        </p:spPr>
        <p:txBody>
          <a:bodyPr>
            <a:noAutofit/>
          </a:bodyPr>
          <a:lstStyle/>
          <a:p>
            <a:r>
              <a:rPr lang="ru-RU" sz="8800" b="1" i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ТЕМА 1</a:t>
            </a:r>
            <a:br>
              <a:rPr lang="ru-RU" sz="8800" b="1" i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8800" b="1" i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«ШКОЛЬНАЯ ФОРМА»</a:t>
            </a:r>
          </a:p>
        </p:txBody>
      </p:sp>
      <p:pic>
        <p:nvPicPr>
          <p:cNvPr id="47106" name="Picture 2" descr="C:\Users\admin\Pictures\capture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048328" y="4149080"/>
            <a:ext cx="1371600" cy="2152650"/>
          </a:xfrm>
          <a:prstGeom prst="rect">
            <a:avLst/>
          </a:prstGeom>
          <a:noFill/>
        </p:spPr>
      </p:pic>
      <p:pic>
        <p:nvPicPr>
          <p:cNvPr id="47107" name="Picture 3" descr="C:\Users\admin\Pictures\capture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75520" y="4077072"/>
            <a:ext cx="1371600" cy="2152650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81200" y="274638"/>
            <a:ext cx="8229600" cy="6322714"/>
          </a:xfrm>
        </p:spPr>
        <p:txBody>
          <a:bodyPr>
            <a:noAutofit/>
          </a:bodyPr>
          <a:lstStyle/>
          <a:p>
            <a:r>
              <a:rPr lang="ru-RU" sz="8800" b="1" i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ТЕМА 2</a:t>
            </a:r>
            <a:br>
              <a:rPr lang="ru-RU" sz="8800" b="1" i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8800" b="1" i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«ДОМАШНЕЕ ЗАДАНИЕ»</a:t>
            </a:r>
          </a:p>
        </p:txBody>
      </p:sp>
      <p:pic>
        <p:nvPicPr>
          <p:cNvPr id="47106" name="Picture 2" descr="C:\Users\admin\Pictures\capture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048328" y="4149080"/>
            <a:ext cx="1371600" cy="2152650"/>
          </a:xfrm>
          <a:prstGeom prst="rect">
            <a:avLst/>
          </a:prstGeom>
          <a:noFill/>
        </p:spPr>
      </p:pic>
      <p:pic>
        <p:nvPicPr>
          <p:cNvPr id="47107" name="Picture 3" descr="C:\Users\admin\Pictures\capture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75520" y="4077072"/>
            <a:ext cx="1371600" cy="215265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04972656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81200" y="274638"/>
            <a:ext cx="8229600" cy="6322714"/>
          </a:xfrm>
        </p:spPr>
        <p:txBody>
          <a:bodyPr>
            <a:noAutofit/>
          </a:bodyPr>
          <a:lstStyle/>
          <a:p>
            <a:r>
              <a:rPr lang="ru-RU" sz="8800" b="1" i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ТЕМА 3</a:t>
            </a:r>
            <a:br>
              <a:rPr lang="ru-RU" sz="8800" b="1" i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6600" b="1" i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«ОТРИЦАТЕЛЬНАЯ ОТМЕТКА»</a:t>
            </a:r>
          </a:p>
        </p:txBody>
      </p:sp>
      <p:pic>
        <p:nvPicPr>
          <p:cNvPr id="47106" name="Picture 2" descr="C:\Users\admin\Pictures\capture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048328" y="4149080"/>
            <a:ext cx="1371600" cy="2152650"/>
          </a:xfrm>
          <a:prstGeom prst="rect">
            <a:avLst/>
          </a:prstGeom>
          <a:noFill/>
        </p:spPr>
      </p:pic>
      <p:pic>
        <p:nvPicPr>
          <p:cNvPr id="47107" name="Picture 3" descr="C:\Users\admin\Pictures\capture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75520" y="4077072"/>
            <a:ext cx="1371600" cy="215265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53526137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81200" y="274638"/>
            <a:ext cx="8229600" cy="6322714"/>
          </a:xfrm>
        </p:spPr>
        <p:txBody>
          <a:bodyPr>
            <a:noAutofit/>
          </a:bodyPr>
          <a:lstStyle/>
          <a:p>
            <a:r>
              <a:rPr lang="ru-RU" sz="5400" b="1" i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ТЕМА 4</a:t>
            </a:r>
            <a:br>
              <a:rPr lang="ru-RU" sz="5400" b="1" i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5400" b="1" i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«ШКОЛЬНЫЙ ЗВОНОК: ДЛЯ УЧИТЕЛЯ ИЛИ ДЛЯ УЧЕНИКА?»</a:t>
            </a:r>
          </a:p>
        </p:txBody>
      </p:sp>
      <p:pic>
        <p:nvPicPr>
          <p:cNvPr id="47106" name="Picture 2" descr="C:\Users\admin\Pictures\capture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048328" y="4149080"/>
            <a:ext cx="1371600" cy="2152650"/>
          </a:xfrm>
          <a:prstGeom prst="rect">
            <a:avLst/>
          </a:prstGeom>
          <a:noFill/>
        </p:spPr>
      </p:pic>
      <p:pic>
        <p:nvPicPr>
          <p:cNvPr id="47107" name="Picture 3" descr="C:\Users\admin\Pictures\capture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75520" y="4077072"/>
            <a:ext cx="1371600" cy="215265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67903045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8057281-15F4-9EFB-D1F3-DFBE69F253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ACD15A3-2F15-3716-DD89-6E75F3037CE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ru-RU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ТАЛАНТ - </a:t>
            </a:r>
            <a:r>
              <a:rPr lang="ru-RU" sz="3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«присущие от рождения определённые 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способности</a:t>
            </a:r>
            <a:r>
              <a:rPr lang="ru-RU" sz="3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которые раскрываются с приобретением навыка и опыта». </a:t>
            </a:r>
          </a:p>
          <a:p>
            <a:pPr algn="just"/>
            <a:r>
              <a:rPr lang="ru-RU" sz="3200" b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ТАЛАНТ</a:t>
            </a:r>
            <a:r>
              <a:rPr lang="ru-RU" sz="32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3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«это способности к определённой деятельности, проявляющиеся как </a:t>
            </a:r>
            <a:r>
              <a:rPr lang="ru-RU" sz="32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творчество»</a:t>
            </a:r>
            <a:r>
              <a:rPr lang="ru-RU" sz="3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32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Б.М.Теплов</a:t>
            </a:r>
            <a:r>
              <a:rPr lang="ru-RU" sz="3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9803090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3107419-3D1D-0449-6C0E-D11F396DBC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93035" y="323557"/>
            <a:ext cx="9211578" cy="1581443"/>
          </a:xfrm>
        </p:spPr>
        <p:txBody>
          <a:bodyPr/>
          <a:lstStyle/>
          <a:p>
            <a:pPr algn="ctr"/>
            <a:r>
              <a:rPr lang="ru-RU" b="1" dirty="0"/>
              <a:t>Типы таланта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7397FD8-70FA-95C9-17C3-CA736A40B2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72529" y="1223889"/>
            <a:ext cx="9732083" cy="5514536"/>
          </a:xfrm>
        </p:spPr>
        <p:txBody>
          <a:bodyPr>
            <a:noAutofit/>
          </a:bodyPr>
          <a:lstStyle/>
          <a:p>
            <a:r>
              <a:rPr lang="ru-RU" sz="36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Вербально-лингвистический. </a:t>
            </a:r>
          </a:p>
          <a:p>
            <a:r>
              <a:rPr lang="ru-RU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Цифровой. </a:t>
            </a:r>
          </a:p>
          <a:p>
            <a:r>
              <a:rPr lang="ru-RU" sz="36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Слуховой.</a:t>
            </a:r>
          </a:p>
          <a:p>
            <a:r>
              <a:rPr lang="ru-RU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Пространственный. </a:t>
            </a:r>
          </a:p>
          <a:p>
            <a:r>
              <a:rPr lang="ru-RU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Физический.</a:t>
            </a:r>
          </a:p>
          <a:p>
            <a:r>
              <a:rPr lang="ru-RU" sz="36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Личностный.</a:t>
            </a:r>
          </a:p>
          <a:p>
            <a:r>
              <a:rPr lang="ru-RU" sz="36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Межличностный.</a:t>
            </a:r>
            <a:r>
              <a:rPr lang="ru-RU" sz="36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</a:p>
          <a:p>
            <a:r>
              <a:rPr lang="ru-RU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Талант окружающей среды. 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82534881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0964781-82F0-F95B-9FD2-B9EEBC2383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/>
              <a:t>ЛИЧНОСТНЫЙ И МЕЖЛИЧНОСТНЫЙ ТАЛАНТ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7570649-4750-5851-D2B5-1459202E60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45919" y="1350498"/>
            <a:ext cx="10185009" cy="5064370"/>
          </a:xfrm>
        </p:spPr>
        <p:txBody>
          <a:bodyPr/>
          <a:lstStyle/>
          <a:p>
            <a:endParaRPr lang="ru-RU" dirty="0"/>
          </a:p>
          <a:p>
            <a:pPr algn="ctr"/>
            <a:endParaRPr lang="ru-RU" dirty="0"/>
          </a:p>
          <a:p>
            <a:pPr algn="ctr"/>
            <a:endParaRPr lang="ru-RU" dirty="0"/>
          </a:p>
          <a:p>
            <a:pPr algn="ctr"/>
            <a:endParaRPr lang="ru-RU" dirty="0"/>
          </a:p>
          <a:p>
            <a:pPr algn="ctr"/>
            <a:r>
              <a:rPr lang="ru-RU" sz="3200" b="1" dirty="0"/>
              <a:t>ГРУППОВАЯ РАБОТА</a:t>
            </a:r>
          </a:p>
          <a:p>
            <a:pPr algn="ctr"/>
            <a:endParaRPr lang="ru-RU" b="1" dirty="0"/>
          </a:p>
          <a:p>
            <a:pPr marL="0" indent="0" algn="ctr">
              <a:buNone/>
            </a:pPr>
            <a:endParaRPr lang="ru-RU" dirty="0"/>
          </a:p>
          <a:p>
            <a:pPr algn="ctr"/>
            <a:endParaRPr lang="ru-RU" dirty="0"/>
          </a:p>
          <a:p>
            <a:pPr algn="ctr"/>
            <a:r>
              <a:rPr lang="ru-RU" sz="3200" b="1" dirty="0"/>
              <a:t>СИТУАЦИЯ УСПЕХА</a:t>
            </a:r>
          </a:p>
          <a:p>
            <a:pPr marL="0" indent="0" algn="ctr">
              <a:buNone/>
            </a:pPr>
            <a:endParaRPr lang="ru-RU" dirty="0"/>
          </a:p>
          <a:p>
            <a:pPr marL="0" indent="0" algn="ctr">
              <a:buNone/>
            </a:pPr>
            <a:endParaRPr lang="ru-RU" dirty="0"/>
          </a:p>
          <a:p>
            <a:pPr algn="ctr"/>
            <a:endParaRPr lang="ru-RU" dirty="0"/>
          </a:p>
          <a:p>
            <a:pPr algn="ctr"/>
            <a:endParaRPr lang="ru-RU" dirty="0"/>
          </a:p>
          <a:p>
            <a:pPr algn="ctr"/>
            <a:endParaRPr lang="ru-RU" dirty="0"/>
          </a:p>
          <a:p>
            <a:pPr algn="ctr"/>
            <a:endParaRPr lang="ru-RU" dirty="0"/>
          </a:p>
          <a:p>
            <a:pPr algn="ctr"/>
            <a:endParaRPr lang="ru-RU" dirty="0"/>
          </a:p>
          <a:p>
            <a:pPr algn="ctr"/>
            <a:endParaRPr lang="ru-RU" dirty="0"/>
          </a:p>
          <a:p>
            <a:pPr algn="ctr"/>
            <a:endParaRPr lang="ru-RU" dirty="0"/>
          </a:p>
          <a:p>
            <a:pPr algn="ctr"/>
            <a:endParaRPr lang="ru-RU" dirty="0"/>
          </a:p>
        </p:txBody>
      </p:sp>
      <p:sp>
        <p:nvSpPr>
          <p:cNvPr id="6" name="Стрелка: вниз 5">
            <a:extLst>
              <a:ext uri="{FF2B5EF4-FFF2-40B4-BE49-F238E27FC236}">
                <a16:creationId xmlns:a16="http://schemas.microsoft.com/office/drawing/2014/main" id="{91CA62A5-DB68-2941-6280-B40BF85534A6}"/>
              </a:ext>
            </a:extLst>
          </p:cNvPr>
          <p:cNvSpPr/>
          <p:nvPr/>
        </p:nvSpPr>
        <p:spPr>
          <a:xfrm>
            <a:off x="6893169" y="1905000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трелка: вниз 6">
            <a:extLst>
              <a:ext uri="{FF2B5EF4-FFF2-40B4-BE49-F238E27FC236}">
                <a16:creationId xmlns:a16="http://schemas.microsoft.com/office/drawing/2014/main" id="{A4BBA1F0-3B61-642B-D260-B022A8706FD4}"/>
              </a:ext>
            </a:extLst>
          </p:cNvPr>
          <p:cNvSpPr/>
          <p:nvPr/>
        </p:nvSpPr>
        <p:spPr>
          <a:xfrm>
            <a:off x="7076049" y="3559126"/>
            <a:ext cx="45719" cy="45719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трелка: вниз 7">
            <a:extLst>
              <a:ext uri="{FF2B5EF4-FFF2-40B4-BE49-F238E27FC236}">
                <a16:creationId xmlns:a16="http://schemas.microsoft.com/office/drawing/2014/main" id="{8BED6D2F-8191-4A23-272B-2C3F9776C49D}"/>
              </a:ext>
            </a:extLst>
          </p:cNvPr>
          <p:cNvSpPr/>
          <p:nvPr/>
        </p:nvSpPr>
        <p:spPr>
          <a:xfrm>
            <a:off x="6893169" y="3437910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109682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C62868E-C2BD-6204-89E1-5C3A270A49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72529" y="422031"/>
            <a:ext cx="9732083" cy="1482969"/>
          </a:xfrm>
        </p:spPr>
        <p:txBody>
          <a:bodyPr/>
          <a:lstStyle/>
          <a:p>
            <a:pPr algn="ctr"/>
            <a:r>
              <a:rPr lang="ru-RU" b="1" dirty="0"/>
              <a:t>ТЕХНОЛОГИЯ РАЗВИТИЯ КРИТИЧЕСКОГО МЫШЛЕНИЯ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D8318EA-4A54-2458-7E24-ED1B3285EC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36431" y="1786597"/>
            <a:ext cx="10168181" cy="4649371"/>
          </a:xfrm>
        </p:spPr>
        <p:txBody>
          <a:bodyPr/>
          <a:lstStyle/>
          <a:p>
            <a:pPr algn="just"/>
            <a:r>
              <a:rPr lang="ru-RU" sz="2800" b="1" dirty="0">
                <a:solidFill>
                  <a:srgbClr val="333333"/>
                </a:solidFill>
                <a:effectLst/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Стадия 1. Вызов. Составление кластера (графического систематизатора).</a:t>
            </a:r>
          </a:p>
          <a:p>
            <a:pPr algn="just"/>
            <a:endParaRPr lang="ru-RU" sz="2800" b="1" dirty="0">
              <a:solidFill>
                <a:srgbClr val="333333"/>
              </a:solidFill>
              <a:effectLst/>
              <a:latin typeface="Helvetica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800" b="1" dirty="0">
                <a:solidFill>
                  <a:srgbClr val="333333"/>
                </a:solidFill>
                <a:effectLst/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Стадия 2. Осмысление. </a:t>
            </a:r>
          </a:p>
          <a:p>
            <a:pPr algn="just"/>
            <a:endParaRPr lang="ru-RU" sz="2800" b="1" dirty="0">
              <a:solidFill>
                <a:srgbClr val="333333"/>
              </a:solidFill>
              <a:latin typeface="Helvetica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800" b="1" dirty="0">
                <a:solidFill>
                  <a:srgbClr val="333333"/>
                </a:solidFill>
                <a:effectLst/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Стадия 3. Рефлексия. Возвращение к кластеру (дополнение)</a:t>
            </a:r>
            <a:endParaRPr lang="ru-RU" sz="28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8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7895885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524000" y="1600201"/>
            <a:ext cx="8229600" cy="4525963"/>
          </a:xfrm>
        </p:spPr>
        <p:txBody>
          <a:bodyPr/>
          <a:lstStyle/>
          <a:p>
            <a:pPr eaLnBrk="1" hangingPunct="1">
              <a:buFontTx/>
              <a:buNone/>
            </a:pPr>
            <a:endParaRPr lang="ru-RU" altLang="ru-RU"/>
          </a:p>
          <a:p>
            <a:pPr eaLnBrk="1" hangingPunct="1">
              <a:buFontTx/>
              <a:buNone/>
            </a:pPr>
            <a:endParaRPr lang="ru-RU" altLang="ru-RU"/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3036078" y="2988950"/>
            <a:ext cx="0" cy="1220136"/>
          </a:xfrm>
          <a:prstGeom prst="line">
            <a:avLst/>
          </a:prstGeom>
          <a:ln w="381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9170740" y="2988950"/>
            <a:ext cx="0" cy="1220136"/>
          </a:xfrm>
          <a:prstGeom prst="line">
            <a:avLst/>
          </a:prstGeom>
          <a:ln w="381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Organization Chart 7"/>
          <p:cNvGrpSpPr>
            <a:grpSpLocks/>
          </p:cNvGrpSpPr>
          <p:nvPr/>
        </p:nvGrpSpPr>
        <p:grpSpPr bwMode="auto">
          <a:xfrm>
            <a:off x="993913" y="396662"/>
            <a:ext cx="10336695" cy="5984664"/>
            <a:chOff x="220" y="1017"/>
            <a:chExt cx="2998" cy="720"/>
          </a:xfrm>
          <a:solidFill>
            <a:schemeClr val="accent2"/>
          </a:solidFill>
        </p:grpSpPr>
        <p:cxnSp>
          <p:nvCxnSpPr>
            <p:cNvPr id="1028" name="_s1028"/>
            <p:cNvCxnSpPr>
              <a:cxnSpLocks noChangeShapeType="1"/>
            </p:cNvCxnSpPr>
            <p:nvPr/>
          </p:nvCxnSpPr>
          <p:spPr bwMode="auto">
            <a:xfrm rot="5400000" flipH="1">
              <a:off x="2151" y="784"/>
              <a:ext cx="144" cy="1008"/>
            </a:xfrm>
            <a:prstGeom prst="bentConnector3">
              <a:avLst>
                <a:gd name="adj1" fmla="val 12810"/>
              </a:avLst>
            </a:prstGeom>
            <a:grpFill/>
            <a:ln w="28575">
              <a:solidFill>
                <a:schemeClr val="tx1"/>
              </a:solidFill>
              <a:miter lim="800000"/>
              <a:headEnd/>
              <a:tailEnd/>
            </a:ln>
          </p:spPr>
        </p:cxnSp>
        <p:cxnSp>
          <p:nvCxnSpPr>
            <p:cNvPr id="1029" name="_s1029"/>
            <p:cNvCxnSpPr>
              <a:cxnSpLocks noChangeShapeType="1"/>
              <a:stCxn id="5" idx="0"/>
              <a:endCxn id="3" idx="2"/>
            </p:cNvCxnSpPr>
            <p:nvPr/>
          </p:nvCxnSpPr>
          <p:spPr bwMode="auto">
            <a:xfrm flipV="1">
              <a:off x="1719" y="1305"/>
              <a:ext cx="0" cy="71"/>
            </a:xfrm>
            <a:prstGeom prst="straightConnector1">
              <a:avLst/>
            </a:prstGeom>
            <a:grpFill/>
            <a:ln w="28575">
              <a:solidFill>
                <a:schemeClr val="tx1"/>
              </a:solidFill>
              <a:round/>
              <a:headEnd/>
              <a:tailEnd/>
            </a:ln>
          </p:spPr>
        </p:cxnSp>
        <p:cxnSp>
          <p:nvCxnSpPr>
            <p:cNvPr id="1030" name="_s1030"/>
            <p:cNvCxnSpPr>
              <a:cxnSpLocks noChangeShapeType="1"/>
            </p:cNvCxnSpPr>
            <p:nvPr/>
          </p:nvCxnSpPr>
          <p:spPr bwMode="auto">
            <a:xfrm flipV="1">
              <a:off x="711" y="1269"/>
              <a:ext cx="1008" cy="72"/>
            </a:xfrm>
            <a:prstGeom prst="bentConnector2">
              <a:avLst/>
            </a:prstGeom>
            <a:grpFill/>
            <a:ln w="28575">
              <a:solidFill>
                <a:schemeClr val="tx1"/>
              </a:solidFill>
              <a:miter lim="800000"/>
              <a:headEnd/>
              <a:tailEnd/>
            </a:ln>
          </p:spPr>
        </p:cxnSp>
        <p:sp>
          <p:nvSpPr>
            <p:cNvPr id="3" name="_s1031"/>
            <p:cNvSpPr>
              <a:spLocks noChangeArrowheads="1"/>
            </p:cNvSpPr>
            <p:nvPr/>
          </p:nvSpPr>
          <p:spPr bwMode="auto">
            <a:xfrm>
              <a:off x="1287" y="1017"/>
              <a:ext cx="864" cy="288"/>
            </a:xfrm>
            <a:prstGeom prst="roundRect">
              <a:avLst>
                <a:gd name="adj" fmla="val 16667"/>
              </a:avLst>
            </a:prstGeom>
            <a:grp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ru-RU" altLang="ru-RU" sz="4400" b="1" dirty="0">
                  <a:solidFill>
                    <a:schemeClr val="bg1"/>
                  </a:solidFill>
                  <a:latin typeface="Arial" charset="0"/>
                </a:rPr>
                <a:t>Вводные</a:t>
              </a:r>
            </a:p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ru-RU" altLang="ru-RU" sz="4400" b="1" dirty="0">
                  <a:solidFill>
                    <a:schemeClr val="bg1"/>
                  </a:solidFill>
                  <a:latin typeface="Arial" charset="0"/>
                </a:rPr>
                <a:t> слова</a:t>
              </a:r>
            </a:p>
          </p:txBody>
        </p:sp>
        <p:sp>
          <p:nvSpPr>
            <p:cNvPr id="4" name="_s1032"/>
            <p:cNvSpPr>
              <a:spLocks noChangeArrowheads="1"/>
            </p:cNvSpPr>
            <p:nvPr/>
          </p:nvSpPr>
          <p:spPr bwMode="auto">
            <a:xfrm>
              <a:off x="220" y="1376"/>
              <a:ext cx="956" cy="361"/>
            </a:xfrm>
            <a:prstGeom prst="roundRect">
              <a:avLst>
                <a:gd name="adj" fmla="val 16667"/>
              </a:avLst>
            </a:prstGeom>
            <a:grp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ru-RU" altLang="ru-RU" sz="1900" dirty="0">
                <a:latin typeface="Arial" charset="0"/>
              </a:endParaRPr>
            </a:p>
          </p:txBody>
        </p:sp>
        <p:sp>
          <p:nvSpPr>
            <p:cNvPr id="5" name="_s1033"/>
            <p:cNvSpPr>
              <a:spLocks noChangeArrowheads="1"/>
            </p:cNvSpPr>
            <p:nvPr/>
          </p:nvSpPr>
          <p:spPr bwMode="auto">
            <a:xfrm>
              <a:off x="1215" y="1376"/>
              <a:ext cx="1008" cy="361"/>
            </a:xfrm>
            <a:prstGeom prst="roundRect">
              <a:avLst>
                <a:gd name="adj" fmla="val 16667"/>
              </a:avLst>
            </a:prstGeom>
            <a:grp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ru-RU" altLang="ru-RU" sz="1900" dirty="0">
                <a:latin typeface="Arial" charset="0"/>
              </a:endParaRPr>
            </a:p>
          </p:txBody>
        </p:sp>
        <p:sp>
          <p:nvSpPr>
            <p:cNvPr id="6" name="_s1034"/>
            <p:cNvSpPr>
              <a:spLocks noChangeArrowheads="1"/>
            </p:cNvSpPr>
            <p:nvPr/>
          </p:nvSpPr>
          <p:spPr bwMode="auto">
            <a:xfrm>
              <a:off x="2262" y="1376"/>
              <a:ext cx="956" cy="361"/>
            </a:xfrm>
            <a:prstGeom prst="roundRect">
              <a:avLst>
                <a:gd name="adj" fmla="val 16667"/>
              </a:avLst>
            </a:prstGeom>
            <a:grp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ru-RU" altLang="ru-RU" sz="1900" dirty="0">
                <a:latin typeface="Arial" charset="0"/>
              </a:endParaRPr>
            </a:p>
          </p:txBody>
        </p:sp>
      </p:grpSp>
      <p:sp>
        <p:nvSpPr>
          <p:cNvPr id="14" name="Прямоугольник 13"/>
          <p:cNvSpPr/>
          <p:nvPr/>
        </p:nvSpPr>
        <p:spPr>
          <a:xfrm>
            <a:off x="1740009" y="3565014"/>
            <a:ext cx="2592138" cy="2296254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2800" b="1" dirty="0">
                <a:solidFill>
                  <a:schemeClr val="bg1"/>
                </a:solidFill>
                <a:latin typeface="Arial" charset="0"/>
              </a:rPr>
              <a:t>не являются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2800" b="1" dirty="0">
                <a:solidFill>
                  <a:schemeClr val="bg1"/>
                </a:solidFill>
                <a:latin typeface="Arial" charset="0"/>
              </a:rPr>
              <a:t>членами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2800" b="1" dirty="0">
                <a:solidFill>
                  <a:schemeClr val="bg1"/>
                </a:solidFill>
                <a:latin typeface="Arial" charset="0"/>
              </a:rPr>
              <a:t>предложения</a:t>
            </a:r>
          </a:p>
          <a:p>
            <a:pPr algn="ctr"/>
            <a:endParaRPr lang="ru-RU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4681411" y="3698244"/>
            <a:ext cx="2640813" cy="2302523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2400" b="1" dirty="0">
                <a:solidFill>
                  <a:schemeClr val="bg1"/>
                </a:solidFill>
                <a:latin typeface="Arial" charset="0"/>
              </a:rPr>
              <a:t>выделяются 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2400" b="1" dirty="0">
                <a:solidFill>
                  <a:schemeClr val="bg1"/>
                </a:solidFill>
                <a:latin typeface="Arial" charset="0"/>
              </a:rPr>
              <a:t>паузой в устной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2400" b="1" dirty="0">
                <a:solidFill>
                  <a:schemeClr val="bg1"/>
                </a:solidFill>
                <a:latin typeface="Arial" charset="0"/>
              </a:rPr>
              <a:t>речи (интонация </a:t>
            </a:r>
            <a:r>
              <a:rPr lang="ru-RU" altLang="ru-RU" sz="2400" b="1" dirty="0" err="1">
                <a:solidFill>
                  <a:srgbClr val="FFFF00"/>
                </a:solidFill>
                <a:latin typeface="Arial" charset="0"/>
              </a:rPr>
              <a:t>вводности</a:t>
            </a:r>
            <a:r>
              <a:rPr lang="ru-RU" altLang="ru-RU" sz="2400" b="1" dirty="0">
                <a:solidFill>
                  <a:schemeClr val="bg1"/>
                </a:solidFill>
                <a:latin typeface="Arial" charset="0"/>
              </a:rPr>
              <a:t>) и запятыми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2400" b="1" dirty="0">
                <a:solidFill>
                  <a:schemeClr val="bg1"/>
                </a:solidFill>
                <a:latin typeface="Arial" charset="0"/>
              </a:rPr>
              <a:t>на письме</a:t>
            </a:r>
          </a:p>
          <a:p>
            <a:pPr algn="ctr"/>
            <a:endParaRPr lang="ru-RU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7986258" y="3551953"/>
            <a:ext cx="2448272" cy="2016222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/>
              <a:t>?</a:t>
            </a:r>
          </a:p>
        </p:txBody>
      </p:sp>
      <p:sp>
        <p:nvSpPr>
          <p:cNvPr id="16" name="_s1034"/>
          <p:cNvSpPr>
            <a:spLocks noChangeArrowheads="1"/>
          </p:cNvSpPr>
          <p:nvPr/>
        </p:nvSpPr>
        <p:spPr bwMode="auto">
          <a:xfrm>
            <a:off x="7904732" y="476674"/>
            <a:ext cx="2916124" cy="2232247"/>
          </a:xfrm>
          <a:prstGeom prst="roundRect">
            <a:avLst>
              <a:gd name="adj" fmla="val 16667"/>
            </a:avLst>
          </a:prstGeom>
          <a:solidFill>
            <a:schemeClr val="accent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 altLang="ru-RU" sz="1900" dirty="0">
              <a:latin typeface="Arial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8184232" y="836713"/>
            <a:ext cx="2402698" cy="1656184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93684536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1" grpId="0" build="p"/>
      <p:bldP spid="14" grpId="0" animBg="1"/>
      <p:bldP spid="1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Текст 23"/>
          <p:cNvSpPr>
            <a:spLocks noGrp="1"/>
          </p:cNvSpPr>
          <p:nvPr>
            <p:ph type="body" idx="4294967295"/>
          </p:nvPr>
        </p:nvSpPr>
        <p:spPr>
          <a:xfrm>
            <a:off x="2024034" y="1340768"/>
            <a:ext cx="8428958" cy="4824536"/>
          </a:xfrm>
        </p:spPr>
        <p:txBody>
          <a:bodyPr anchor="b">
            <a:noAutofit/>
          </a:bodyPr>
          <a:lstStyle/>
          <a:p>
            <a:pPr marL="742950" indent="-742950" algn="just">
              <a:lnSpc>
                <a:spcPct val="80000"/>
              </a:lnSpc>
              <a:buFont typeface="Wingdings" pitchFamily="2" charset="2"/>
              <a:buAutoNum type="arabicPeriod"/>
              <a:defRPr/>
            </a:pP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063552" y="188640"/>
            <a:ext cx="8428958" cy="1058416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СТАДИЯ ОСМЫСЛЕНИЯ </a:t>
            </a:r>
          </a:p>
          <a:p>
            <a:pPr algn="ctr"/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2351584" y="1397000"/>
          <a:ext cx="7776864" cy="3276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4421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4421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4421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94421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2800" dirty="0"/>
                        <a:t>ЗНАЮ (+)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dirty="0"/>
                        <a:t>НОВОЕ (</a:t>
                      </a:r>
                      <a:r>
                        <a:rPr lang="en-US" sz="2800" dirty="0"/>
                        <a:t>V</a:t>
                      </a:r>
                      <a:r>
                        <a:rPr lang="ru-RU" sz="2800" dirty="0"/>
                        <a:t>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dirty="0"/>
                        <a:t>СОМНЕВАЮСЬ(--)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dirty="0"/>
                        <a:t>НЕ ЗНАЮ, ХОЧУ УЗНАТЬ (?)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2208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83021640"/>
      </p:ext>
    </p:extLst>
  </p:cSld>
  <p:clrMapOvr>
    <a:masterClrMapping/>
  </p:clrMapOvr>
  <p:transition/>
</p:sld>
</file>

<file path=ppt/theme/theme1.xml><?xml version="1.0" encoding="utf-8"?>
<a:theme xmlns:a="http://schemas.openxmlformats.org/drawingml/2006/main" name="Легкий дым">
  <a:themeElements>
    <a:clrScheme name="Желтый и оранжевый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Легкий дым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4F34B87B-9C7A-41AE-A6CB-48536223DFF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3333</TotalTime>
  <Words>810</Words>
  <Application>Microsoft Office PowerPoint</Application>
  <PresentationFormat>Широкоэкранный</PresentationFormat>
  <Paragraphs>150</Paragraphs>
  <Slides>36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36</vt:i4>
      </vt:variant>
    </vt:vector>
  </HeadingPairs>
  <TitlesOfParts>
    <vt:vector size="44" baseType="lpstr">
      <vt:lpstr>Arial</vt:lpstr>
      <vt:lpstr>Calibri</vt:lpstr>
      <vt:lpstr>Century Gothic</vt:lpstr>
      <vt:lpstr>Helvetica</vt:lpstr>
      <vt:lpstr>Times New Roman</vt:lpstr>
      <vt:lpstr>Wingdings</vt:lpstr>
      <vt:lpstr>Wingdings 3</vt:lpstr>
      <vt:lpstr>Легкий дым</vt:lpstr>
      <vt:lpstr>«В каждом  человеке есть  солнце. Только дайте ему светить»  Сократ</vt:lpstr>
      <vt:lpstr>Презентация PowerPoint</vt:lpstr>
      <vt:lpstr>  СПОСОБНОСТЬ  ОДАРЁННОСТЬ  ТАЛАНТ</vt:lpstr>
      <vt:lpstr>Презентация PowerPoint</vt:lpstr>
      <vt:lpstr>Типы таланта</vt:lpstr>
      <vt:lpstr>ЛИЧНОСТНЫЙ И МЕЖЛИЧНОСТНЫЙ ТАЛАНТ</vt:lpstr>
      <vt:lpstr>ТЕХНОЛОГИЯ РАЗВИТИЯ КРИТИЧЕСКОГО МЫШЛЕНИЯ</vt:lpstr>
      <vt:lpstr>Презентация PowerPoint</vt:lpstr>
      <vt:lpstr>Презентация PowerPoint</vt:lpstr>
      <vt:lpstr>Презентация PowerPoint</vt:lpstr>
      <vt:lpstr>ИГРОВАЯ ТЕХНОЛОГИЯ  («литературный пазл»)</vt:lpstr>
      <vt:lpstr>Презентация PowerPoint</vt:lpstr>
      <vt:lpstr>ВЕРБАЛЬНО-ЛИНГВИСТИЧЕСКИЙ ТАЛАНТ</vt:lpstr>
      <vt:lpstr>ШКОЛЬНАЯ ГАЗЕТА «ДИАЛОГ ПЛЮС»  </vt:lpstr>
      <vt:lpstr>ШКОЛЬНАЯ ГАЗЕТА «ДИАЛОГ ПЛЮС»  </vt:lpstr>
      <vt:lpstr>НАУЧНО-ПРАКТИЧЕСКАЯ КОНФЕРЕНЦИЯ «ШАГ В БУДУЩЕЕ» </vt:lpstr>
      <vt:lpstr>МЕЖПРЕДМЕТНАЯ НЕДЕЛЯ  М.В. ЛОМОНОСОВА</vt:lpstr>
      <vt:lpstr>МЕРОПРИЯТИЯ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10-11 классы  Литературно-музыкальная композиция «Да будет вечен на Земле Байкал!»</vt:lpstr>
      <vt:lpstr>ТУРНИР ОРАТОРСКОГО МАСТЕРСТВА</vt:lpstr>
      <vt:lpstr>ТУРНИР ОРАТОРСКОГО МАСТЕРСТВА</vt:lpstr>
      <vt:lpstr>Презентация PowerPoint</vt:lpstr>
      <vt:lpstr>Презентация PowerPoint</vt:lpstr>
      <vt:lpstr>Презентация PowerPoint</vt:lpstr>
      <vt:lpstr>«ШКОЛЬНЫЕ БУДНИ:  ЗА И ПРОТИВ»  (УЧЕНИЧЕСКИЕ ДЕБАТЫ)</vt:lpstr>
      <vt:lpstr>ПРАВИЛА ИГРЫ</vt:lpstr>
      <vt:lpstr>ПРАВИЛА ИГРЫ</vt:lpstr>
      <vt:lpstr>ТЕМА 1 «ШКОЛЬНАЯ ФОРМА»</vt:lpstr>
      <vt:lpstr>ТЕМА 2 «ДОМАШНЕЕ ЗАДАНИЕ»</vt:lpstr>
      <vt:lpstr>ТЕМА 3 «ОТРИЦАТЕЛЬНАЯ ОТМЕТКА»</vt:lpstr>
      <vt:lpstr>ТЕМА 4 «ШКОЛЬНЫЙ ЗВОНОК: ДЛЯ УЧИТЕЛЯ ИЛИ ДЛЯ УЧЕНИКА?»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Русские поэты XX века о Родине, родной природе и о себе</dc:title>
  <dc:creator>Рустам Бегалиев</dc:creator>
  <cp:lastModifiedBy>Lits Nata</cp:lastModifiedBy>
  <cp:revision>43</cp:revision>
  <dcterms:created xsi:type="dcterms:W3CDTF">2014-04-28T07:28:26Z</dcterms:created>
  <dcterms:modified xsi:type="dcterms:W3CDTF">2023-08-19T02:08:00Z</dcterms:modified>
</cp:coreProperties>
</file>