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64" r:id="rId2"/>
    <p:sldId id="292" r:id="rId3"/>
    <p:sldId id="266" r:id="rId4"/>
    <p:sldId id="269" r:id="rId5"/>
    <p:sldId id="271" r:id="rId6"/>
    <p:sldId id="273" r:id="rId7"/>
    <p:sldId id="274" r:id="rId8"/>
    <p:sldId id="276" r:id="rId9"/>
    <p:sldId id="298" r:id="rId10"/>
    <p:sldId id="299" r:id="rId11"/>
    <p:sldId id="303" r:id="rId12"/>
    <p:sldId id="297" r:id="rId13"/>
    <p:sldId id="300" r:id="rId14"/>
    <p:sldId id="293" r:id="rId15"/>
    <p:sldId id="304" r:id="rId16"/>
    <p:sldId id="284" r:id="rId17"/>
    <p:sldId id="305" r:id="rId18"/>
    <p:sldId id="291" r:id="rId19"/>
  </p:sldIdLst>
  <p:sldSz cx="9906000" cy="6858000" type="A4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C7852"/>
    <a:srgbClr val="DAE6CD"/>
    <a:srgbClr val="A80000"/>
    <a:srgbClr val="010C1D"/>
    <a:srgbClr val="FF6600"/>
    <a:srgbClr val="700000"/>
    <a:srgbClr val="2C45B1"/>
    <a:srgbClr val="DBF0F3"/>
    <a:srgbClr val="68825F"/>
    <a:srgbClr val="2A43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60" d="100"/>
          <a:sy n="60" d="100"/>
        </p:scale>
        <p:origin x="-1428" y="-186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80B631-3F93-4B44-A57C-A8B1954238C4}" type="datetimeFigureOut">
              <a:rPr lang="ru-RU" smtClean="0"/>
              <a:t>20.08.2023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A7DD7B-9D89-4381-8093-547C4026CF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9118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187801" y="243840"/>
            <a:ext cx="952627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01859" y="882376"/>
            <a:ext cx="8098155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88993" y="3869635"/>
            <a:ext cx="7123886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A3114E2-A0C9-4704-9391-28E1DDAB9163}" type="datetimeFigureOut">
              <a:rPr lang="ru-RU" smtClean="0"/>
              <a:pPr/>
              <a:t>20.08.2023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EC67EC1-DD58-4B8C-96BB-EB11616086F7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1607662" y="3733800"/>
            <a:ext cx="668655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52352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114E2-A0C9-4704-9391-28E1DDAB9163}" type="datetimeFigureOut">
              <a:rPr lang="ru-RU" smtClean="0"/>
              <a:pPr/>
              <a:t>20.08.2023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67EC1-DD58-4B8C-96BB-EB11616086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00534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1" y="762000"/>
            <a:ext cx="1888331" cy="5410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28687" y="762000"/>
            <a:ext cx="6036469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114E2-A0C9-4704-9391-28E1DDAB9163}" type="datetimeFigureOut">
              <a:rPr lang="ru-RU" smtClean="0"/>
              <a:pPr/>
              <a:t>20.08.2023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67EC1-DD58-4B8C-96BB-EB11616086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90911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114E2-A0C9-4704-9391-28E1DDAB9163}" type="datetimeFigureOut">
              <a:rPr lang="ru-RU" smtClean="0"/>
              <a:pPr/>
              <a:t>20.08.2023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67EC1-DD58-4B8C-96BB-EB11616086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99134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8970" y="1173575"/>
            <a:ext cx="8098155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89316" y="4154520"/>
            <a:ext cx="7124891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114E2-A0C9-4704-9391-28E1DDAB9163}" type="datetimeFigureOut">
              <a:rPr lang="ru-RU" smtClean="0"/>
              <a:pPr/>
              <a:t>20.08.2023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67EC1-DD58-4B8C-96BB-EB11616086F7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1609725" y="4020408"/>
            <a:ext cx="668655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12462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28688" y="2057399"/>
            <a:ext cx="386334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2435" y="2057400"/>
            <a:ext cx="386334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114E2-A0C9-4704-9391-28E1DDAB9163}" type="datetimeFigureOut">
              <a:rPr lang="ru-RU" smtClean="0"/>
              <a:pPr/>
              <a:t>20.08.2023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67EC1-DD58-4B8C-96BB-EB11616086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50867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28688" y="2001511"/>
            <a:ext cx="386334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8688" y="2721483"/>
            <a:ext cx="386334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3703" y="1999032"/>
            <a:ext cx="386334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3703" y="2719322"/>
            <a:ext cx="386334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114E2-A0C9-4704-9391-28E1DDAB9163}" type="datetimeFigureOut">
              <a:rPr lang="ru-RU" smtClean="0"/>
              <a:pPr/>
              <a:t>20.08.2023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67EC1-DD58-4B8C-96BB-EB11616086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13311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114E2-A0C9-4704-9391-28E1DDAB9163}" type="datetimeFigureOut">
              <a:rPr lang="ru-RU" smtClean="0"/>
              <a:pPr/>
              <a:t>20.08.2023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67EC1-DD58-4B8C-96BB-EB11616086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02127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114E2-A0C9-4704-9391-28E1DDAB9163}" type="datetimeFigureOut">
              <a:rPr lang="ru-RU" smtClean="0"/>
              <a:pPr/>
              <a:t>20.08.2023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67EC1-DD58-4B8C-96BB-EB11616086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79464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8688" y="1097280"/>
            <a:ext cx="3194685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54879" y="1097280"/>
            <a:ext cx="4234815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8688" y="2834640"/>
            <a:ext cx="3194685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114E2-A0C9-4704-9391-28E1DDAB9163}" type="datetimeFigureOut">
              <a:rPr lang="ru-RU" smtClean="0"/>
              <a:pPr/>
              <a:t>20.08.2023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67EC1-DD58-4B8C-96BB-EB11616086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21538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8688" y="1097280"/>
            <a:ext cx="3194685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398264" y="1069847"/>
            <a:ext cx="4955477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8688" y="2834640"/>
            <a:ext cx="3194685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114E2-A0C9-4704-9391-28E1DDAB9163}" type="datetimeFigureOut">
              <a:rPr lang="ru-RU" smtClean="0"/>
              <a:pPr/>
              <a:t>20.08.2023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67EC1-DD58-4B8C-96BB-EB11616086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92663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187801" y="243840"/>
            <a:ext cx="952627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28688" y="609600"/>
            <a:ext cx="802386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28688" y="2057400"/>
            <a:ext cx="8021708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28684" y="6223829"/>
            <a:ext cx="18923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2A3114E2-A0C9-4704-9391-28E1DDAB9163}" type="datetimeFigureOut">
              <a:rPr lang="ru-RU" smtClean="0"/>
              <a:pPr/>
              <a:t>20.08.2023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08683" y="6223829"/>
            <a:ext cx="38331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244" y="6223829"/>
            <a:ext cx="13863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BEC67EC1-DD58-4B8C-96BB-EB11616086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40453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g"/><Relationship Id="rId3" Type="http://schemas.openxmlformats.org/officeDocument/2006/relationships/image" Target="../media/image36.jpg"/><Relationship Id="rId7" Type="http://schemas.openxmlformats.org/officeDocument/2006/relationships/image" Target="../media/image40.jpe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jpg"/><Relationship Id="rId11" Type="http://schemas.openxmlformats.org/officeDocument/2006/relationships/image" Target="../media/image44.jpg"/><Relationship Id="rId5" Type="http://schemas.openxmlformats.org/officeDocument/2006/relationships/image" Target="../media/image38.jpg"/><Relationship Id="rId10" Type="http://schemas.openxmlformats.org/officeDocument/2006/relationships/image" Target="../media/image43.jpg"/><Relationship Id="rId4" Type="http://schemas.openxmlformats.org/officeDocument/2006/relationships/image" Target="../media/image37.jpg"/><Relationship Id="rId9" Type="http://schemas.openxmlformats.org/officeDocument/2006/relationships/image" Target="../media/image42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eg"/><Relationship Id="rId13" Type="http://schemas.openxmlformats.org/officeDocument/2006/relationships/image" Target="../media/image57.jpeg"/><Relationship Id="rId3" Type="http://schemas.openxmlformats.org/officeDocument/2006/relationships/image" Target="../media/image47.png"/><Relationship Id="rId7" Type="http://schemas.openxmlformats.org/officeDocument/2006/relationships/image" Target="../media/image51.jpeg"/><Relationship Id="rId12" Type="http://schemas.openxmlformats.org/officeDocument/2006/relationships/image" Target="../media/image56.jpeg"/><Relationship Id="rId17" Type="http://schemas.openxmlformats.org/officeDocument/2006/relationships/image" Target="../media/image61.jpeg"/><Relationship Id="rId2" Type="http://schemas.openxmlformats.org/officeDocument/2006/relationships/image" Target="../media/image46.jpeg"/><Relationship Id="rId16" Type="http://schemas.openxmlformats.org/officeDocument/2006/relationships/image" Target="../media/image6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jpeg"/><Relationship Id="rId11" Type="http://schemas.openxmlformats.org/officeDocument/2006/relationships/image" Target="../media/image55.jpg"/><Relationship Id="rId5" Type="http://schemas.openxmlformats.org/officeDocument/2006/relationships/image" Target="../media/image49.jpeg"/><Relationship Id="rId15" Type="http://schemas.openxmlformats.org/officeDocument/2006/relationships/image" Target="../media/image59.jpeg"/><Relationship Id="rId10" Type="http://schemas.openxmlformats.org/officeDocument/2006/relationships/image" Target="../media/image54.jpg"/><Relationship Id="rId4" Type="http://schemas.openxmlformats.org/officeDocument/2006/relationships/image" Target="../media/image48.jpg"/><Relationship Id="rId9" Type="http://schemas.openxmlformats.org/officeDocument/2006/relationships/image" Target="../media/image53.jpg"/><Relationship Id="rId14" Type="http://schemas.openxmlformats.org/officeDocument/2006/relationships/image" Target="../media/image58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jpeg"/><Relationship Id="rId3" Type="http://schemas.openxmlformats.org/officeDocument/2006/relationships/image" Target="../media/image63.jpeg"/><Relationship Id="rId7" Type="http://schemas.openxmlformats.org/officeDocument/2006/relationships/image" Target="../media/image67.jpeg"/><Relationship Id="rId12" Type="http://schemas.openxmlformats.org/officeDocument/2006/relationships/image" Target="../media/image72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6.jpeg"/><Relationship Id="rId11" Type="http://schemas.openxmlformats.org/officeDocument/2006/relationships/image" Target="../media/image71.jpeg"/><Relationship Id="rId5" Type="http://schemas.openxmlformats.org/officeDocument/2006/relationships/image" Target="../media/image65.jpeg"/><Relationship Id="rId10" Type="http://schemas.openxmlformats.org/officeDocument/2006/relationships/image" Target="../media/image70.jpeg"/><Relationship Id="rId4" Type="http://schemas.openxmlformats.org/officeDocument/2006/relationships/image" Target="../media/image64.jpeg"/><Relationship Id="rId9" Type="http://schemas.openxmlformats.org/officeDocument/2006/relationships/image" Target="../media/image69.jpe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gif"/><Relationship Id="rId7" Type="http://schemas.openxmlformats.org/officeDocument/2006/relationships/image" Target="../media/image81.gif"/><Relationship Id="rId2" Type="http://schemas.openxmlformats.org/officeDocument/2006/relationships/image" Target="../media/image76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0.gif"/><Relationship Id="rId5" Type="http://schemas.openxmlformats.org/officeDocument/2006/relationships/image" Target="../media/image79.gif"/><Relationship Id="rId4" Type="http://schemas.openxmlformats.org/officeDocument/2006/relationships/image" Target="../media/image78.gi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2" Type="http://schemas.openxmlformats.org/officeDocument/2006/relationships/image" Target="../media/image1.png"/><Relationship Id="rId16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jpeg"/><Relationship Id="rId15" Type="http://schemas.openxmlformats.org/officeDocument/2006/relationships/image" Target="../media/image14.jpeg"/><Relationship Id="rId10" Type="http://schemas.openxmlformats.org/officeDocument/2006/relationships/image" Target="../media/image9.png"/><Relationship Id="rId4" Type="http://schemas.openxmlformats.org/officeDocument/2006/relationships/image" Target="../media/image3.jpeg"/><Relationship Id="rId9" Type="http://schemas.openxmlformats.org/officeDocument/2006/relationships/image" Target="../media/image8.png"/><Relationship Id="rId14" Type="http://schemas.openxmlformats.org/officeDocument/2006/relationships/image" Target="../media/image1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10" Type="http://schemas.openxmlformats.org/officeDocument/2006/relationships/image" Target="../media/image27.jpeg"/><Relationship Id="rId4" Type="http://schemas.openxmlformats.org/officeDocument/2006/relationships/image" Target="../media/image21.jpeg"/><Relationship Id="rId9" Type="http://schemas.openxmlformats.org/officeDocument/2006/relationships/image" Target="../media/image2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3988931"/>
              </p:ext>
            </p:extLst>
          </p:nvPr>
        </p:nvGraphicFramePr>
        <p:xfrm>
          <a:off x="294947" y="247002"/>
          <a:ext cx="9373553" cy="5986158"/>
        </p:xfrm>
        <a:graphic>
          <a:graphicData uri="http://schemas.openxmlformats.org/drawingml/2006/table">
            <a:tbl>
              <a:tblPr firstRow="1" bandRow="1"/>
              <a:tblGrid>
                <a:gridCol w="2400956"/>
                <a:gridCol w="4297977"/>
                <a:gridCol w="2674620"/>
              </a:tblGrid>
              <a:tr h="839324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C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Модели </a:t>
                      </a:r>
                      <a:endParaRPr lang="ru-RU" sz="2400" b="1" dirty="0">
                        <a:solidFill>
                          <a:srgbClr val="C0000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866" marR="668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kern="12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Повышение уровня </a:t>
                      </a:r>
                      <a:endParaRPr lang="ru-RU" sz="2400" kern="1200" dirty="0" smtClean="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kern="1200" dirty="0" smtClean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познавательной </a:t>
                      </a:r>
                      <a:r>
                        <a:rPr lang="ru-RU" sz="2400" kern="12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активности</a:t>
                      </a:r>
                      <a:endParaRPr lang="ru-RU" sz="24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866" marR="668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400" kern="12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Ключевой </a:t>
                      </a:r>
                      <a:r>
                        <a:rPr lang="ru-RU" sz="2400" kern="1200" dirty="0" smtClean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элемент</a:t>
                      </a:r>
                      <a:endParaRPr lang="ru-RU" sz="24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866" marR="668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811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400" b="1" kern="1200" dirty="0" smtClean="0">
                          <a:solidFill>
                            <a:srgbClr val="C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Активизирующая</a:t>
                      </a:r>
                      <a:endParaRPr lang="ru-RU" sz="2400" b="1" dirty="0">
                        <a:solidFill>
                          <a:srgbClr val="C0000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866" marR="668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200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включение проблемных ситуаций, опора на познавательные </a:t>
                      </a:r>
                      <a:r>
                        <a:rPr lang="ru-RU" sz="2200" kern="1200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потребности</a:t>
                      </a:r>
                      <a:endParaRPr lang="ru-RU" sz="22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866" marR="668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200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«познавательный интерес»</a:t>
                      </a:r>
                      <a:endParaRPr lang="ru-RU" sz="22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866" marR="668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152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400" b="1" kern="1200" dirty="0" smtClean="0">
                          <a:solidFill>
                            <a:srgbClr val="C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Формирующая</a:t>
                      </a:r>
                      <a:endParaRPr lang="ru-RU" sz="2400" b="1" dirty="0">
                        <a:solidFill>
                          <a:srgbClr val="C0000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866" marR="668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200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формирование знаний и умений с </a:t>
                      </a:r>
                      <a:r>
                        <a:rPr lang="ru-RU" sz="2200" kern="1200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заданными </a:t>
                      </a:r>
                      <a:r>
                        <a:rPr lang="ru-RU" sz="2200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качествами</a:t>
                      </a:r>
                      <a:endParaRPr lang="ru-RU" sz="22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866" marR="668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200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«умственное действие»</a:t>
                      </a:r>
                      <a:endParaRPr lang="ru-RU" sz="22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866" marR="668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152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400" b="1" kern="1200" dirty="0" smtClean="0">
                          <a:solidFill>
                            <a:srgbClr val="C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Развивающая</a:t>
                      </a:r>
                      <a:endParaRPr lang="ru-RU" sz="2400" b="1" dirty="0">
                        <a:solidFill>
                          <a:srgbClr val="C0000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866" marR="668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200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снабжение новыми средствами учебной деятельности  </a:t>
                      </a:r>
                      <a:endParaRPr lang="ru-RU" sz="22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866" marR="668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200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«способы деятельности»</a:t>
                      </a:r>
                      <a:endParaRPr lang="ru-RU" sz="22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866" marR="668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1208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400" b="1" kern="1200" dirty="0">
                          <a:solidFill>
                            <a:srgbClr val="C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Личностная </a:t>
                      </a:r>
                      <a:endParaRPr lang="ru-RU" sz="2400" b="1" kern="1200" dirty="0" smtClean="0">
                        <a:solidFill>
                          <a:srgbClr val="C0000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866" marR="668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200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развитие познавательных, </a:t>
                      </a:r>
                      <a:r>
                        <a:rPr lang="ru-RU" sz="2200" kern="1200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нравственных </a:t>
                      </a:r>
                      <a:r>
                        <a:rPr lang="ru-RU" sz="2200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качеств </a:t>
                      </a:r>
                      <a:r>
                        <a:rPr lang="ru-RU" sz="2200" kern="1200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 </a:t>
                      </a:r>
                      <a:r>
                        <a:rPr lang="ru-RU" sz="2200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высоком уровне трудности</a:t>
                      </a:r>
                      <a:endParaRPr lang="ru-RU" sz="22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866" marR="668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200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«целостный личностный рост»</a:t>
                      </a:r>
                      <a:endParaRPr lang="ru-RU" sz="22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866" marR="668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400" b="1" kern="1200" dirty="0">
                          <a:solidFill>
                            <a:srgbClr val="C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Свободная </a:t>
                      </a:r>
                      <a:endParaRPr lang="ru-RU" sz="2400" b="1" kern="1200" dirty="0" smtClean="0">
                        <a:solidFill>
                          <a:srgbClr val="C0000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866" marR="668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200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учет внутренней инициативы ребенка</a:t>
                      </a:r>
                      <a:endParaRPr lang="ru-RU" sz="22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866" marR="668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200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«свобода </a:t>
                      </a:r>
                      <a:r>
                        <a:rPr lang="ru-RU" sz="2200" kern="1200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выбора</a:t>
                      </a:r>
                      <a:r>
                        <a:rPr lang="ru-RU" sz="2200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22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866" marR="668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14914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400" b="1" kern="1200" dirty="0" smtClean="0">
                          <a:solidFill>
                            <a:srgbClr val="C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Обогащающая</a:t>
                      </a:r>
                      <a:endParaRPr lang="ru-RU" sz="2400" b="1" dirty="0">
                        <a:solidFill>
                          <a:srgbClr val="C0000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866" marR="668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200" kern="1200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создание </a:t>
                      </a:r>
                      <a:r>
                        <a:rPr lang="ru-RU" sz="2200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условий для </a:t>
                      </a:r>
                      <a:r>
                        <a:rPr lang="ru-RU" sz="2200" kern="1200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актуализации, усложнения, обогащения и наращивания ментального опыта </a:t>
                      </a:r>
                      <a:endParaRPr lang="ru-RU" sz="22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866" marR="668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200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«индивидуальный ментальный опыт»</a:t>
                      </a:r>
                      <a:endParaRPr lang="ru-RU" sz="22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866" marR="668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5473065" y="6233160"/>
            <a:ext cx="34794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О.Л.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Алагуева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8824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3E4BE32C-23B6-4929-9392-8F3B72D8570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6" t="4127" b="18305"/>
          <a:stretch/>
        </p:blipFill>
        <p:spPr>
          <a:xfrm rot="20696556">
            <a:off x="4629798" y="973328"/>
            <a:ext cx="3281693" cy="2095383"/>
          </a:xfrm>
          <a:prstGeom prst="rect">
            <a:avLst/>
          </a:prstGeom>
        </p:spPr>
      </p:pic>
      <p:pic>
        <p:nvPicPr>
          <p:cNvPr id="4" name="Объект 4">
            <a:extLst>
              <a:ext uri="{FF2B5EF4-FFF2-40B4-BE49-F238E27FC236}">
                <a16:creationId xmlns:a16="http://schemas.microsoft.com/office/drawing/2014/main" xmlns="" id="{192192F3-24DD-48F0-BC1B-881C5B5F70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878954">
            <a:off x="7209654" y="1105160"/>
            <a:ext cx="2883037" cy="187287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Объект 2">
            <a:extLst>
              <a:ext uri="{FF2B5EF4-FFF2-40B4-BE49-F238E27FC236}">
                <a16:creationId xmlns:a16="http://schemas.microsoft.com/office/drawing/2014/main" xmlns="" id="{6E20D1CE-4D03-49CC-B447-4D11FFD33D1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28" t="8977" r="4101" b="9543"/>
          <a:stretch/>
        </p:blipFill>
        <p:spPr>
          <a:xfrm rot="4731193">
            <a:off x="2346297" y="4364348"/>
            <a:ext cx="2901717" cy="1632217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6AA4CF24-2DEB-418C-B6EF-6561D6A5C82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85" t="5829" r="4546" b="7505"/>
          <a:stretch/>
        </p:blipFill>
        <p:spPr>
          <a:xfrm rot="21141250">
            <a:off x="6652261" y="2920312"/>
            <a:ext cx="2950140" cy="218533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47261CAE-50BB-4368-8D89-522E698C4FF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66" t="7210" r="3024" b="30287"/>
          <a:stretch/>
        </p:blipFill>
        <p:spPr>
          <a:xfrm rot="234074">
            <a:off x="6421121" y="4815209"/>
            <a:ext cx="2790115" cy="1767622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EF5697CA-0F69-4E1D-AF0E-232C9F70AF03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18" r="14950" b="15017"/>
          <a:stretch/>
        </p:blipFill>
        <p:spPr>
          <a:xfrm rot="21250223">
            <a:off x="476220" y="952647"/>
            <a:ext cx="3298393" cy="209681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9D900ECA-BA82-4DBC-B589-3962DAB1196A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8" t="9382" r="2766" b="699"/>
          <a:stretch/>
        </p:blipFill>
        <p:spPr>
          <a:xfrm rot="5400000">
            <a:off x="-32401" y="2449742"/>
            <a:ext cx="2697518" cy="1618117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318B378A-335F-4B30-A717-0C81D1866C1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312533" flipV="1">
            <a:off x="294716" y="4394917"/>
            <a:ext cx="2878969" cy="2087825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Прямоугольник 11"/>
          <p:cNvSpPr/>
          <p:nvPr/>
        </p:nvSpPr>
        <p:spPr>
          <a:xfrm>
            <a:off x="1113611" y="144228"/>
            <a:ext cx="768030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cap="all" spc="0" dirty="0" smtClean="0">
                <a:ln w="0"/>
                <a:solidFill>
                  <a:srgbClr val="5C7852"/>
                </a:solidFill>
                <a:effectLst>
                  <a:reflection blurRad="12700" stA="50000" endPos="50000" dist="5000" dir="5400000" sy="-100000" rotWithShape="0"/>
                </a:effectLst>
                <a:latin typeface="Arial Narrow" panose="020B0606020202030204" pitchFamily="34" charset="0"/>
              </a:rPr>
              <a:t>Внеклассная работа по предмету</a:t>
            </a:r>
            <a:endParaRPr lang="ru-RU" sz="3600" b="1" cap="all" spc="0" dirty="0">
              <a:ln w="0"/>
              <a:solidFill>
                <a:srgbClr val="5C7852"/>
              </a:solidFill>
              <a:effectLst>
                <a:reflection blurRad="12700" stA="50000" endPos="50000" dist="5000" dir="5400000" sy="-100000" rotWithShape="0"/>
              </a:effectLst>
              <a:latin typeface="Arial Narrow" panose="020B060602020203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7EE847EC-8A6F-4DD9-9F3C-9B8D26F66289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76" t="34640" r="21597" b="18729"/>
          <a:stretch/>
        </p:blipFill>
        <p:spPr>
          <a:xfrm>
            <a:off x="2742789" y="1855334"/>
            <a:ext cx="2945076" cy="192719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77191B76-83AA-4F15-AB6E-D9F1C19D840A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97" t="14554" r="10711" b="31472"/>
          <a:stretch/>
        </p:blipFill>
        <p:spPr>
          <a:xfrm rot="5400000">
            <a:off x="4268983" y="4477775"/>
            <a:ext cx="2837762" cy="13527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031827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73" t="16380" r="32993" b="16810"/>
          <a:stretch/>
        </p:blipFill>
        <p:spPr bwMode="auto">
          <a:xfrm>
            <a:off x="204952" y="236482"/>
            <a:ext cx="9538138" cy="6353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652967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oem\Documents\фото класса\IMG-43bd11c2368406de4799e35f4e3388fb-V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80" t="17369" r="19338" b="16999"/>
          <a:stretch/>
        </p:blipFill>
        <p:spPr bwMode="auto">
          <a:xfrm>
            <a:off x="7564706" y="2016478"/>
            <a:ext cx="1175014" cy="1622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1544" y="5128551"/>
            <a:ext cx="1798176" cy="14930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5" t="4370" r="3964" b="6606"/>
          <a:stretch/>
        </p:blipFill>
        <p:spPr>
          <a:xfrm>
            <a:off x="6852204" y="650784"/>
            <a:ext cx="1887516" cy="13835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48" t="9829" r="19486"/>
          <a:stretch/>
        </p:blipFill>
        <p:spPr>
          <a:xfrm>
            <a:off x="1210754" y="2071570"/>
            <a:ext cx="1976856" cy="153028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24" t="13250" r="5303" b="11717"/>
          <a:stretch/>
        </p:blipFill>
        <p:spPr>
          <a:xfrm>
            <a:off x="5062261" y="5168659"/>
            <a:ext cx="1907627" cy="1465651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0754" y="650784"/>
            <a:ext cx="2020236" cy="1434394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651" b="26876"/>
          <a:stretch/>
        </p:blipFill>
        <p:spPr>
          <a:xfrm>
            <a:off x="3230991" y="650784"/>
            <a:ext cx="1854600" cy="136569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0548" y="650784"/>
            <a:ext cx="1824968" cy="1420786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59" r="8021"/>
          <a:stretch/>
        </p:blipFill>
        <p:spPr>
          <a:xfrm>
            <a:off x="3164247" y="2048125"/>
            <a:ext cx="2226574" cy="1572948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51" t="20861"/>
          <a:stretch/>
        </p:blipFill>
        <p:spPr>
          <a:xfrm>
            <a:off x="3230990" y="3628333"/>
            <a:ext cx="2218476" cy="1595143"/>
          </a:xfrm>
          <a:prstGeom prst="rect">
            <a:avLst/>
          </a:prstGeom>
        </p:spPr>
      </p:pic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2650" y="5223476"/>
            <a:ext cx="1844003" cy="1420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 preferRelativeResize="0"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0667" y="3628333"/>
            <a:ext cx="1739053" cy="1500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36"/>
          <a:stretch/>
        </p:blipFill>
        <p:spPr>
          <a:xfrm>
            <a:off x="3026653" y="5200964"/>
            <a:ext cx="2013895" cy="144317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7611" y="2048124"/>
            <a:ext cx="2216253" cy="159078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0821" y="3638906"/>
            <a:ext cx="1692229" cy="1562058"/>
          </a:xfrm>
          <a:prstGeom prst="rect">
            <a:avLst/>
          </a:prstGeom>
        </p:spPr>
      </p:pic>
      <p:pic>
        <p:nvPicPr>
          <p:cNvPr id="3075" name="Picture 3" descr="C:\Users\oem\Documents\фото класса\для ролика\IMG-438368052f46bcb22fa37e6f4b7f50ec-V.jpg"/>
          <p:cNvPicPr>
            <a:picLocks noChangeAspect="1" noChangeArrowheads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30" b="17594"/>
          <a:stretch/>
        </p:blipFill>
        <p:spPr bwMode="auto">
          <a:xfrm>
            <a:off x="1210754" y="3601853"/>
            <a:ext cx="2020236" cy="16216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Прямоугольник 24"/>
          <p:cNvSpPr/>
          <p:nvPr/>
        </p:nvSpPr>
        <p:spPr>
          <a:xfrm>
            <a:off x="3253622" y="144228"/>
            <a:ext cx="3400291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cap="all" spc="0" dirty="0" smtClean="0">
                <a:ln w="0"/>
                <a:solidFill>
                  <a:srgbClr val="5C7852"/>
                </a:solidFill>
                <a:effectLst>
                  <a:reflection blurRad="12700" stA="50000" endPos="50000" dist="5000" dir="5400000" sy="-100000" rotWithShape="0"/>
                </a:effectLst>
                <a:latin typeface="Arial Narrow" panose="020B0606020202030204" pitchFamily="34" charset="0"/>
              </a:rPr>
              <a:t>ШКОЛА  УСПЕХА</a:t>
            </a:r>
            <a:endParaRPr lang="ru-RU" sz="3600" b="1" cap="all" spc="0" dirty="0">
              <a:ln w="0"/>
              <a:solidFill>
                <a:srgbClr val="5C7852"/>
              </a:solidFill>
              <a:effectLst>
                <a:reflection blurRad="12700" stA="50000" endPos="50000" dist="5000" dir="5400000" sy="-100000" rotWithShape="0"/>
              </a:effectLst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25438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5675586" y="1491009"/>
            <a:ext cx="4035973" cy="488275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36344" y="4292712"/>
            <a:ext cx="5092262" cy="20810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48743" y="1490919"/>
            <a:ext cx="5092262" cy="260131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3531" y="2523551"/>
            <a:ext cx="1837853" cy="129950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959035" y="2534726"/>
            <a:ext cx="1867534" cy="133670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61" t="32012" r="12051"/>
          <a:stretch/>
        </p:blipFill>
        <p:spPr>
          <a:xfrm>
            <a:off x="966852" y="4854049"/>
            <a:ext cx="1730716" cy="139591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655147" y="2553327"/>
            <a:ext cx="1837851" cy="129950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97" t="21229" r="19228"/>
          <a:stretch/>
        </p:blipFill>
        <p:spPr>
          <a:xfrm>
            <a:off x="2987176" y="4854049"/>
            <a:ext cx="1681399" cy="1353041"/>
          </a:xfrm>
          <a:prstGeom prst="rect">
            <a:avLst/>
          </a:prstGeom>
        </p:spPr>
      </p:pic>
      <p:pic>
        <p:nvPicPr>
          <p:cNvPr id="4098" name="Picture 2" descr="C:\Users\oem\Documents\фотографии\общие класс\3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80" r="8520"/>
          <a:stretch/>
        </p:blipFill>
        <p:spPr bwMode="auto">
          <a:xfrm>
            <a:off x="7792939" y="2179972"/>
            <a:ext cx="1714844" cy="1270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495" t="36889"/>
          <a:stretch/>
        </p:blipFill>
        <p:spPr>
          <a:xfrm>
            <a:off x="5893589" y="3559201"/>
            <a:ext cx="1744687" cy="128445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2939" y="3577923"/>
            <a:ext cx="1714844" cy="124701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7689" y="2132985"/>
            <a:ext cx="1756476" cy="131735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3588" y="4916202"/>
            <a:ext cx="1724679" cy="131502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01" t="14031" r="7873"/>
          <a:stretch/>
        </p:blipFill>
        <p:spPr>
          <a:xfrm>
            <a:off x="7792939" y="4916201"/>
            <a:ext cx="1714844" cy="1240959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1162882" y="1656752"/>
            <a:ext cx="3324949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Narrow" panose="020B0606020202030204" pitchFamily="34" charset="0"/>
              </a:rPr>
              <a:t>Техники самопознания</a:t>
            </a:r>
            <a:endParaRPr lang="ru-RU" sz="28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699821" y="4278501"/>
            <a:ext cx="2223687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Narrow" panose="020B0606020202030204" pitchFamily="34" charset="0"/>
              </a:rPr>
              <a:t>Методика ИПР</a:t>
            </a:r>
            <a:endParaRPr lang="ru-RU" sz="28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356056" y="1547542"/>
            <a:ext cx="2400017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Narrow" panose="020B0606020202030204" pitchFamily="34" charset="0"/>
              </a:rPr>
              <a:t>Технология КДТ</a:t>
            </a:r>
            <a:endParaRPr lang="ru-RU" sz="28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990568" y="601428"/>
            <a:ext cx="8024954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cap="all" spc="0" dirty="0" smtClean="0">
                <a:ln w="0"/>
                <a:solidFill>
                  <a:srgbClr val="5C7852"/>
                </a:solidFill>
                <a:effectLst>
                  <a:reflection blurRad="12700" stA="50000" endPos="50000" dist="5000" dir="5400000" sy="-100000" rotWithShape="0"/>
                </a:effectLst>
                <a:latin typeface="Arial Narrow" panose="020B0606020202030204" pitchFamily="34" charset="0"/>
              </a:rPr>
              <a:t>Воспитательная работа с классом</a:t>
            </a:r>
            <a:endParaRPr lang="ru-RU" sz="3600" b="1" cap="all" spc="0" dirty="0">
              <a:ln w="0"/>
              <a:solidFill>
                <a:srgbClr val="5C7852"/>
              </a:solidFill>
              <a:effectLst>
                <a:reflection blurRad="12700" stA="50000" endPos="50000" dist="5000" dir="5400000" sy="-100000" rotWithShape="0"/>
              </a:effectLst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69167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8095" y="623296"/>
            <a:ext cx="9658349" cy="2926080"/>
          </a:xfrm>
        </p:spPr>
        <p:txBody>
          <a:bodyPr>
            <a:normAutofit/>
          </a:bodyPr>
          <a:lstStyle/>
          <a:p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4400" dirty="0" smtClean="0"/>
              <a:t>МОНИТОРИНГ</a:t>
            </a:r>
            <a:br>
              <a:rPr lang="ru-RU" sz="4400" dirty="0" smtClean="0"/>
            </a:br>
            <a:r>
              <a:rPr lang="ru-RU" sz="4400" dirty="0" smtClean="0"/>
              <a:t> функциональной грамотности </a:t>
            </a:r>
            <a:br>
              <a:rPr lang="ru-RU" sz="4400" dirty="0" smtClean="0"/>
            </a:br>
            <a:endParaRPr lang="ru-RU" sz="4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848" b="89557" l="3612" r="95034">
                        <a14:foregroundMark x1="11738" y1="65190" x2="11964" y2="42405"/>
                        <a14:foregroundMark x1="21445" y1="17089" x2="30248" y2="2594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6089" y="4082426"/>
            <a:ext cx="3160355" cy="2775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8438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75" t="34268" r="52138" b="8405"/>
          <a:stretch/>
        </p:blipFill>
        <p:spPr bwMode="auto">
          <a:xfrm>
            <a:off x="1387366" y="409901"/>
            <a:ext cx="7005934" cy="62746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265763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3751886" y="2924297"/>
            <a:ext cx="2418269" cy="1626225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РЕАЛЬНАЯ СИТУАЦИЯ</a:t>
            </a:r>
            <a:endParaRPr lang="ru-RU" sz="2400" b="1" dirty="0">
              <a:solidFill>
                <a:srgbClr val="C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Блок-схема: перфолента 2"/>
          <p:cNvSpPr/>
          <p:nvPr/>
        </p:nvSpPr>
        <p:spPr>
          <a:xfrm>
            <a:off x="3732708" y="1026862"/>
            <a:ext cx="2496277" cy="1290670"/>
          </a:xfrm>
          <a:prstGeom prst="flowChartPunchedTap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КОНТЕКСТ</a:t>
            </a:r>
            <a:endParaRPr lang="ru-RU" b="1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4" name="Горизонтальный свиток 3"/>
          <p:cNvSpPr/>
          <p:nvPr/>
        </p:nvSpPr>
        <p:spPr>
          <a:xfrm>
            <a:off x="640474" y="1794947"/>
            <a:ext cx="2362309" cy="1657701"/>
          </a:xfrm>
          <a:prstGeom prst="horizontalScroll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ОЦЕНИВАЕМЫЕ КОМПЕТЕНЦИИ</a:t>
            </a:r>
            <a:endParaRPr lang="ru-RU" b="1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5" name="Блок-схема: типовой процесс 4"/>
          <p:cNvSpPr/>
          <p:nvPr/>
        </p:nvSpPr>
        <p:spPr>
          <a:xfrm>
            <a:off x="640473" y="4210775"/>
            <a:ext cx="2362310" cy="1401750"/>
          </a:xfrm>
          <a:prstGeom prst="flowChartPredefinedProcess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УРОВЕНЬ СЛОЖНОСТИ</a:t>
            </a:r>
            <a:endParaRPr lang="ru-RU" b="1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6" name="Блок-схема: карточка 5"/>
          <p:cNvSpPr/>
          <p:nvPr/>
        </p:nvSpPr>
        <p:spPr>
          <a:xfrm>
            <a:off x="3788813" y="5015048"/>
            <a:ext cx="2504957" cy="1070442"/>
          </a:xfrm>
          <a:prstGeom prst="flowChartPunchedCard">
            <a:avLst/>
          </a:prstGeom>
          <a:solidFill>
            <a:srgbClr val="D9B3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ФОРМАТ ОТВЕТА</a:t>
            </a:r>
            <a:endParaRPr lang="ru-RU" b="1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7" name="Блок-схема: несколько документов 6"/>
          <p:cNvSpPr/>
          <p:nvPr/>
        </p:nvSpPr>
        <p:spPr>
          <a:xfrm>
            <a:off x="6853397" y="1726063"/>
            <a:ext cx="2561573" cy="1726586"/>
          </a:xfrm>
          <a:prstGeom prst="flowChartMultidocumen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СОДЕРЖАТЕЛЬНАЯ 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ОБЛАСТЬ</a:t>
            </a:r>
            <a:endParaRPr lang="ru-RU" b="1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8" name="Блок-схема: внутренняя память 7"/>
          <p:cNvSpPr/>
          <p:nvPr/>
        </p:nvSpPr>
        <p:spPr>
          <a:xfrm>
            <a:off x="6853397" y="4444014"/>
            <a:ext cx="2561573" cy="1168512"/>
          </a:xfrm>
          <a:prstGeom prst="flowChartInternalStorage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ТИП ЗАДАНИЯ</a:t>
            </a:r>
            <a:endParaRPr lang="ru-RU" b="1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10" name="Прямая со стрелкой 9"/>
          <p:cNvCxnSpPr>
            <a:stCxn id="3" idx="2"/>
            <a:endCxn id="2" idx="0"/>
          </p:cNvCxnSpPr>
          <p:nvPr/>
        </p:nvCxnSpPr>
        <p:spPr>
          <a:xfrm flipH="1">
            <a:off x="4961021" y="2188466"/>
            <a:ext cx="19826" cy="73583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>
            <a:stCxn id="4" idx="3"/>
            <a:endCxn id="2" idx="1"/>
          </p:cNvCxnSpPr>
          <p:nvPr/>
        </p:nvCxnSpPr>
        <p:spPr>
          <a:xfrm>
            <a:off x="3002782" y="2623799"/>
            <a:ext cx="1103252" cy="53865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>
            <a:stCxn id="7" idx="1"/>
            <a:endCxn id="2" idx="7"/>
          </p:cNvCxnSpPr>
          <p:nvPr/>
        </p:nvCxnSpPr>
        <p:spPr>
          <a:xfrm flipH="1">
            <a:off x="5816008" y="2589357"/>
            <a:ext cx="1037389" cy="57309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>
            <a:stCxn id="8" idx="1"/>
            <a:endCxn id="2" idx="5"/>
          </p:cNvCxnSpPr>
          <p:nvPr/>
        </p:nvCxnSpPr>
        <p:spPr>
          <a:xfrm flipH="1" flipV="1">
            <a:off x="5816008" y="4312366"/>
            <a:ext cx="1037389" cy="71590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>
            <a:stCxn id="5" idx="3"/>
            <a:endCxn id="2" idx="3"/>
          </p:cNvCxnSpPr>
          <p:nvPr/>
        </p:nvCxnSpPr>
        <p:spPr>
          <a:xfrm flipV="1">
            <a:off x="3002783" y="4312366"/>
            <a:ext cx="1103251" cy="59928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>
            <a:stCxn id="6" idx="0"/>
          </p:cNvCxnSpPr>
          <p:nvPr/>
        </p:nvCxnSpPr>
        <p:spPr>
          <a:xfrm flipV="1">
            <a:off x="5041292" y="4550520"/>
            <a:ext cx="16532" cy="46452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65" name="Прямоугольник 64"/>
          <p:cNvSpPr/>
          <p:nvPr/>
        </p:nvSpPr>
        <p:spPr>
          <a:xfrm>
            <a:off x="491668" y="286856"/>
            <a:ext cx="8958537" cy="738660"/>
          </a:xfrm>
          <a:prstGeom prst="rect">
            <a:avLst/>
          </a:prstGeom>
          <a:noFill/>
        </p:spPr>
        <p:txBody>
          <a:bodyPr wrap="none" lIns="121917" tIns="60958" rIns="121917" bIns="60958">
            <a:spAutoFit/>
          </a:bodyPr>
          <a:lstStyle/>
          <a:p>
            <a:pPr algn="ctr"/>
            <a:r>
              <a:rPr lang="ru-RU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 Narrow" panose="020B0606020202030204" pitchFamily="34" charset="0"/>
              </a:rPr>
              <a:t>МОДЕЛЬ </a:t>
            </a:r>
            <a:r>
              <a:rPr 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 Narrow" panose="020B0606020202030204" pitchFamily="34" charset="0"/>
              </a:rPr>
              <a:t>мониторингового ЗАДАНИЯ</a:t>
            </a:r>
            <a:endParaRPr lang="ru-RU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758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7" t="26184" r="35844" b="8514"/>
          <a:stretch/>
        </p:blipFill>
        <p:spPr bwMode="auto">
          <a:xfrm>
            <a:off x="220716" y="252247"/>
            <a:ext cx="9254360" cy="60825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32721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1650134"/>
              </p:ext>
            </p:extLst>
          </p:nvPr>
        </p:nvGraphicFramePr>
        <p:xfrm>
          <a:off x="146224" y="163388"/>
          <a:ext cx="9581100" cy="679039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138324"/>
                <a:gridCol w="2927066"/>
                <a:gridCol w="3515710"/>
              </a:tblGrid>
              <a:tr h="2394117">
                <a:tc>
                  <a:txBody>
                    <a:bodyPr/>
                    <a:lstStyle/>
                    <a:p>
                      <a:r>
                        <a:rPr lang="ru-RU" sz="1900" kern="1200" dirty="0" smtClean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Карандашный мастер сказал карандашу: «Ты должен знать 5 вещей,- сказал он,- прежде, чем я отправлю тебя в мир. Помня о них, ты станешь лучшим карандашом.</a:t>
                      </a:r>
                      <a:endParaRPr lang="ru-RU" sz="1900" dirty="0"/>
                    </a:p>
                  </a:txBody>
                  <a:tcPr marL="74295" marR="74295"/>
                </a:tc>
                <a:tc>
                  <a:txBody>
                    <a:bodyPr/>
                    <a:lstStyle/>
                    <a:p>
                      <a:pPr algn="just"/>
                      <a:endParaRPr lang="ru-RU" sz="1600" dirty="0" smtClean="0">
                        <a:latin typeface="Arial Narrow" panose="020B0606020202030204" pitchFamily="34" charset="0"/>
                      </a:endParaRPr>
                    </a:p>
                    <a:p>
                      <a:pPr algn="just"/>
                      <a:endParaRPr lang="ru-RU" sz="1600" dirty="0" smtClean="0">
                        <a:latin typeface="Arial Narrow" panose="020B0606020202030204" pitchFamily="34" charset="0"/>
                      </a:endParaRPr>
                    </a:p>
                    <a:p>
                      <a:pPr algn="just"/>
                      <a:r>
                        <a:rPr lang="ru-RU" sz="1600" dirty="0" smtClean="0">
                          <a:latin typeface="Arial Narrow" panose="020B0606020202030204" pitchFamily="34" charset="0"/>
                        </a:rPr>
                        <a:t>ПЕРВОЕ: Ты сможешь сделать много великих </a:t>
                      </a:r>
                    </a:p>
                    <a:p>
                      <a:pPr algn="just"/>
                      <a:r>
                        <a:rPr lang="ru-RU" sz="1600" dirty="0" smtClean="0">
                          <a:latin typeface="Arial Narrow" panose="020B0606020202030204" pitchFamily="34" charset="0"/>
                        </a:rPr>
                        <a:t>вещей, но лишь </a:t>
                      </a:r>
                    </a:p>
                    <a:p>
                      <a:pPr algn="just"/>
                      <a:r>
                        <a:rPr lang="ru-RU" sz="1600" dirty="0" smtClean="0">
                          <a:latin typeface="Arial Narrow" panose="020B0606020202030204" pitchFamily="34" charset="0"/>
                        </a:rPr>
                        <a:t>в том случае, </a:t>
                      </a:r>
                    </a:p>
                    <a:p>
                      <a:pPr algn="just"/>
                      <a:r>
                        <a:rPr lang="ru-RU" sz="1600" dirty="0" smtClean="0">
                          <a:latin typeface="Arial Narrow" panose="020B0606020202030204" pitchFamily="34" charset="0"/>
                        </a:rPr>
                        <a:t>если ты </a:t>
                      </a:r>
                    </a:p>
                    <a:p>
                      <a:pPr algn="just"/>
                      <a:r>
                        <a:rPr lang="ru-RU" sz="1600" dirty="0" smtClean="0">
                          <a:latin typeface="Arial Narrow" panose="020B0606020202030204" pitchFamily="34" charset="0"/>
                        </a:rPr>
                        <a:t>позволишь </a:t>
                      </a:r>
                    </a:p>
                    <a:p>
                      <a:pPr algn="just"/>
                      <a:r>
                        <a:rPr lang="ru-RU" sz="1600" dirty="0" smtClean="0">
                          <a:latin typeface="Arial Narrow" panose="020B0606020202030204" pitchFamily="34" charset="0"/>
                        </a:rPr>
                        <a:t>Кому-то </a:t>
                      </a:r>
                    </a:p>
                    <a:p>
                      <a:pPr algn="just"/>
                      <a:r>
                        <a:rPr lang="ru-RU" sz="1600" dirty="0" smtClean="0">
                          <a:latin typeface="Arial Narrow" panose="020B0606020202030204" pitchFamily="34" charset="0"/>
                        </a:rPr>
                        <a:t>держать тебя </a:t>
                      </a:r>
                    </a:p>
                    <a:p>
                      <a:pPr algn="just"/>
                      <a:r>
                        <a:rPr lang="ru-RU" sz="1600" dirty="0" smtClean="0">
                          <a:latin typeface="Arial Narrow" panose="020B0606020202030204" pitchFamily="34" charset="0"/>
                        </a:rPr>
                        <a:t>в своей руке.</a:t>
                      </a:r>
                      <a:endParaRPr lang="ru-RU" sz="1600" dirty="0">
                        <a:latin typeface="Arial Narrow" panose="020B0606020202030204" pitchFamily="34" charset="0"/>
                      </a:endParaRPr>
                    </a:p>
                  </a:txBody>
                  <a:tcPr marL="74295" marR="74295"/>
                </a:tc>
                <a:tc>
                  <a:txBody>
                    <a:bodyPr/>
                    <a:lstStyle/>
                    <a:p>
                      <a:endParaRPr lang="ru-RU" sz="1600" dirty="0" smtClean="0"/>
                    </a:p>
                    <a:p>
                      <a:endParaRPr lang="ru-RU" sz="1600" dirty="0" smtClean="0">
                        <a:latin typeface="Arial Narrow" panose="020B0606020202030204" pitchFamily="34" charset="0"/>
                      </a:endParaRPr>
                    </a:p>
                    <a:p>
                      <a:endParaRPr lang="ru-RU" sz="1600" dirty="0" smtClean="0">
                        <a:latin typeface="Arial Narrow" panose="020B0606020202030204" pitchFamily="34" charset="0"/>
                      </a:endParaRPr>
                    </a:p>
                    <a:p>
                      <a:endParaRPr lang="ru-RU" sz="1600" dirty="0" smtClean="0">
                        <a:latin typeface="Arial Narrow" panose="020B0606020202030204" pitchFamily="34" charset="0"/>
                      </a:endParaRPr>
                    </a:p>
                    <a:p>
                      <a:endParaRPr lang="ru-RU" sz="1600" dirty="0" smtClean="0">
                        <a:latin typeface="Arial Narrow" panose="020B0606020202030204" pitchFamily="34" charset="0"/>
                      </a:endParaRPr>
                    </a:p>
                    <a:p>
                      <a:endParaRPr lang="ru-RU" sz="1600" dirty="0" smtClean="0">
                        <a:latin typeface="Arial Narrow" panose="020B0606020202030204" pitchFamily="34" charset="0"/>
                      </a:endParaRPr>
                    </a:p>
                    <a:p>
                      <a:endParaRPr lang="ru-RU" sz="1600" dirty="0" smtClean="0">
                        <a:latin typeface="Arial Narrow" panose="020B0606020202030204" pitchFamily="34" charset="0"/>
                      </a:endParaRPr>
                    </a:p>
                    <a:p>
                      <a:r>
                        <a:rPr lang="ru-RU" sz="1600" dirty="0" smtClean="0">
                          <a:latin typeface="Arial Narrow" panose="020B0606020202030204" pitchFamily="34" charset="0"/>
                        </a:rPr>
                        <a:t>ВТОРОЕ: Ты будешь переживать болезненное обтачивание, но это </a:t>
                      </a:r>
                      <a:r>
                        <a:rPr lang="ru-RU" sz="1600" dirty="0" err="1" smtClean="0">
                          <a:latin typeface="Arial Narrow" panose="020B0606020202030204" pitchFamily="34" charset="0"/>
                        </a:rPr>
                        <a:t>небходимо</a:t>
                      </a:r>
                      <a:r>
                        <a:rPr lang="ru-RU" sz="1600" dirty="0" smtClean="0">
                          <a:latin typeface="Arial Narrow" panose="020B0606020202030204" pitchFamily="34" charset="0"/>
                        </a:rPr>
                        <a:t>, чтобы стать лучшим карандашом.</a:t>
                      </a:r>
                      <a:endParaRPr lang="ru-RU" sz="1600" dirty="0">
                        <a:latin typeface="Arial Narrow" panose="020B0606020202030204" pitchFamily="34" charset="0"/>
                      </a:endParaRPr>
                    </a:p>
                  </a:txBody>
                  <a:tcPr marL="74295" marR="74295"/>
                </a:tc>
              </a:tr>
              <a:tr h="2499563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Arial Narrow" panose="020B0606020202030204" pitchFamily="34" charset="0"/>
                        </a:rPr>
                        <a:t>                                      </a:t>
                      </a:r>
                    </a:p>
                    <a:p>
                      <a:r>
                        <a:rPr lang="ru-RU" sz="1600" dirty="0" smtClean="0">
                          <a:latin typeface="Arial Narrow" panose="020B0606020202030204" pitchFamily="34" charset="0"/>
                        </a:rPr>
                        <a:t>                                        </a:t>
                      </a:r>
                    </a:p>
                    <a:p>
                      <a:endParaRPr lang="ru-RU" sz="1600" dirty="0" smtClean="0">
                        <a:latin typeface="Arial Narrow" panose="020B0606020202030204" pitchFamily="34" charset="0"/>
                      </a:endParaRPr>
                    </a:p>
                    <a:p>
                      <a:r>
                        <a:rPr lang="ru-RU" sz="1600" dirty="0" smtClean="0">
                          <a:latin typeface="Arial Narrow" panose="020B0606020202030204" pitchFamily="34" charset="0"/>
                        </a:rPr>
                        <a:t>                                   ТРЕТЬЕ:                     </a:t>
                      </a:r>
                    </a:p>
                    <a:p>
                      <a:r>
                        <a:rPr lang="ru-RU" sz="1600" dirty="0" smtClean="0">
                          <a:latin typeface="Arial Narrow" panose="020B0606020202030204" pitchFamily="34" charset="0"/>
                        </a:rPr>
                        <a:t>                                 Ты  будешь </a:t>
                      </a:r>
                    </a:p>
                    <a:p>
                      <a:r>
                        <a:rPr lang="ru-RU" sz="1600" dirty="0" smtClean="0">
                          <a:latin typeface="Arial Narrow" panose="020B0606020202030204" pitchFamily="34" charset="0"/>
                        </a:rPr>
                        <a:t>                                 способен</a:t>
                      </a:r>
                    </a:p>
                    <a:p>
                      <a:r>
                        <a:rPr lang="ru-RU" sz="1600" dirty="0" smtClean="0">
                          <a:latin typeface="Arial Narrow" panose="020B0606020202030204" pitchFamily="34" charset="0"/>
                        </a:rPr>
                        <a:t>исправлять ошибки, которые ты совершаешь</a:t>
                      </a:r>
                      <a:endParaRPr lang="ru-RU" sz="1600" dirty="0">
                        <a:latin typeface="Arial Narrow" panose="020B0606020202030204" pitchFamily="34" charset="0"/>
                      </a:endParaRPr>
                    </a:p>
                  </a:txBody>
                  <a:tcPr marL="74295" marR="74295"/>
                </a:tc>
                <a:tc>
                  <a:txBody>
                    <a:bodyPr/>
                    <a:lstStyle/>
                    <a:p>
                      <a:endParaRPr lang="ru-RU" sz="1600" dirty="0" smtClean="0">
                        <a:latin typeface="Arial Narrow" panose="020B0606020202030204" pitchFamily="34" charset="0"/>
                      </a:endParaRPr>
                    </a:p>
                    <a:p>
                      <a:r>
                        <a:rPr lang="ru-RU" sz="1600" dirty="0" smtClean="0">
                          <a:latin typeface="Arial Narrow" panose="020B0606020202030204" pitchFamily="34" charset="0"/>
                        </a:rPr>
                        <a:t>ЧЕТВЕРТОЕ: Твоя </a:t>
                      </a:r>
                    </a:p>
                    <a:p>
                      <a:r>
                        <a:rPr lang="ru-RU" sz="1600" dirty="0" smtClean="0">
                          <a:latin typeface="Arial Narrow" panose="020B0606020202030204" pitchFamily="34" charset="0"/>
                        </a:rPr>
                        <a:t>наиболее важная </a:t>
                      </a:r>
                    </a:p>
                    <a:p>
                      <a:r>
                        <a:rPr lang="ru-RU" sz="1600" dirty="0" smtClean="0">
                          <a:latin typeface="Arial Narrow" panose="020B0606020202030204" pitchFamily="34" charset="0"/>
                        </a:rPr>
                        <a:t>часть будет </a:t>
                      </a:r>
                    </a:p>
                    <a:p>
                      <a:r>
                        <a:rPr lang="ru-RU" sz="1600" dirty="0" smtClean="0">
                          <a:latin typeface="Arial Narrow" panose="020B0606020202030204" pitchFamily="34" charset="0"/>
                        </a:rPr>
                        <a:t>всегда находиться </a:t>
                      </a:r>
                    </a:p>
                    <a:p>
                      <a:r>
                        <a:rPr lang="ru-RU" sz="1600" dirty="0" smtClean="0">
                          <a:latin typeface="Arial Narrow" panose="020B0606020202030204" pitchFamily="34" charset="0"/>
                        </a:rPr>
                        <a:t>внутри тебя.</a:t>
                      </a:r>
                      <a:endParaRPr lang="ru-RU" sz="1600" dirty="0">
                        <a:latin typeface="Arial Narrow" panose="020B0606020202030204" pitchFamily="34" charset="0"/>
                      </a:endParaRPr>
                    </a:p>
                  </a:txBody>
                  <a:tcPr marL="74295" marR="74295"/>
                </a:tc>
                <a:tc>
                  <a:txBody>
                    <a:bodyPr/>
                    <a:lstStyle/>
                    <a:p>
                      <a:endParaRPr lang="ru-RU" sz="1600" dirty="0" smtClean="0">
                        <a:latin typeface="Arial Narrow" panose="020B0606020202030204" pitchFamily="34" charset="0"/>
                      </a:endParaRPr>
                    </a:p>
                    <a:p>
                      <a:r>
                        <a:rPr lang="ru-RU" sz="1600" dirty="0" smtClean="0">
                          <a:latin typeface="Arial Narrow" panose="020B0606020202030204" pitchFamily="34" charset="0"/>
                        </a:rPr>
                        <a:t>ПЯТОЕ: Где бы тебя не использовали, </a:t>
                      </a:r>
                    </a:p>
                    <a:p>
                      <a:r>
                        <a:rPr lang="ru-RU" sz="1600" dirty="0" smtClean="0">
                          <a:latin typeface="Arial Narrow" panose="020B0606020202030204" pitchFamily="34" charset="0"/>
                        </a:rPr>
                        <a:t>ты должен оставить СВОЙ СЛЕД. Независимо от твоего состояния ТЫ ДОЛЖЕН ПРОДОЛЖАТЬ ПИСАТЬ. </a:t>
                      </a:r>
                      <a:endParaRPr lang="ru-RU" sz="1600" dirty="0">
                        <a:latin typeface="Arial Narrow" panose="020B0606020202030204" pitchFamily="34" charset="0"/>
                      </a:endParaRPr>
                    </a:p>
                  </a:txBody>
                  <a:tcPr marL="74295" marR="74295"/>
                </a:tc>
              </a:tr>
              <a:tr h="1517153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1" kern="1200" dirty="0" smtClean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Карандаш – талантливый ученик всё понял и успешно построил свою жизнь.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900" b="1" kern="1200" dirty="0" smtClean="0">
                        <a:solidFill>
                          <a:schemeClr val="tx1"/>
                        </a:solidFill>
                        <a:latin typeface="Arial Narrow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endParaRPr lang="ru-RU" sz="1600" dirty="0">
                        <a:latin typeface="Arial Narrow" panose="020B0606020202030204" pitchFamily="34" charset="0"/>
                      </a:endParaRPr>
                    </a:p>
                  </a:txBody>
                  <a:tcPr marL="74295" marR="74295"/>
                </a:tc>
                <a:tc hMerge="1">
                  <a:txBody>
                    <a:bodyPr/>
                    <a:lstStyle/>
                    <a:p>
                      <a:endParaRPr lang="ru-RU" sz="2000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2000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7325" y="175941"/>
            <a:ext cx="8543925" cy="51774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 </a:t>
            </a:r>
            <a:endParaRPr lang="ru-RU" b="1" dirty="0">
              <a:solidFill>
                <a:srgbClr val="C00000"/>
              </a:solidFill>
              <a:latin typeface="Arial Narrow" panose="020B060602020203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056" y="3399537"/>
            <a:ext cx="1045777" cy="104577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0798" y="1394463"/>
            <a:ext cx="1551689" cy="130906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3657" y="4230762"/>
            <a:ext cx="2126546" cy="1594910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8381" y="5234149"/>
            <a:ext cx="2233616" cy="290513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3014" y="304299"/>
            <a:ext cx="1797189" cy="1347892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0786" y="1941260"/>
            <a:ext cx="1024759" cy="1024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709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8095" y="623296"/>
            <a:ext cx="9658349" cy="2926080"/>
          </a:xfrm>
        </p:spPr>
        <p:txBody>
          <a:bodyPr>
            <a:normAutofit/>
          </a:bodyPr>
          <a:lstStyle/>
          <a:p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4000" dirty="0" smtClean="0"/>
              <a:t>Формирование </a:t>
            </a:r>
            <a:br>
              <a:rPr lang="ru-RU" sz="4000" dirty="0" smtClean="0"/>
            </a:br>
            <a:r>
              <a:rPr lang="ru-RU" sz="4000" dirty="0" smtClean="0"/>
              <a:t>функциональной грамотности </a:t>
            </a:r>
            <a:br>
              <a:rPr lang="ru-RU" sz="4000" dirty="0" smtClean="0"/>
            </a:br>
            <a:r>
              <a:rPr lang="ru-RU" sz="4000" dirty="0" smtClean="0"/>
              <a:t>в </a:t>
            </a:r>
            <a:r>
              <a:rPr lang="ru-RU" sz="4000" dirty="0"/>
              <a:t>урочной </a:t>
            </a:r>
            <a:r>
              <a:rPr lang="ru-RU" sz="4000" dirty="0" smtClean="0"/>
              <a:t>деятельности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9409805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Скругленный прямоугольник 43"/>
          <p:cNvSpPr/>
          <p:nvPr/>
        </p:nvSpPr>
        <p:spPr>
          <a:xfrm>
            <a:off x="6767184" y="1969775"/>
            <a:ext cx="2941277" cy="4411191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3680438" y="2022157"/>
            <a:ext cx="2890827" cy="4411191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" y="2017988"/>
            <a:ext cx="3612274" cy="4411191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одзаголовок 2"/>
          <p:cNvSpPr txBox="1">
            <a:spLocks/>
          </p:cNvSpPr>
          <p:nvPr/>
        </p:nvSpPr>
        <p:spPr>
          <a:xfrm>
            <a:off x="2986318" y="6244722"/>
            <a:ext cx="6686550" cy="368912"/>
          </a:xfrm>
          <a:prstGeom prst="rect">
            <a:avLst/>
          </a:prstGeom>
        </p:spPr>
        <p:txBody>
          <a:bodyPr vert="horz" lIns="82296" tIns="41148" rIns="82296" bIns="41148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ru-RU" sz="2520" dirty="0" err="1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Алагуева</a:t>
            </a:r>
            <a:r>
              <a:rPr lang="ru-RU" sz="252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 О.Л.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094393" y="110222"/>
            <a:ext cx="676178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>
                <a:ln w="22225">
                  <a:solidFill>
                    <a:srgbClr val="2A43BA"/>
                  </a:solidFill>
                  <a:prstDash val="solid"/>
                </a:ln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Активизирующая модель </a:t>
            </a:r>
            <a:endParaRPr lang="ru-RU" sz="4800" b="1" dirty="0">
              <a:ln w="22225">
                <a:solidFill>
                  <a:srgbClr val="2A43BA"/>
                </a:solidFill>
                <a:prstDash val="solid"/>
              </a:ln>
              <a:solidFill>
                <a:srgbClr val="C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20161" y="663893"/>
            <a:ext cx="6179512" cy="6832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840" b="1" dirty="0">
                <a:solidFill>
                  <a:srgbClr val="C00000"/>
                </a:solidFill>
              </a:rPr>
              <a:t>«познавательный интерес»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46711" y="1188721"/>
            <a:ext cx="92868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ментальная 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карта-«внешняя 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«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фотография» </a:t>
            </a:r>
          </a:p>
          <a:p>
            <a:pPr algn="ctr"/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сложных 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взаимоотношений наших мыслей в конкретный момент времени. </a:t>
            </a:r>
            <a:endParaRPr lang="ru-RU" sz="2400" dirty="0">
              <a:solidFill>
                <a:schemeClr val="accent1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9321" y="2142827"/>
            <a:ext cx="1525885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413" y="2168226"/>
            <a:ext cx="1455216" cy="12342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722" y="3618332"/>
            <a:ext cx="1443942" cy="1179288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413" y="5048990"/>
            <a:ext cx="1504749" cy="1195733"/>
          </a:xfrm>
          <a:prstGeom prst="rect">
            <a:avLst/>
          </a:prstGeom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1325" y="2243560"/>
            <a:ext cx="1377553" cy="115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1325" y="3605297"/>
            <a:ext cx="1377553" cy="1189859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1923" y="2341667"/>
            <a:ext cx="1688715" cy="415684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1619" y="2568953"/>
            <a:ext cx="550950" cy="1051533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179" y="3367279"/>
            <a:ext cx="858102" cy="715394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5587" y="4129971"/>
            <a:ext cx="901442" cy="757255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372"/>
          <a:stretch/>
        </p:blipFill>
        <p:spPr>
          <a:xfrm>
            <a:off x="6767183" y="2129080"/>
            <a:ext cx="2699026" cy="2047907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sp>
        <p:nvSpPr>
          <p:cNvPr id="32" name="Овал 31"/>
          <p:cNvSpPr/>
          <p:nvPr/>
        </p:nvSpPr>
        <p:spPr>
          <a:xfrm>
            <a:off x="7648113" y="3655108"/>
            <a:ext cx="431253" cy="52026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Овал 32"/>
          <p:cNvSpPr/>
          <p:nvPr/>
        </p:nvSpPr>
        <p:spPr>
          <a:xfrm>
            <a:off x="7122925" y="3670874"/>
            <a:ext cx="431252" cy="520263"/>
          </a:xfrm>
          <a:prstGeom prst="ellipse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Овал 33"/>
          <p:cNvSpPr/>
          <p:nvPr/>
        </p:nvSpPr>
        <p:spPr>
          <a:xfrm>
            <a:off x="6593467" y="3670875"/>
            <a:ext cx="448331" cy="520262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Овал 34"/>
          <p:cNvSpPr/>
          <p:nvPr/>
        </p:nvSpPr>
        <p:spPr>
          <a:xfrm>
            <a:off x="8169033" y="3649856"/>
            <a:ext cx="431253" cy="52026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Овал 35"/>
          <p:cNvSpPr/>
          <p:nvPr/>
        </p:nvSpPr>
        <p:spPr>
          <a:xfrm>
            <a:off x="8668604" y="3649855"/>
            <a:ext cx="431253" cy="520262"/>
          </a:xfrm>
          <a:prstGeom prst="ellipse">
            <a:avLst/>
          </a:prstGeom>
          <a:solidFill>
            <a:srgbClr val="010C1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Овал 36"/>
          <p:cNvSpPr/>
          <p:nvPr/>
        </p:nvSpPr>
        <p:spPr>
          <a:xfrm>
            <a:off x="9202333" y="3660366"/>
            <a:ext cx="431253" cy="520262"/>
          </a:xfrm>
          <a:prstGeom prst="ellipse">
            <a:avLst/>
          </a:prstGeom>
          <a:solidFill>
            <a:srgbClr val="A8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9" name="Рисунок 38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24" b="5734"/>
          <a:stretch/>
        </p:blipFill>
        <p:spPr>
          <a:xfrm>
            <a:off x="6807633" y="4350556"/>
            <a:ext cx="1101617" cy="929760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pic>
        <p:nvPicPr>
          <p:cNvPr id="40" name="Рисунок 39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7109" y="4343713"/>
            <a:ext cx="1143257" cy="936604"/>
          </a:xfrm>
          <a:prstGeom prst="rect">
            <a:avLst/>
          </a:prstGeom>
        </p:spPr>
      </p:pic>
      <p:pic>
        <p:nvPicPr>
          <p:cNvPr id="41" name="Рисунок 40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6897" y="5345721"/>
            <a:ext cx="1112353" cy="928084"/>
          </a:xfrm>
          <a:prstGeom prst="rect">
            <a:avLst/>
          </a:prstGeom>
        </p:spPr>
      </p:pic>
      <p:pic>
        <p:nvPicPr>
          <p:cNvPr id="43" name="Рисунок 42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9673" y="5327317"/>
            <a:ext cx="1135707" cy="930311"/>
          </a:xfrm>
          <a:prstGeom prst="rect">
            <a:avLst/>
          </a:prstGeom>
        </p:spPr>
      </p:pic>
      <p:sp>
        <p:nvSpPr>
          <p:cNvPr id="46" name="Прямоугольник 45"/>
          <p:cNvSpPr/>
          <p:nvPr/>
        </p:nvSpPr>
        <p:spPr>
          <a:xfrm>
            <a:off x="4280138" y="4890645"/>
            <a:ext cx="1655133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cap="none" spc="0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ПОМНЮ…</a:t>
            </a:r>
            <a:endParaRPr lang="ru-RU" sz="2400" b="1" cap="none" spc="0" dirty="0">
              <a:ln w="0"/>
              <a:solidFill>
                <a:schemeClr val="accent1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3612394" y="5310011"/>
            <a:ext cx="295786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 Narrow" panose="020B0606020202030204" pitchFamily="34" charset="0"/>
              </a:rPr>
              <a:t>Как холодно, росисто и </a:t>
            </a:r>
            <a:endParaRPr lang="ru-RU" sz="2000" b="1" dirty="0" smtClean="0">
              <a:ln w="0"/>
              <a:solidFill>
                <a:schemeClr val="accent1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 Narrow" panose="020B0606020202030204" pitchFamily="34" charset="0"/>
            </a:endParaRPr>
          </a:p>
          <a:p>
            <a:pPr algn="ctr"/>
            <a:r>
              <a:rPr lang="ru-RU" sz="2000" b="1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 Narrow" panose="020B0606020202030204" pitchFamily="34" charset="0"/>
              </a:rPr>
              <a:t>как </a:t>
            </a:r>
            <a:r>
              <a:rPr lang="ru-RU" sz="2000" b="1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 Narrow" panose="020B0606020202030204" pitchFamily="34" charset="0"/>
              </a:rPr>
              <a:t>хорошо жить на свете!</a:t>
            </a:r>
            <a:endParaRPr lang="ru-RU" sz="2000" b="1" cap="none" spc="0" dirty="0">
              <a:ln w="0"/>
              <a:solidFill>
                <a:schemeClr val="accent1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8841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2"/>
          <p:cNvSpPr txBox="1">
            <a:spLocks/>
          </p:cNvSpPr>
          <p:nvPr/>
        </p:nvSpPr>
        <p:spPr>
          <a:xfrm>
            <a:off x="3058478" y="6355080"/>
            <a:ext cx="6686550" cy="304800"/>
          </a:xfrm>
          <a:prstGeom prst="rect">
            <a:avLst/>
          </a:prstGeom>
        </p:spPr>
        <p:txBody>
          <a:bodyPr vert="horz" lIns="82296" tIns="41148" rIns="82296" bIns="41148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ru-RU" sz="2000" dirty="0" err="1">
                <a:latin typeface="Arial Narrow" panose="020B0606020202030204" pitchFamily="34" charset="0"/>
              </a:rPr>
              <a:t>Алагуева</a:t>
            </a:r>
            <a:r>
              <a:rPr lang="ru-RU" sz="2000" dirty="0">
                <a:latin typeface="Arial Narrow" panose="020B0606020202030204" pitchFamily="34" charset="0"/>
              </a:rPr>
              <a:t> О.Л.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050848" y="0"/>
            <a:ext cx="599234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Формирующая модель</a:t>
            </a:r>
            <a:endParaRPr lang="ru-RU" sz="48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C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425976" y="489365"/>
            <a:ext cx="5379999" cy="6832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840" b="1" dirty="0">
                <a:solidFill>
                  <a:srgbClr val="C00000"/>
                </a:solidFill>
              </a:rPr>
              <a:t>«умственное действие»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348843" y="982431"/>
            <a:ext cx="7960834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проблемные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ситуации- техника 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«Проблемные вопросы»</a:t>
            </a:r>
          </a:p>
          <a:p>
            <a:endParaRPr lang="ru-RU" sz="2800" dirty="0">
              <a:solidFill>
                <a:schemeClr val="accent1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13" name="Прямоугольник 6"/>
          <p:cNvSpPr>
            <a:spLocks noChangeArrowheads="1"/>
          </p:cNvSpPr>
          <p:nvPr/>
        </p:nvSpPr>
        <p:spPr bwMode="auto">
          <a:xfrm>
            <a:off x="284797" y="1362216"/>
            <a:ext cx="943546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ru-RU" altLang="ru-RU" b="1" dirty="0">
                <a:solidFill>
                  <a:schemeClr val="tx2">
                    <a:lumMod val="50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серия общих вопросов для учебных ситуаций (психологи): </a:t>
            </a:r>
            <a:r>
              <a:rPr lang="ru-RU" altLang="ru-RU" dirty="0" smtClean="0">
                <a:solidFill>
                  <a:schemeClr val="tx2">
                    <a:lumMod val="50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Что </a:t>
            </a:r>
            <a:r>
              <a:rPr lang="ru-RU" altLang="ru-RU" dirty="0">
                <a:solidFill>
                  <a:schemeClr val="tx2">
                    <a:lumMod val="50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случится, </a:t>
            </a:r>
            <a:r>
              <a:rPr lang="ru-RU" altLang="ru-RU" dirty="0" smtClean="0">
                <a:solidFill>
                  <a:schemeClr val="tx2">
                    <a:lumMod val="50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если…? </a:t>
            </a:r>
            <a:r>
              <a:rPr lang="ru-RU" altLang="ru-RU" dirty="0">
                <a:solidFill>
                  <a:schemeClr val="tx2">
                    <a:lumMod val="50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В чем сильные и слабые </a:t>
            </a:r>
            <a:r>
              <a:rPr lang="ru-RU" altLang="ru-RU" dirty="0" smtClean="0">
                <a:solidFill>
                  <a:schemeClr val="tx2">
                    <a:lumMod val="50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стороны…? </a:t>
            </a:r>
            <a:r>
              <a:rPr lang="ru-RU" altLang="ru-RU" dirty="0">
                <a:solidFill>
                  <a:schemeClr val="tx2">
                    <a:lumMod val="50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На что </a:t>
            </a:r>
            <a:r>
              <a:rPr lang="ru-RU" altLang="ru-RU" dirty="0" smtClean="0">
                <a:solidFill>
                  <a:schemeClr val="tx2">
                    <a:lumMod val="50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…похоже? </a:t>
            </a:r>
            <a:r>
              <a:rPr lang="ru-RU" altLang="ru-RU" dirty="0">
                <a:solidFill>
                  <a:schemeClr val="tx2">
                    <a:lumMod val="50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Что мы уже знаем </a:t>
            </a:r>
            <a:r>
              <a:rPr lang="ru-RU" altLang="ru-RU" dirty="0" smtClean="0">
                <a:solidFill>
                  <a:schemeClr val="tx2">
                    <a:lumMod val="50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о...? </a:t>
            </a:r>
            <a:r>
              <a:rPr lang="ru-RU" altLang="ru-RU" dirty="0">
                <a:solidFill>
                  <a:schemeClr val="tx2">
                    <a:lumMod val="50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Каким </a:t>
            </a:r>
            <a:r>
              <a:rPr lang="ru-RU" altLang="ru-RU" dirty="0" smtClean="0">
                <a:solidFill>
                  <a:schemeClr val="tx2">
                    <a:lumMod val="50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образом </a:t>
            </a:r>
            <a:r>
              <a:rPr lang="ru-RU" altLang="ru-RU" dirty="0">
                <a:solidFill>
                  <a:schemeClr val="tx2">
                    <a:lumMod val="50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можно использовать </a:t>
            </a:r>
            <a:r>
              <a:rPr lang="ru-RU" altLang="ru-RU" dirty="0" smtClean="0">
                <a:solidFill>
                  <a:schemeClr val="tx2">
                    <a:lumMod val="50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для…? </a:t>
            </a:r>
            <a:r>
              <a:rPr lang="ru-RU" altLang="ru-RU" dirty="0">
                <a:solidFill>
                  <a:schemeClr val="tx2">
                    <a:lumMod val="50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Чем </a:t>
            </a:r>
            <a:r>
              <a:rPr lang="ru-RU" altLang="ru-RU" dirty="0" smtClean="0">
                <a:solidFill>
                  <a:schemeClr val="tx2">
                    <a:lumMod val="50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похожи…? </a:t>
            </a:r>
            <a:r>
              <a:rPr lang="ru-RU" altLang="ru-RU" dirty="0">
                <a:solidFill>
                  <a:schemeClr val="tx2">
                    <a:lumMod val="50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Каким образом </a:t>
            </a:r>
            <a:r>
              <a:rPr lang="ru-RU" altLang="ru-RU" dirty="0" smtClean="0">
                <a:solidFill>
                  <a:schemeClr val="tx2">
                    <a:lumMod val="50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влияет на…? Почему …является лучшим? </a:t>
            </a:r>
            <a:endParaRPr lang="ru-RU" altLang="ru-RU" dirty="0">
              <a:solidFill>
                <a:schemeClr val="tx2">
                  <a:lumMod val="50000"/>
                </a:schemeClr>
              </a:solidFill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95" t="22844" r="40021" b="16164"/>
          <a:stretch/>
        </p:blipFill>
        <p:spPr bwMode="auto">
          <a:xfrm>
            <a:off x="975357" y="2316413"/>
            <a:ext cx="4027172" cy="383915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5115975" y="2324190"/>
            <a:ext cx="4465517" cy="229398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 algn="ctr">
              <a:buAutoNum type="arabicPlain" startAt="3"/>
            </a:pPr>
            <a:r>
              <a:rPr lang="ru-RU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«Почему?»:</a:t>
            </a:r>
          </a:p>
          <a:p>
            <a:pPr marL="457200" indent="-457200">
              <a:buAutoNum type="arabicPeriod"/>
            </a:pPr>
            <a:r>
              <a:rPr lang="ru-RU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Определено, каковы станции весной, осенью, зимой. А какие они летом?</a:t>
            </a:r>
          </a:p>
          <a:p>
            <a:pPr marL="457200" indent="-457200">
              <a:buAutoNum type="arabicPeriod"/>
            </a:pPr>
            <a:r>
              <a:rPr lang="ru-RU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Однородные члены предложения: «примут», «промелькнут»- оппозиционны? В чём суть этого противопоставления?</a:t>
            </a:r>
          </a:p>
          <a:p>
            <a:pPr marL="457200" indent="-457200">
              <a:buAutoNum type="arabicPeriod"/>
            </a:pPr>
            <a:r>
              <a:rPr lang="ru-RU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Как вы понимаете выражение «за спиной всегда»? </a:t>
            </a:r>
            <a:endParaRPr lang="ru-RU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pic>
        <p:nvPicPr>
          <p:cNvPr id="15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62" t="17242" r="57227" b="18319"/>
          <a:stretch/>
        </p:blipFill>
        <p:spPr bwMode="auto">
          <a:xfrm>
            <a:off x="240306" y="3602965"/>
            <a:ext cx="1470102" cy="2331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https://media-cdn.sygictraveldata.com/media/1200x630/612664395a40232133447d33247d383637303232313638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37" b="22138"/>
          <a:stretch/>
        </p:blipFill>
        <p:spPr bwMode="auto">
          <a:xfrm>
            <a:off x="5115974" y="4618177"/>
            <a:ext cx="4465518" cy="1493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6468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0344600"/>
              </p:ext>
            </p:extLst>
          </p:nvPr>
        </p:nvGraphicFramePr>
        <p:xfrm>
          <a:off x="101759" y="1340068"/>
          <a:ext cx="5044302" cy="519821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81434"/>
                <a:gridCol w="1681434"/>
                <a:gridCol w="1681434"/>
              </a:tblGrid>
              <a:tr h="174997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74295" marR="74295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74295" marR="74295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74295" marR="74295"/>
                </a:tc>
              </a:tr>
              <a:tr h="1820663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74295" marR="74295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74295" marR="74295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74295" marR="74295"/>
                </a:tc>
              </a:tr>
              <a:tr h="162758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74295" marR="74295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74295" marR="74295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74295" marR="74295"/>
                </a:tc>
              </a:tr>
            </a:tbl>
          </a:graphicData>
        </a:graphic>
      </p:graphicFrame>
      <p:sp>
        <p:nvSpPr>
          <p:cNvPr id="2" name="Подзаголовок 2"/>
          <p:cNvSpPr txBox="1">
            <a:spLocks/>
          </p:cNvSpPr>
          <p:nvPr/>
        </p:nvSpPr>
        <p:spPr>
          <a:xfrm>
            <a:off x="2909888" y="6290968"/>
            <a:ext cx="6686550" cy="368912"/>
          </a:xfrm>
          <a:prstGeom prst="rect">
            <a:avLst/>
          </a:prstGeom>
        </p:spPr>
        <p:txBody>
          <a:bodyPr vert="horz" lIns="82296" tIns="41148" rIns="82296" bIns="41148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ru-RU" sz="2520" dirty="0" err="1">
                <a:latin typeface="Arial Narrow" panose="020B0606020202030204" pitchFamily="34" charset="0"/>
              </a:rPr>
              <a:t>Алагуева</a:t>
            </a:r>
            <a:r>
              <a:rPr lang="ru-RU" sz="2520" dirty="0">
                <a:latin typeface="Arial Narrow" panose="020B0606020202030204" pitchFamily="34" charset="0"/>
              </a:rPr>
              <a:t> О.Л.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183662" y="0"/>
            <a:ext cx="575510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Развивающая модель</a:t>
            </a:r>
            <a:endParaRPr lang="ru-RU" sz="48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C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42812" y="618961"/>
            <a:ext cx="5638082" cy="6832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840" b="1" dirty="0">
                <a:solidFill>
                  <a:srgbClr val="C00000"/>
                </a:solidFill>
              </a:rPr>
              <a:t>«способы деятельности»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163035" y="1425932"/>
            <a:ext cx="241284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Бинарные 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задания</a:t>
            </a:r>
            <a:endParaRPr lang="ru-RU" sz="2400" dirty="0">
              <a:solidFill>
                <a:schemeClr val="accent1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>
            <a:off x="3057390" y="5070782"/>
            <a:ext cx="70208" cy="8641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2" descr="https://avatars.mds.yandex.net/i?id=460d404cc82a8fae493badf9ca4d2ffe3c362932-9293428-images-thumbs&amp;n=1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25327" b="20721"/>
          <a:stretch/>
        </p:blipFill>
        <p:spPr bwMode="auto">
          <a:xfrm>
            <a:off x="3653742" y="4946476"/>
            <a:ext cx="1256738" cy="1479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https://avatars.mds.yandex.net/i?id=7ba376903e971702c6e4a5318458e3a9360fc5fa-9068811-images-thumbs&amp;n=1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79" r="9245" b="9077"/>
          <a:stretch/>
        </p:blipFill>
        <p:spPr bwMode="auto">
          <a:xfrm>
            <a:off x="3688188" y="3249218"/>
            <a:ext cx="1222292" cy="1438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8" descr="Командиру &amp;quot;Каскада&amp;quot; Дикому присвоили звание генерал-полковника. 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28" r="19954"/>
          <a:stretch/>
        </p:blipFill>
        <p:spPr bwMode="auto">
          <a:xfrm>
            <a:off x="2042813" y="3222580"/>
            <a:ext cx="1218345" cy="1491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0" descr="https://catchsuccess.ru/wp-content/uploads/d/7/5/d7513dab293488670ca0b82cd536bfc7.jpe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74" t="-157" r="-1870" b="157"/>
          <a:stretch/>
        </p:blipFill>
        <p:spPr bwMode="auto">
          <a:xfrm>
            <a:off x="343265" y="3273174"/>
            <a:ext cx="1268390" cy="1414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12" descr="https://i.pinimg.com/originals/c7/89/87/c789870ecc1feefb8a1807c471e4e4e1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13" t="9724" r="28841" b="47655"/>
          <a:stretch/>
        </p:blipFill>
        <p:spPr bwMode="auto">
          <a:xfrm>
            <a:off x="2000535" y="1501569"/>
            <a:ext cx="1334359" cy="1492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14" descr="https://yt3.googleusercontent.com/ytc/AGIKgqNLXKFb8Vbtc_3ZzQF2dV3aDaHTX3X3pg_K__gLiw=s900-c-k-c0x00ffffff-no-rj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0426" y="1455958"/>
            <a:ext cx="1350054" cy="1515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18" descr="https://catherineasquithgallery.com/uploads/posts/2021-02/1613650479_66-p-fon-dlya-prezentatsii-s-perom-103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05" r="23279"/>
          <a:stretch/>
        </p:blipFill>
        <p:spPr bwMode="auto">
          <a:xfrm>
            <a:off x="2042812" y="4969606"/>
            <a:ext cx="1218346" cy="1432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0" descr="https://www.tursar.ru/image/img1568_0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23" r="16574"/>
          <a:stretch/>
        </p:blipFill>
        <p:spPr bwMode="auto">
          <a:xfrm>
            <a:off x="343265" y="4944124"/>
            <a:ext cx="1194941" cy="1458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2" descr="https://centr-fuel.ru/wp-content/uploads/2020/02/fmg5daeb874141131-scaled.jpg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71" r="11522"/>
          <a:stretch/>
        </p:blipFill>
        <p:spPr bwMode="auto">
          <a:xfrm>
            <a:off x="288328" y="1514947"/>
            <a:ext cx="1249878" cy="1466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Прямоугольник 25">
            <a:extLst>
              <a:ext uri="{FF2B5EF4-FFF2-40B4-BE49-F238E27FC236}">
                <a16:creationId xmlns="" xmlns:a16="http://schemas.microsoft.com/office/drawing/2014/main" id="{A12A69C2-BC63-44A9-9362-8CF00D015A96}"/>
              </a:ext>
            </a:extLst>
          </p:cNvPr>
          <p:cNvSpPr/>
          <p:nvPr/>
        </p:nvSpPr>
        <p:spPr>
          <a:xfrm>
            <a:off x="6368389" y="2102467"/>
            <a:ext cx="207460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u="none" strike="noStrike" dirty="0">
                <a:solidFill>
                  <a:srgbClr val="FF0000"/>
                </a:solidFill>
                <a:effectLst/>
                <a:latin typeface="Arial Narrow" panose="020B0606020202030204" pitchFamily="34" charset="0"/>
                <a:cs typeface="Times New Roman" panose="02020603050405020304" pitchFamily="18" charset="0"/>
              </a:rPr>
              <a:t>КРОССЕНС</a:t>
            </a:r>
          </a:p>
        </p:txBody>
      </p:sp>
      <p:sp>
        <p:nvSpPr>
          <p:cNvPr id="27" name="Прямоугольник 26">
            <a:extLst>
              <a:ext uri="{FF2B5EF4-FFF2-40B4-BE49-F238E27FC236}">
                <a16:creationId xmlns="" xmlns:a16="http://schemas.microsoft.com/office/drawing/2014/main" id="{1FD98B15-AF40-487B-BDB3-AD0CDEDFE652}"/>
              </a:ext>
            </a:extLst>
          </p:cNvPr>
          <p:cNvSpPr/>
          <p:nvPr/>
        </p:nvSpPr>
        <p:spPr>
          <a:xfrm>
            <a:off x="5386764" y="2921538"/>
            <a:ext cx="398467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1. Исходя из иллюстративного материала, </a:t>
            </a: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определите произведение. </a:t>
            </a:r>
            <a:endParaRPr lang="ru-RU" sz="2400" dirty="0">
              <a:solidFill>
                <a:schemeClr val="tx1">
                  <a:lumMod val="95000"/>
                  <a:lumOff val="5000"/>
                </a:schemeClr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2. Определите объекты, которые изображены, поясните, как они связанны с </a:t>
            </a: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произведением.</a:t>
            </a:r>
            <a:endParaRPr lang="ru-RU" sz="2400" b="0" i="0" dirty="0">
              <a:solidFill>
                <a:schemeClr val="tx1">
                  <a:lumMod val="95000"/>
                  <a:lumOff val="5000"/>
                </a:schemeClr>
              </a:solidFill>
              <a:effectLst/>
              <a:latin typeface="Arial Narrow" panose="020B0606020202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4210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Скругленный прямоугольник 35"/>
          <p:cNvSpPr/>
          <p:nvPr/>
        </p:nvSpPr>
        <p:spPr>
          <a:xfrm>
            <a:off x="358665" y="1860332"/>
            <a:ext cx="4841985" cy="1616985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5516036" y="236483"/>
            <a:ext cx="2102885" cy="6252605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одзаголовок 2"/>
          <p:cNvSpPr txBox="1">
            <a:spLocks/>
          </p:cNvSpPr>
          <p:nvPr/>
        </p:nvSpPr>
        <p:spPr>
          <a:xfrm>
            <a:off x="2996103" y="6304632"/>
            <a:ext cx="6686550" cy="368912"/>
          </a:xfrm>
          <a:prstGeom prst="rect">
            <a:avLst/>
          </a:prstGeom>
        </p:spPr>
        <p:txBody>
          <a:bodyPr vert="horz" lIns="82296" tIns="41148" rIns="82296" bIns="41148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ru-RU" sz="2520" dirty="0" err="1">
                <a:latin typeface="Arial Narrow" panose="020B0606020202030204" pitchFamily="34" charset="0"/>
              </a:rPr>
              <a:t>Алагуева</a:t>
            </a:r>
            <a:r>
              <a:rPr lang="ru-RU" sz="2520" dirty="0">
                <a:latin typeface="Arial Narrow" panose="020B0606020202030204" pitchFamily="34" charset="0"/>
              </a:rPr>
              <a:t> О.Л.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56859" y="80968"/>
            <a:ext cx="521809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Личностная модель</a:t>
            </a:r>
            <a:endParaRPr lang="ru-RU" sz="48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C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2924" y="823440"/>
            <a:ext cx="480772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  <a:latin typeface="Arial Narrow" panose="020B0606020202030204" pitchFamily="34" charset="0"/>
              </a:rPr>
              <a:t>«целостный личностный рост»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29459" y="1345231"/>
            <a:ext cx="465223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Метод символического видения </a:t>
            </a:r>
            <a:endParaRPr lang="ru-RU" sz="2800" dirty="0">
              <a:latin typeface="Arial Narrow" panose="020B0606020202030204" pitchFamily="34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3413152" y="3780097"/>
            <a:ext cx="420577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связь </a:t>
            </a:r>
          </a:p>
          <a:p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между </a:t>
            </a:r>
          </a:p>
          <a:p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объектом </a:t>
            </a:r>
          </a:p>
          <a:p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и </a:t>
            </a:r>
          </a:p>
          <a:p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его </a:t>
            </a:r>
          </a:p>
          <a:p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символом</a:t>
            </a:r>
            <a:endParaRPr lang="ru-RU" sz="2400" b="1" dirty="0">
              <a:solidFill>
                <a:schemeClr val="accent1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5845887" y="452679"/>
            <a:ext cx="1382110" cy="56323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Мысль</a:t>
            </a:r>
          </a:p>
          <a:p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Слово</a:t>
            </a:r>
          </a:p>
          <a:p>
            <a:endParaRPr lang="ru-RU" sz="2400" b="1" dirty="0">
              <a:solidFill>
                <a:schemeClr val="accent1">
                  <a:lumMod val="50000"/>
                </a:schemeClr>
              </a:solidFill>
              <a:latin typeface="Arial Narrow" panose="020B0606020202030204" pitchFamily="34" charset="0"/>
            </a:endParaRPr>
          </a:p>
          <a:p>
            <a:endParaRPr lang="ru-RU" sz="2400" b="1" dirty="0" smtClean="0">
              <a:solidFill>
                <a:schemeClr val="accent1">
                  <a:lumMod val="50000"/>
                </a:schemeClr>
              </a:solidFill>
              <a:latin typeface="Arial Narrow" panose="020B0606020202030204" pitchFamily="34" charset="0"/>
            </a:endParaRPr>
          </a:p>
          <a:p>
            <a:endParaRPr lang="ru-RU" sz="2400" b="1" dirty="0">
              <a:solidFill>
                <a:schemeClr val="accent1">
                  <a:lumMod val="50000"/>
                </a:schemeClr>
              </a:solidFill>
              <a:latin typeface="Arial Narrow" panose="020B0606020202030204" pitchFamily="34" charset="0"/>
            </a:endParaRPr>
          </a:p>
          <a:p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 </a:t>
            </a:r>
          </a:p>
          <a:p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Образ </a:t>
            </a:r>
          </a:p>
          <a:p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Чувства</a:t>
            </a:r>
          </a:p>
          <a:p>
            <a:endParaRPr lang="ru-RU" sz="2400" b="1" dirty="0">
              <a:solidFill>
                <a:schemeClr val="accent1">
                  <a:lumMod val="50000"/>
                </a:schemeClr>
              </a:solidFill>
              <a:latin typeface="Arial Narrow" panose="020B0606020202030204" pitchFamily="34" charset="0"/>
            </a:endParaRPr>
          </a:p>
          <a:p>
            <a:endParaRPr lang="ru-RU" sz="2400" b="1" dirty="0" smtClean="0">
              <a:solidFill>
                <a:schemeClr val="accent1">
                  <a:lumMod val="50000"/>
                </a:schemeClr>
              </a:solidFill>
              <a:latin typeface="Arial Narrow" panose="020B0606020202030204" pitchFamily="34" charset="0"/>
            </a:endParaRPr>
          </a:p>
          <a:p>
            <a:endParaRPr lang="ru-RU" sz="2400" b="1" dirty="0" smtClean="0">
              <a:solidFill>
                <a:schemeClr val="accent1">
                  <a:lumMod val="50000"/>
                </a:schemeClr>
              </a:solidFill>
              <a:latin typeface="Arial Narrow" panose="020B0606020202030204" pitchFamily="34" charset="0"/>
            </a:endParaRPr>
          </a:p>
          <a:p>
            <a:endParaRPr lang="ru-RU" sz="2400" b="1" dirty="0">
              <a:solidFill>
                <a:schemeClr val="accent1">
                  <a:lumMod val="50000"/>
                </a:schemeClr>
              </a:solidFill>
              <a:latin typeface="Arial Narrow" panose="020B0606020202030204" pitchFamily="34" charset="0"/>
            </a:endParaRPr>
          </a:p>
          <a:p>
            <a:endParaRPr lang="ru-RU" sz="2400" b="1" dirty="0" smtClean="0">
              <a:solidFill>
                <a:schemeClr val="accent1">
                  <a:lumMod val="50000"/>
                </a:schemeClr>
              </a:solidFill>
              <a:latin typeface="Arial Narrow" panose="020B0606020202030204" pitchFamily="34" charset="0"/>
            </a:endParaRPr>
          </a:p>
          <a:p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Действия</a:t>
            </a:r>
          </a:p>
          <a:p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Жизнь</a:t>
            </a:r>
            <a:endParaRPr lang="ru-RU" sz="2400" b="1" dirty="0">
              <a:solidFill>
                <a:schemeClr val="accent1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529459" y="1907656"/>
            <a:ext cx="467119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Культурная картина мира - система образов, представлений, знаний об устройстве мира и месте человека в этом мире.</a:t>
            </a:r>
          </a:p>
        </p:txBody>
      </p:sp>
      <p:pic>
        <p:nvPicPr>
          <p:cNvPr id="3074" name="Picture 2" descr="https://russchooljordan.ru/wp-content/uploads/1/f/2/1f24ef05bf4cb6a60f7b948ecbc4bdcf.jpe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18" t="17276" r="18489" b="18634"/>
          <a:stretch/>
        </p:blipFill>
        <p:spPr bwMode="auto">
          <a:xfrm>
            <a:off x="358666" y="3563886"/>
            <a:ext cx="2866171" cy="2740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hb.bizmrg.com/raan/F/000006451/F6451/73528604-6fee-4261-a0ca-e17eb5d41d37-800px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1906" y="4516947"/>
            <a:ext cx="2270747" cy="1912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s://hug.ru/upload/medialibrary/061/061dd90df075a213fcf3dba115d3683f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1906" y="236484"/>
            <a:ext cx="2270747" cy="1894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s://gamerwall.pro/uploads/posts/2022-06/1655528753_46-gamerwall-pro-p-otrazhenie-luni-v-more-priroda-krasivo-fot-57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14"/>
          <a:stretch/>
        </p:blipFill>
        <p:spPr bwMode="auto">
          <a:xfrm>
            <a:off x="7411906" y="2399737"/>
            <a:ext cx="2270747" cy="1926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4445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RASTERIZED-bridge-3[1].png"/>
          <p:cNvPicPr>
            <a:picLocks noChangeAspect="1"/>
          </p:cNvPicPr>
          <p:nvPr/>
        </p:nvPicPr>
        <p:blipFill>
          <a:blip r:embed="rId2" cstate="print"/>
          <a:srcRect l="2512" t="3399" r="2611" b="2782"/>
          <a:stretch>
            <a:fillRect/>
          </a:stretch>
        </p:blipFill>
        <p:spPr>
          <a:xfrm>
            <a:off x="805110" y="2723251"/>
            <a:ext cx="2927561" cy="224667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 rot="20092474">
            <a:off x="1046087" y="3671656"/>
            <a:ext cx="27410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latin typeface="Arial Black" pitchFamily="34" charset="0"/>
                <a:ea typeface="Calibri" pitchFamily="34" charset="0"/>
                <a:cs typeface="Lucida Sans Unicode" pitchFamily="34" charset="0"/>
              </a:rPr>
              <a:t>Т  Р  И  З</a:t>
            </a:r>
            <a:endParaRPr lang="ru-RU" sz="4000" b="1" dirty="0">
              <a:ln>
                <a:solidFill>
                  <a:schemeClr val="tx1"/>
                </a:solidFill>
              </a:ln>
              <a:solidFill>
                <a:srgbClr val="FFFF00"/>
              </a:solidFill>
              <a:latin typeface="Arial Black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 rot="2163395">
            <a:off x="136360" y="4496322"/>
            <a:ext cx="133749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latin typeface="Arial Black" pitchFamily="34" charset="0"/>
              </a:rPr>
              <a:t>ИКР</a:t>
            </a: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476358" y="1523154"/>
            <a:ext cx="3015597" cy="1679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Wave2">
              <a:avLst>
                <a:gd name="adj1" fmla="val 12500"/>
                <a:gd name="adj2" fmla="val 1651"/>
              </a:avLst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Lucida Sans Unicode" pitchFamily="34" charset="0"/>
                <a:ea typeface="Calibri" pitchFamily="34" charset="0"/>
                <a:cs typeface="Lucida Sans Unicode" pitchFamily="34" charset="0"/>
              </a:rPr>
              <a:t>Противоречие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20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Lucida Sans Unicode" pitchFamily="34" charset="0"/>
                <a:ea typeface="Calibri" pitchFamily="34" charset="0"/>
                <a:cs typeface="Lucida Sans Unicode" pitchFamily="34" charset="0"/>
              </a:rPr>
              <a:t>ИП − изобретательский </a:t>
            </a:r>
            <a:r>
              <a:rPr lang="ru-RU" sz="2000" b="1" dirty="0" err="1">
                <a:solidFill>
                  <a:schemeClr val="tx2">
                    <a:lumMod val="75000"/>
                  </a:schemeClr>
                </a:solidFill>
                <a:latin typeface="Lucida Sans Unicode" pitchFamily="34" charset="0"/>
                <a:ea typeface="Calibri" pitchFamily="34" charset="0"/>
                <a:cs typeface="Lucida Sans Unicode" pitchFamily="34" charset="0"/>
              </a:rPr>
              <a:t>приём=</a:t>
            </a:r>
            <a:endParaRPr lang="ru-RU" sz="2000" b="1" dirty="0">
              <a:solidFill>
                <a:schemeClr val="tx2">
                  <a:lumMod val="75000"/>
                </a:schemeClr>
              </a:solidFill>
              <a:latin typeface="Lucida Sans Unicode" pitchFamily="34" charset="0"/>
              <a:ea typeface="Calibri" pitchFamily="34" charset="0"/>
              <a:cs typeface="Lucida Sans Unicode" pitchFamily="34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solidFill>
                  <a:srgbClr val="C00000"/>
                </a:solidFill>
                <a:latin typeface="Lucida Sans Unicode" pitchFamily="34" charset="0"/>
                <a:ea typeface="Calibri" pitchFamily="34" charset="0"/>
                <a:cs typeface="Lucida Sans Unicode" pitchFamily="34" charset="0"/>
              </a:rPr>
              <a:t>РЕШЕНИЕ  (КАК?)</a:t>
            </a:r>
            <a:endParaRPr lang="ru-RU" sz="20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216163" y="5512611"/>
            <a:ext cx="5167977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rgbClr val="C00000"/>
                </a:solidFill>
                <a:latin typeface="Arial Narrow" panose="020B0606020202030204" pitchFamily="34" charset="0"/>
                <a:ea typeface="Calibri" pitchFamily="34" charset="0"/>
                <a:cs typeface="Lucida Sans Unicode" pitchFamily="34" charset="0"/>
              </a:rPr>
              <a:t>идеальный конечный результат: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rgbClr val="C00000"/>
                </a:solidFill>
                <a:latin typeface="Arial Narrow" panose="020B0606020202030204" pitchFamily="34" charset="0"/>
                <a:ea typeface="Calibri" pitchFamily="34" charset="0"/>
                <a:cs typeface="Lucida Sans Unicode" pitchFamily="34" charset="0"/>
              </a:rPr>
              <a:t>что хотелось бы получить в идеале</a:t>
            </a:r>
          </a:p>
        </p:txBody>
      </p:sp>
      <p:sp>
        <p:nvSpPr>
          <p:cNvPr id="9" name="Штриховая стрелка вправо 8"/>
          <p:cNvSpPr/>
          <p:nvPr/>
        </p:nvSpPr>
        <p:spPr>
          <a:xfrm rot="5075818">
            <a:off x="1595841" y="2107589"/>
            <a:ext cx="464923" cy="223311"/>
          </a:xfrm>
          <a:prstGeom prst="striped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-11612" y="290865"/>
            <a:ext cx="4333227" cy="459432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ru-RU" sz="4000" b="1" i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FFFF00"/>
                </a:solidFill>
                <a:latin typeface="Arial Black" pitchFamily="34" charset="0"/>
                <a:ea typeface="+mj-ea"/>
                <a:cs typeface="+mj-cs"/>
              </a:rPr>
              <a:t>Технология </a:t>
            </a:r>
          </a:p>
          <a:p>
            <a:pPr algn="ctr">
              <a:spcBef>
                <a:spcPct val="0"/>
              </a:spcBef>
              <a:defRPr/>
            </a:pPr>
            <a:r>
              <a:rPr lang="ru-RU" sz="2000" b="1" i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FFFF00"/>
                </a:solidFill>
                <a:latin typeface="Arial Black" pitchFamily="34" charset="0"/>
                <a:ea typeface="+mj-ea"/>
                <a:cs typeface="+mj-cs"/>
              </a:rPr>
              <a:t>Теория (Техника) Решения Изобретательских Задач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5125098" y="105083"/>
            <a:ext cx="504336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Свободная модель</a:t>
            </a:r>
            <a:endParaRPr lang="ru-RU" sz="48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C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503835" y="643693"/>
            <a:ext cx="657263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C00000"/>
                </a:solidFill>
                <a:latin typeface="Arial Narrow" panose="020B0606020202030204" pitchFamily="34" charset="0"/>
              </a:rPr>
              <a:t>«</a:t>
            </a:r>
            <a:r>
              <a:rPr lang="ru-RU" sz="32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свобода </a:t>
            </a:r>
            <a:r>
              <a:rPr lang="ru-RU" sz="3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индивидуального выбора»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6687523" y="1257138"/>
            <a:ext cx="2945209" cy="506483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Предметное задание:</a:t>
            </a:r>
          </a:p>
          <a:p>
            <a:pPr marL="457200" indent="-457200">
              <a:buAutoNum type="arabicPeriod"/>
            </a:pPr>
            <a:r>
              <a:rPr lang="ru-RU" sz="20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Подчеркните фразеологизмы</a:t>
            </a:r>
          </a:p>
          <a:p>
            <a:pPr marL="457200" indent="-457200">
              <a:buAutoNum type="arabicPeriod"/>
            </a:pPr>
            <a:r>
              <a:rPr lang="ru-RU" sz="20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Объясните орфограммы</a:t>
            </a:r>
          </a:p>
          <a:p>
            <a:pPr algn="ctr"/>
            <a:r>
              <a:rPr lang="ru-RU" sz="20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Задание на формирование ФГ:</a:t>
            </a:r>
          </a:p>
          <a:p>
            <a:pPr marL="457200" indent="-457200">
              <a:buAutoNum type="arabicPeriod"/>
            </a:pPr>
            <a:r>
              <a:rPr lang="ru-RU" sz="20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Объясните, как различаются связи слов во фразеологизмах</a:t>
            </a:r>
          </a:p>
          <a:p>
            <a:pPr marL="457200" indent="-457200">
              <a:buAutoNum type="arabicPeriod"/>
            </a:pPr>
            <a:r>
              <a:rPr lang="ru-RU" sz="20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Определите, в какие группы можно объединить слова с пропущенными буквами</a:t>
            </a:r>
            <a:endParaRPr lang="ru-RU" sz="2000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08" t="13470" r="31421" b="14117"/>
          <a:stretch/>
        </p:blipFill>
        <p:spPr bwMode="auto">
          <a:xfrm>
            <a:off x="4080756" y="1228468"/>
            <a:ext cx="2606767" cy="36934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0506" y="4921873"/>
            <a:ext cx="1127017" cy="13520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24728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0"/>
                            </p:stCondLst>
                            <p:childTnLst>
                              <p:par>
                                <p:cTn id="12" presetID="27" presetClass="entr" presetSubtype="0" fill="hold" grpId="0" nodeType="afterEffect">
                                  <p:stCondLst>
                                    <p:cond delay="20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916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3160"/>
                            </p:stCondLst>
                            <p:childTnLst>
                              <p:par>
                                <p:cTn id="22" presetID="27" presetClass="entr" presetSubtype="0" fill="hold" nodeType="afterEffect">
                                  <p:stCondLst>
                                    <p:cond delay="30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6680"/>
                            </p:stCondLst>
                            <p:childTnLst>
                              <p:par>
                                <p:cTn id="28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7180"/>
                            </p:stCondLst>
                            <p:childTnLst>
                              <p:par>
                                <p:cTn id="33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8220"/>
                            </p:stCondLst>
                            <p:childTnLst>
                              <p:par>
                                <p:cTn id="39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1" dur="8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2" dur="8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8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8780"/>
                            </p:stCondLst>
                            <p:childTnLst>
                              <p:par>
                                <p:cTn id="45" presetID="7" presetClass="entr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3780"/>
                            </p:stCondLst>
                            <p:childTnLst>
                              <p:par>
                                <p:cTn id="50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2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3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4" grpId="1"/>
      <p:bldP spid="7" grpId="0"/>
      <p:bldP spid="9" grpId="0" animBg="1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2"/>
          <p:cNvSpPr txBox="1">
            <a:spLocks/>
          </p:cNvSpPr>
          <p:nvPr/>
        </p:nvSpPr>
        <p:spPr>
          <a:xfrm>
            <a:off x="2954720" y="6236840"/>
            <a:ext cx="6686550" cy="368912"/>
          </a:xfrm>
          <a:prstGeom prst="rect">
            <a:avLst/>
          </a:prstGeom>
        </p:spPr>
        <p:txBody>
          <a:bodyPr vert="horz" lIns="82296" tIns="41148" rIns="82296" bIns="41148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ru-RU" sz="2520" dirty="0" err="1">
                <a:latin typeface="Arial Narrow" panose="020B0606020202030204" pitchFamily="34" charset="0"/>
              </a:rPr>
              <a:t>Алагуева</a:t>
            </a:r>
            <a:r>
              <a:rPr lang="ru-RU" sz="2520" dirty="0">
                <a:latin typeface="Arial Narrow" panose="020B0606020202030204" pitchFamily="34" charset="0"/>
              </a:rPr>
              <a:t> О.Л.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791951" y="0"/>
            <a:ext cx="602440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Обогащающая модель </a:t>
            </a:r>
            <a:endParaRPr lang="ru-RU" sz="48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C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53234" y="663893"/>
            <a:ext cx="588975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  <a:latin typeface="Arial Narrow" panose="020B0606020202030204" pitchFamily="34" charset="0"/>
              </a:rPr>
              <a:t>«индивидуальный ментальный опыт»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30127" y="1187113"/>
            <a:ext cx="4274027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Arial Narrow" panose="020B0606020202030204" pitchFamily="34" charset="0"/>
              </a:rPr>
              <a:t>Михаил Задорнов «Мы»: </a:t>
            </a:r>
          </a:p>
          <a:p>
            <a:pPr algn="just"/>
            <a:r>
              <a:rPr lang="ru-RU" sz="2000" dirty="0">
                <a:latin typeface="Arial Narrow" panose="020B0606020202030204" pitchFamily="34" charset="0"/>
              </a:rPr>
              <a:t>«Мы удивительные люди! Хотим жить, как все, при этом быть непохожими на всех остальных. У нас безработица при нехватке рабочих рук. Мы сочувствуем умом, а голодаем сердцем. Робкие в быту, зато всегда герои на войне. Чтим погибших, недоплачиваем выжившим. Мы всегда считаем себя умнее других, поэтому постоянно оказываемся в дураках. Мы в любой момент готовы простить тех, кто обидел, и тех, кому должны. Ленивые, но энергичные. Устаём на отдыхе, отдыхаем на работе. Нам легче изобрести велосипед, чем отремонтировать дороги».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8138756"/>
              </p:ext>
            </p:extLst>
          </p:nvPr>
        </p:nvGraphicFramePr>
        <p:xfrm>
          <a:off x="5108027" y="1187113"/>
          <a:ext cx="4640260" cy="499182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13034"/>
                <a:gridCol w="2827226"/>
              </a:tblGrid>
              <a:tr h="419826">
                <a:tc gridSpan="2"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Arial Narrow" panose="020B0606020202030204" pitchFamily="34" charset="0"/>
                        </a:rPr>
                        <a:t>Темы творческих работ</a:t>
                      </a:r>
                      <a:endParaRPr lang="ru-RU" dirty="0">
                        <a:latin typeface="Arial Narrow" panose="020B0606020202030204" pitchFamily="34" charset="0"/>
                      </a:endParaRPr>
                    </a:p>
                  </a:txBody>
                  <a:tcPr marL="74295" marR="74295"/>
                </a:tc>
                <a:tc hMerge="1">
                  <a:txBody>
                    <a:bodyPr/>
                    <a:lstStyle/>
                    <a:p>
                      <a:endParaRPr lang="ru-RU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</a:tr>
              <a:tr h="419826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 Narrow" panose="020B0606020202030204" pitchFamily="34" charset="0"/>
                        </a:rPr>
                        <a:t>Н. Гоголь «Ревизор»</a:t>
                      </a:r>
                      <a:endParaRPr lang="ru-RU" dirty="0">
                        <a:latin typeface="Arial Narrow" panose="020B0606020202030204" pitchFamily="34" charset="0"/>
                      </a:endParaRPr>
                    </a:p>
                  </a:txBody>
                  <a:tcPr marL="74295" marR="74295"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 Narrow" panose="020B0606020202030204" pitchFamily="34" charset="0"/>
                        </a:rPr>
                        <a:t>План реконструкции города</a:t>
                      </a:r>
                      <a:endParaRPr lang="ru-RU" dirty="0">
                        <a:latin typeface="Arial Narrow" panose="020B0606020202030204" pitchFamily="34" charset="0"/>
                      </a:endParaRPr>
                    </a:p>
                  </a:txBody>
                  <a:tcPr marL="74295" marR="74295"/>
                </a:tc>
              </a:tr>
              <a:tr h="691947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 Narrow" panose="020B0606020202030204" pitchFamily="34" charset="0"/>
                        </a:rPr>
                        <a:t>М. Салтыков- Щедрин «История одного города»</a:t>
                      </a:r>
                      <a:endParaRPr lang="ru-RU" dirty="0">
                        <a:latin typeface="Arial Narrow" panose="020B0606020202030204" pitchFamily="34" charset="0"/>
                      </a:endParaRPr>
                    </a:p>
                  </a:txBody>
                  <a:tcPr marL="74295" marR="74295"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 Narrow" panose="020B0606020202030204" pitchFamily="34" charset="0"/>
                        </a:rPr>
                        <a:t>Предвыборная программа  мэра  Угрюм- </a:t>
                      </a:r>
                      <a:r>
                        <a:rPr lang="ru-RU" dirty="0" err="1" smtClean="0">
                          <a:latin typeface="Arial Narrow" panose="020B0606020202030204" pitchFamily="34" charset="0"/>
                        </a:rPr>
                        <a:t>Бурчеева</a:t>
                      </a:r>
                      <a:endParaRPr lang="ru-RU" dirty="0">
                        <a:latin typeface="Arial Narrow" panose="020B0606020202030204" pitchFamily="34" charset="0"/>
                      </a:endParaRPr>
                    </a:p>
                  </a:txBody>
                  <a:tcPr marL="74295" marR="74295"/>
                </a:tc>
              </a:tr>
              <a:tr h="691947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 Narrow" panose="020B0606020202030204" pitchFamily="34" charset="0"/>
                        </a:rPr>
                        <a:t>А. Пушкин «Полтава»</a:t>
                      </a:r>
                      <a:endParaRPr lang="ru-RU" dirty="0">
                        <a:latin typeface="Arial Narrow" panose="020B0606020202030204" pitchFamily="34" charset="0"/>
                      </a:endParaRPr>
                    </a:p>
                  </a:txBody>
                  <a:tcPr marL="74295" marR="74295"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 Narrow" panose="020B0606020202030204" pitchFamily="34" charset="0"/>
                        </a:rPr>
                        <a:t>Эссе «Народ имеет такого правителя, какого заслуживает»</a:t>
                      </a:r>
                      <a:endParaRPr lang="ru-RU" dirty="0">
                        <a:latin typeface="Arial Narrow" panose="020B0606020202030204" pitchFamily="34" charset="0"/>
                      </a:endParaRPr>
                    </a:p>
                  </a:txBody>
                  <a:tcPr marL="74295" marR="74295"/>
                </a:tc>
              </a:tr>
              <a:tr h="691947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 Narrow" panose="020B0606020202030204" pitchFamily="34" charset="0"/>
                        </a:rPr>
                        <a:t>М. Горький «Окаянные дни»</a:t>
                      </a:r>
                      <a:endParaRPr lang="ru-RU" dirty="0">
                        <a:latin typeface="Arial Narrow" panose="020B0606020202030204" pitchFamily="34" charset="0"/>
                      </a:endParaRPr>
                    </a:p>
                  </a:txBody>
                  <a:tcPr marL="74295" marR="74295"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 Narrow" panose="020B0606020202030204" pitchFamily="34" charset="0"/>
                        </a:rPr>
                        <a:t>Размышление «Влияние</a:t>
                      </a:r>
                      <a:r>
                        <a:rPr lang="ru-RU" baseline="0" dirty="0" smtClean="0">
                          <a:latin typeface="Arial Narrow" panose="020B0606020202030204" pitchFamily="34" charset="0"/>
                        </a:rPr>
                        <a:t> исторических событий на формирование русского национального характера</a:t>
                      </a:r>
                      <a:r>
                        <a:rPr lang="ru-RU" dirty="0" smtClean="0">
                          <a:latin typeface="Arial Narrow" panose="020B0606020202030204" pitchFamily="34" charset="0"/>
                        </a:rPr>
                        <a:t>»</a:t>
                      </a:r>
                      <a:endParaRPr lang="ru-RU" dirty="0">
                        <a:latin typeface="Arial Narrow" panose="020B0606020202030204" pitchFamily="34" charset="0"/>
                      </a:endParaRPr>
                    </a:p>
                  </a:txBody>
                  <a:tcPr marL="74295" marR="74295"/>
                </a:tc>
              </a:tr>
              <a:tr h="691947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 Narrow" panose="020B0606020202030204" pitchFamily="34" charset="0"/>
                        </a:rPr>
                        <a:t>Ф. Тютчев «Умом Россию не понять…»</a:t>
                      </a:r>
                      <a:endParaRPr lang="ru-RU" dirty="0">
                        <a:latin typeface="Arial Narrow" panose="020B0606020202030204" pitchFamily="34" charset="0"/>
                      </a:endParaRPr>
                    </a:p>
                  </a:txBody>
                  <a:tcPr marL="74295" marR="74295"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 Narrow" panose="020B0606020202030204" pitchFamily="34" charset="0"/>
                        </a:rPr>
                        <a:t>Эссе «Умом Россию не понять?»</a:t>
                      </a:r>
                      <a:endParaRPr lang="ru-RU" dirty="0">
                        <a:latin typeface="Arial Narrow" panose="020B0606020202030204" pitchFamily="34" charset="0"/>
                      </a:endParaRPr>
                    </a:p>
                  </a:txBody>
                  <a:tcPr marL="74295" marR="74295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30231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8095" y="623296"/>
            <a:ext cx="9658349" cy="2926080"/>
          </a:xfrm>
        </p:spPr>
        <p:txBody>
          <a:bodyPr>
            <a:normAutofit/>
          </a:bodyPr>
          <a:lstStyle/>
          <a:p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4000" dirty="0" smtClean="0"/>
              <a:t>Формирование </a:t>
            </a:r>
            <a:br>
              <a:rPr lang="ru-RU" sz="4000" dirty="0" smtClean="0"/>
            </a:br>
            <a:r>
              <a:rPr lang="ru-RU" sz="4000" dirty="0" smtClean="0"/>
              <a:t>функциональной грамотности </a:t>
            </a:r>
            <a:br>
              <a:rPr lang="ru-RU" sz="4000" dirty="0" smtClean="0"/>
            </a:br>
            <a:r>
              <a:rPr lang="ru-RU" sz="4000" dirty="0" smtClean="0"/>
              <a:t>во внеурочной деятельности</a:t>
            </a:r>
            <a:endParaRPr lang="ru-RU" sz="4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26478" y="4179076"/>
            <a:ext cx="943237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b="1" dirty="0">
                <a:solidFill>
                  <a:schemeClr val="bg1"/>
                </a:solidFill>
                <a:latin typeface="Arial Narrow" panose="020B0606020202030204" pitchFamily="34" charset="0"/>
              </a:rPr>
              <a:t>Внеурочная работа по </a:t>
            </a:r>
            <a:r>
              <a:rPr lang="ru-RU" sz="24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предмету</a:t>
            </a:r>
          </a:p>
          <a:p>
            <a:pPr lvl="0"/>
            <a:r>
              <a:rPr lang="ru-RU" sz="24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Руководство </a:t>
            </a:r>
            <a:r>
              <a:rPr lang="ru-RU" sz="2400" b="1" dirty="0">
                <a:solidFill>
                  <a:schemeClr val="bg1"/>
                </a:solidFill>
                <a:latin typeface="Arial Narrow" panose="020B0606020202030204" pitchFamily="34" charset="0"/>
              </a:rPr>
              <a:t>исследовательской и проектной деятельностью учащихся</a:t>
            </a:r>
          </a:p>
          <a:p>
            <a:pPr lvl="0"/>
            <a:r>
              <a:rPr lang="ru-RU" sz="2400" b="1" dirty="0">
                <a:solidFill>
                  <a:schemeClr val="bg1"/>
                </a:solidFill>
                <a:latin typeface="Arial Narrow" panose="020B0606020202030204" pitchFamily="34" charset="0"/>
              </a:rPr>
              <a:t>Кураторство детско- взрослого сообщества «Школа успеха»</a:t>
            </a:r>
          </a:p>
          <a:p>
            <a:pPr lvl="0"/>
            <a:r>
              <a:rPr lang="ru-RU" sz="2400" b="1" dirty="0">
                <a:solidFill>
                  <a:schemeClr val="bg1"/>
                </a:solidFill>
                <a:latin typeface="Arial Narrow" panose="020B0606020202030204" pitchFamily="34" charset="0"/>
              </a:rPr>
              <a:t>Воспитательная работа классного руководителя</a:t>
            </a:r>
          </a:p>
        </p:txBody>
      </p:sp>
    </p:spTree>
    <p:extLst>
      <p:ext uri="{BB962C8B-B14F-4D97-AF65-F5344CB8AC3E}">
        <p14:creationId xmlns:p14="http://schemas.microsoft.com/office/powerpoint/2010/main" val="3147237243"/>
      </p:ext>
    </p:extLst>
  </p:cSld>
  <p:clrMapOvr>
    <a:masterClrMapping/>
  </p:clrMapOvr>
</p:sld>
</file>

<file path=ppt/theme/theme1.xml><?xml version="1.0" encoding="utf-8"?>
<a:theme xmlns:a="http://schemas.openxmlformats.org/drawingml/2006/main" name="Базис">
  <a:themeElements>
    <a:clrScheme name="Зеленый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Базис">
      <a:majorFont>
        <a:latin typeface="Corbe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Базис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Basis" id="{5665723A-49BA-4B57-8411-A56F8F207965}" vid="{90E45F77-AEFC-46EF-A7C1-5B338C297B02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Основа</Template>
  <TotalTime>2574</TotalTime>
  <Words>779</Words>
  <Application>Microsoft Office PowerPoint</Application>
  <PresentationFormat>Лист A4 (210x297 мм)</PresentationFormat>
  <Paragraphs>166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Базис</vt:lpstr>
      <vt:lpstr>Презентация PowerPoint</vt:lpstr>
      <vt:lpstr> Формирование  функциональной грамотности  в урочной деятельности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Формирование  функциональной грамотности  во внеурочной деятельности</vt:lpstr>
      <vt:lpstr>Презентация PowerPoint</vt:lpstr>
      <vt:lpstr>Презентация PowerPoint</vt:lpstr>
      <vt:lpstr>Презентация PowerPoint</vt:lpstr>
      <vt:lpstr>Презентация PowerPoint</vt:lpstr>
      <vt:lpstr> МОНИТОРИНГ  функциональной грамотности  </vt:lpstr>
      <vt:lpstr>Презентация PowerPoint</vt:lpstr>
      <vt:lpstr>Презентация PowerPoint</vt:lpstr>
      <vt:lpstr>Презентация PowerPoint</vt:lpstr>
      <vt:lpstr> 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1</cp:lastModifiedBy>
  <cp:revision>117</cp:revision>
  <dcterms:created xsi:type="dcterms:W3CDTF">2016-10-28T13:12:38Z</dcterms:created>
  <dcterms:modified xsi:type="dcterms:W3CDTF">2023-08-20T08:58:57Z</dcterms:modified>
</cp:coreProperties>
</file>